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omments/modernComment_137_8D823AE6.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6"/>
  </p:notesMasterIdLst>
  <p:handoutMasterIdLst>
    <p:handoutMasterId r:id="rId77"/>
  </p:handoutMasterIdLst>
  <p:sldIdLst>
    <p:sldId id="256" r:id="rId5"/>
    <p:sldId id="264" r:id="rId6"/>
    <p:sldId id="265" r:id="rId7"/>
    <p:sldId id="352" r:id="rId8"/>
    <p:sldId id="354" r:id="rId9"/>
    <p:sldId id="267" r:id="rId10"/>
    <p:sldId id="269" r:id="rId11"/>
    <p:sldId id="311" r:id="rId12"/>
    <p:sldId id="273" r:id="rId13"/>
    <p:sldId id="270" r:id="rId14"/>
    <p:sldId id="274" r:id="rId15"/>
    <p:sldId id="275" r:id="rId16"/>
    <p:sldId id="356" r:id="rId17"/>
    <p:sldId id="313" r:id="rId18"/>
    <p:sldId id="355" r:id="rId19"/>
    <p:sldId id="272" r:id="rId20"/>
    <p:sldId id="277" r:id="rId21"/>
    <p:sldId id="317" r:id="rId22"/>
    <p:sldId id="316" r:id="rId23"/>
    <p:sldId id="276" r:id="rId24"/>
    <p:sldId id="279" r:id="rId25"/>
    <p:sldId id="353" r:id="rId26"/>
    <p:sldId id="271" r:id="rId27"/>
    <p:sldId id="323" r:id="rId28"/>
    <p:sldId id="281" r:id="rId29"/>
    <p:sldId id="324" r:id="rId30"/>
    <p:sldId id="283" r:id="rId31"/>
    <p:sldId id="285" r:id="rId32"/>
    <p:sldId id="287" r:id="rId33"/>
    <p:sldId id="321" r:id="rId34"/>
    <p:sldId id="322" r:id="rId35"/>
    <p:sldId id="288" r:id="rId36"/>
    <p:sldId id="286" r:id="rId37"/>
    <p:sldId id="289" r:id="rId38"/>
    <p:sldId id="290" r:id="rId39"/>
    <p:sldId id="357" r:id="rId40"/>
    <p:sldId id="293" r:id="rId41"/>
    <p:sldId id="294" r:id="rId42"/>
    <p:sldId id="295" r:id="rId43"/>
    <p:sldId id="297" r:id="rId44"/>
    <p:sldId id="298" r:id="rId45"/>
    <p:sldId id="299" r:id="rId46"/>
    <p:sldId id="300" r:id="rId47"/>
    <p:sldId id="308" r:id="rId48"/>
    <p:sldId id="309" r:id="rId49"/>
    <p:sldId id="328" r:id="rId50"/>
    <p:sldId id="329" r:id="rId51"/>
    <p:sldId id="333" r:id="rId52"/>
    <p:sldId id="335" r:id="rId53"/>
    <p:sldId id="332" r:id="rId54"/>
    <p:sldId id="331" r:id="rId55"/>
    <p:sldId id="351" r:id="rId56"/>
    <p:sldId id="291" r:id="rId57"/>
    <p:sldId id="296" r:id="rId58"/>
    <p:sldId id="325" r:id="rId59"/>
    <p:sldId id="305" r:id="rId60"/>
    <p:sldId id="304" r:id="rId61"/>
    <p:sldId id="326" r:id="rId62"/>
    <p:sldId id="336" r:id="rId63"/>
    <p:sldId id="337" r:id="rId64"/>
    <p:sldId id="343" r:id="rId65"/>
    <p:sldId id="338" r:id="rId66"/>
    <p:sldId id="345" r:id="rId67"/>
    <p:sldId id="339" r:id="rId68"/>
    <p:sldId id="349" r:id="rId69"/>
    <p:sldId id="350" r:id="rId70"/>
    <p:sldId id="346" r:id="rId71"/>
    <p:sldId id="342" r:id="rId72"/>
    <p:sldId id="303" r:id="rId73"/>
    <p:sldId id="301" r:id="rId74"/>
    <p:sldId id="262" r:id="rId7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D3CDC2A5-E68D-4176-B37E-DE3D6C76507F}">
          <p14:sldIdLst>
            <p14:sldId id="256"/>
          </p14:sldIdLst>
        </p14:section>
        <p14:section name="Guideline Development Process" id="{EA097376-B164-4CD9-9814-AB7D3F3B804C}">
          <p14:sldIdLst>
            <p14:sldId id="264"/>
          </p14:sldIdLst>
        </p14:section>
        <p14:section name="Rationale" id="{1A503972-DAF2-47D2-8C60-2156AB2B6BAB}">
          <p14:sldIdLst>
            <p14:sldId id="265"/>
            <p14:sldId id="352"/>
            <p14:sldId id="354"/>
          </p14:sldIdLst>
        </p14:section>
        <p14:section name="Assessment and Determination of Treatment Plan" id="{39B5D0DA-C54D-4614-93E5-448B83A58F24}">
          <p14:sldIdLst>
            <p14:sldId id="267"/>
            <p14:sldId id="269"/>
            <p14:sldId id="311"/>
            <p14:sldId id="273"/>
            <p14:sldId id="270"/>
            <p14:sldId id="274"/>
            <p14:sldId id="275"/>
            <p14:sldId id="356"/>
            <p14:sldId id="313"/>
            <p14:sldId id="355"/>
            <p14:sldId id="272"/>
            <p14:sldId id="277"/>
            <p14:sldId id="317"/>
            <p14:sldId id="316"/>
            <p14:sldId id="276"/>
            <p14:sldId id="279"/>
            <p14:sldId id="353"/>
            <p14:sldId id="271"/>
            <p14:sldId id="323"/>
            <p14:sldId id="281"/>
            <p14:sldId id="324"/>
            <p14:sldId id="283"/>
            <p14:sldId id="285"/>
            <p14:sldId id="287"/>
            <p14:sldId id="321"/>
            <p14:sldId id="322"/>
            <p14:sldId id="288"/>
            <p14:sldId id="286"/>
          </p14:sldIdLst>
        </p14:section>
        <p14:section name="Psychosocial Interventions" id="{E196D3B8-8FF4-4F74-BA39-D79EF479528E}">
          <p14:sldIdLst>
            <p14:sldId id="289"/>
            <p14:sldId id="290"/>
            <p14:sldId id="357"/>
            <p14:sldId id="293"/>
            <p14:sldId id="294"/>
            <p14:sldId id="295"/>
            <p14:sldId id="297"/>
            <p14:sldId id="298"/>
            <p14:sldId id="299"/>
            <p14:sldId id="300"/>
            <p14:sldId id="308"/>
            <p14:sldId id="309"/>
            <p14:sldId id="328"/>
            <p14:sldId id="329"/>
            <p14:sldId id="333"/>
            <p14:sldId id="335"/>
            <p14:sldId id="332"/>
            <p14:sldId id="331"/>
            <p14:sldId id="351"/>
          </p14:sldIdLst>
        </p14:section>
        <p14:section name="Pharmacotherapy" id="{F0E02715-0EC7-4E64-BC30-80422B3D6D97}">
          <p14:sldIdLst>
            <p14:sldId id="291"/>
            <p14:sldId id="296"/>
            <p14:sldId id="325"/>
            <p14:sldId id="305"/>
            <p14:sldId id="304"/>
            <p14:sldId id="326"/>
            <p14:sldId id="336"/>
            <p14:sldId id="337"/>
            <p14:sldId id="343"/>
            <p14:sldId id="338"/>
            <p14:sldId id="345"/>
            <p14:sldId id="339"/>
            <p14:sldId id="349"/>
            <p14:sldId id="350"/>
            <p14:sldId id="346"/>
            <p14:sldId id="342"/>
            <p14:sldId id="303"/>
            <p14:sldId id="301"/>
            <p14:sldId id="26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27A09-A53C-6979-FE39-8159B852284F}" name="Jennifer Medicus" initials="JM" userId="S::jmedicus@psych.org::0817321c-ea94-42e7-8065-a98f50c930e5" providerId="AD"/>
  <p188:author id="{D9C39877-F214-FBD7-610A-E4F696525E97}" name="Laura Fochtmann" initials="LF" userId="Laura Fochtmann" providerId="None"/>
  <p188:author id="{A8691AF5-6D2E-3C14-4E79-6010C1F82798}" name="Seung-Hee Hong" initials="SH" userId="S::SHong@psych.org::78127091-bce0-45d4-8d0d-88a81a5ec6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D73"/>
    <a:srgbClr val="003399"/>
    <a:srgbClr val="0033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BB495-3246-47EC-9F42-2A44C9640F11}" v="2" dt="2026-05-13T21:25:15.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4" autoAdjust="0"/>
    <p:restoredTop sz="94845" autoAdjust="0"/>
  </p:normalViewPr>
  <p:slideViewPr>
    <p:cSldViewPr snapToGrid="0" snapToObjects="1">
      <p:cViewPr varScale="1">
        <p:scale>
          <a:sx n="131" d="100"/>
          <a:sy n="131" d="100"/>
        </p:scale>
        <p:origin x="144" y="1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6" d="100"/>
        <a:sy n="17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edicus" userId="0817321c-ea94-42e7-8065-a98f50c930e5" providerId="ADAL" clId="{3248C897-6A09-4053-A7D6-14457C535E3D}"/>
    <pc:docChg chg="custSel modSld sldOrd">
      <pc:chgData name="Jennifer Medicus" userId="0817321c-ea94-42e7-8065-a98f50c930e5" providerId="ADAL" clId="{3248C897-6A09-4053-A7D6-14457C535E3D}" dt="2026-05-13T21:25:15.668" v="435" actId="255"/>
      <pc:docMkLst>
        <pc:docMk/>
      </pc:docMkLst>
      <pc:sldChg chg="modSp mod">
        <pc:chgData name="Jennifer Medicus" userId="0817321c-ea94-42e7-8065-a98f50c930e5" providerId="ADAL" clId="{3248C897-6A09-4053-A7D6-14457C535E3D}" dt="2026-05-13T21:00:26.254" v="433" actId="20577"/>
        <pc:sldMkLst>
          <pc:docMk/>
          <pc:sldMk cId="1825360897" sldId="291"/>
        </pc:sldMkLst>
        <pc:graphicFrameChg chg="modGraphic">
          <ac:chgData name="Jennifer Medicus" userId="0817321c-ea94-42e7-8065-a98f50c930e5" providerId="ADAL" clId="{3248C897-6A09-4053-A7D6-14457C535E3D}" dt="2026-05-13T21:00:26.254" v="433" actId="20577"/>
          <ac:graphicFrameMkLst>
            <pc:docMk/>
            <pc:sldMk cId="1825360897" sldId="291"/>
            <ac:graphicFrameMk id="7" creationId="{D05BB3D9-A89F-A79A-34B9-479261C901C7}"/>
          </ac:graphicFrameMkLst>
        </pc:graphicFrameChg>
      </pc:sldChg>
      <pc:sldChg chg="modSp">
        <pc:chgData name="Jennifer Medicus" userId="0817321c-ea94-42e7-8065-a98f50c930e5" providerId="ADAL" clId="{3248C897-6A09-4053-A7D6-14457C535E3D}" dt="2026-05-13T21:25:15.668" v="435" actId="255"/>
        <pc:sldMkLst>
          <pc:docMk/>
          <pc:sldMk cId="454128241" sldId="299"/>
        </pc:sldMkLst>
        <pc:graphicFrameChg chg="mod">
          <ac:chgData name="Jennifer Medicus" userId="0817321c-ea94-42e7-8065-a98f50c930e5" providerId="ADAL" clId="{3248C897-6A09-4053-A7D6-14457C535E3D}" dt="2026-05-13T21:25:15.668" v="435" actId="255"/>
          <ac:graphicFrameMkLst>
            <pc:docMk/>
            <pc:sldMk cId="454128241" sldId="299"/>
            <ac:graphicFrameMk id="4" creationId="{B7DFB7FE-DF9E-6583-B5D0-BC0E26458CC2}"/>
          </ac:graphicFrameMkLst>
        </pc:graphicFrameChg>
      </pc:sldChg>
      <pc:sldChg chg="ord">
        <pc:chgData name="Jennifer Medicus" userId="0817321c-ea94-42e7-8065-a98f50c930e5" providerId="ADAL" clId="{3248C897-6A09-4053-A7D6-14457C535E3D}" dt="2026-05-13T20:43:42.095" v="430"/>
        <pc:sldMkLst>
          <pc:docMk/>
          <pc:sldMk cId="909339574" sldId="304"/>
        </pc:sldMkLst>
      </pc:sldChg>
      <pc:sldChg chg="modSp mod">
        <pc:chgData name="Jennifer Medicus" userId="0817321c-ea94-42e7-8065-a98f50c930e5" providerId="ADAL" clId="{3248C897-6A09-4053-A7D6-14457C535E3D}" dt="2026-05-13T20:41:01.881" v="428" actId="20577"/>
        <pc:sldMkLst>
          <pc:docMk/>
          <pc:sldMk cId="3082820219" sldId="336"/>
        </pc:sldMkLst>
        <pc:spChg chg="mod">
          <ac:chgData name="Jennifer Medicus" userId="0817321c-ea94-42e7-8065-a98f50c930e5" providerId="ADAL" clId="{3248C897-6A09-4053-A7D6-14457C535E3D}" dt="2026-05-13T20:41:01.881" v="428" actId="20577"/>
          <ac:spMkLst>
            <pc:docMk/>
            <pc:sldMk cId="3082820219" sldId="336"/>
            <ac:spMk id="3" creationId="{912245CB-2127-4BAD-C945-6C7EE6C1AD33}"/>
          </ac:spMkLst>
        </pc:spChg>
      </pc:sldChg>
      <pc:sldChg chg="modSp mod">
        <pc:chgData name="Jennifer Medicus" userId="0817321c-ea94-42e7-8065-a98f50c930e5" providerId="ADAL" clId="{3248C897-6A09-4053-A7D6-14457C535E3D}" dt="2026-05-13T20:57:50.557" v="432" actId="27636"/>
        <pc:sldMkLst>
          <pc:docMk/>
          <pc:sldMk cId="408553168" sldId="343"/>
        </pc:sldMkLst>
        <pc:spChg chg="mod">
          <ac:chgData name="Jennifer Medicus" userId="0817321c-ea94-42e7-8065-a98f50c930e5" providerId="ADAL" clId="{3248C897-6A09-4053-A7D6-14457C535E3D}" dt="2026-05-13T20:57:50.557" v="432" actId="27636"/>
          <ac:spMkLst>
            <pc:docMk/>
            <pc:sldMk cId="408553168" sldId="343"/>
            <ac:spMk id="3" creationId="{AEA67DCE-4D48-3A8B-F7FB-4B60135E2744}"/>
          </ac:spMkLst>
        </pc:spChg>
      </pc:sldChg>
    </pc:docChg>
  </pc:docChgLst>
</pc:chgInfo>
</file>

<file path=ppt/comments/modernComment_137_8D823AE6.xml><?xml version="1.0" encoding="utf-8"?>
<p188:cmLst xmlns:a="http://schemas.openxmlformats.org/drawingml/2006/main" xmlns:r="http://schemas.openxmlformats.org/officeDocument/2006/relationships" xmlns:p188="http://schemas.microsoft.com/office/powerpoint/2018/8/main">
  <p188:cm id="{AC1DA0A3-8051-4069-A992-265A75099F75}" authorId="{98727A09-A53C-6979-FE39-8159B852284F}" created="2026-03-31T21:19:42.649">
    <pc:sldMkLst xmlns:pc="http://schemas.microsoft.com/office/powerpoint/2013/main/command">
      <pc:docMk/>
      <pc:sldMk cId="2374122214" sldId="311"/>
    </pc:sldMkLst>
    <p188:txBody>
      <a:bodyPr/>
      <a:lstStyle/>
      <a:p>
        <a:r>
          <a:rPr lang="en-US"/>
          <a:t>It looks like it’s just the first items from Table 2 because that’s what fits, but it could be misleading even if it’s examples that med hx and others aren’t included. Would it be better to list all of the categories without the examples or just highlight some under more categories?</a:t>
        </a:r>
      </a:p>
    </p188:txBody>
  </p188:cm>
</p188:cmLst>
</file>

<file path=ppt/diagrams/_rels/data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eg"/></Relationships>
</file>

<file path=ppt/diagrams/_rels/data38.xml.rels><?xml version="1.0" encoding="UTF-8" standalone="yes"?>
<Relationships xmlns="http://schemas.openxmlformats.org/package/2006/relationships"><Relationship Id="rId2" Type="http://schemas.openxmlformats.org/officeDocument/2006/relationships/hyperlink" Target="https://www.psychiatryonline.org/books/guidelines" TargetMode="External"/><Relationship Id="rId1" Type="http://schemas.openxmlformats.org/officeDocument/2006/relationships/hyperlink" Target="https://www.psychiatry.org/psychiatrists/practice/clinical-practice-guidelines"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eg"/></Relationships>
</file>

<file path=ppt/diagrams/_rels/drawing38.xml.rels><?xml version="1.0" encoding="UTF-8" standalone="yes"?>
<Relationships xmlns="http://schemas.openxmlformats.org/package/2006/relationships"><Relationship Id="rId2" Type="http://schemas.openxmlformats.org/officeDocument/2006/relationships/hyperlink" Target="https://www.psychiatryonline.org/books/guidelines" TargetMode="External"/><Relationship Id="rId1" Type="http://schemas.openxmlformats.org/officeDocument/2006/relationships/hyperlink" Target="https://www.psychiatry.org/psychiatrists/practice/clinical-practice-guidelines"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7AC22-F6CD-4865-9BD3-ED828B405479}" type="doc">
      <dgm:prSet loTypeId="urn:microsoft.com/office/officeart/2005/8/layout/hProcess9" loCatId="process" qsTypeId="urn:microsoft.com/office/officeart/2005/8/quickstyle/simple5" qsCatId="simple" csTypeId="urn:microsoft.com/office/officeart/2005/8/colors/colorful2" csCatId="colorful" phldr="1"/>
      <dgm:spPr/>
      <dgm:t>
        <a:bodyPr/>
        <a:lstStyle/>
        <a:p>
          <a:endParaRPr lang="en-US"/>
        </a:p>
      </dgm:t>
    </dgm:pt>
    <dgm:pt modelId="{47067BC9-EBD3-4B77-8C43-54815DCA0777}">
      <dgm:prSet phldrT="[Text]" custT="1"/>
      <dgm:spPr/>
      <dgm:t>
        <a:bodyPr/>
        <a:lstStyle/>
        <a:p>
          <a:r>
            <a:rPr lang="en-US" sz="1400" b="1" dirty="0">
              <a:solidFill>
                <a:schemeClr val="tx1"/>
              </a:solidFill>
            </a:rPr>
            <a:t>Systematic Review of Literature</a:t>
          </a:r>
        </a:p>
      </dgm:t>
    </dgm:pt>
    <dgm:pt modelId="{6C7F4A39-4FA4-4A9E-9CC2-CD6A4E6CE73A}" type="parTrans" cxnId="{9E2E07EE-8F58-4FCD-8D1F-CD47A9BA0150}">
      <dgm:prSet/>
      <dgm:spPr/>
      <dgm:t>
        <a:bodyPr/>
        <a:lstStyle/>
        <a:p>
          <a:endParaRPr lang="en-US" sz="3200" b="1">
            <a:solidFill>
              <a:schemeClr val="tx1"/>
            </a:solidFill>
          </a:endParaRPr>
        </a:p>
      </dgm:t>
    </dgm:pt>
    <dgm:pt modelId="{0A06E24F-FDA3-48AB-9A30-E40FEFB7A508}" type="sibTrans" cxnId="{9E2E07EE-8F58-4FCD-8D1F-CD47A9BA0150}">
      <dgm:prSet/>
      <dgm:spPr/>
      <dgm:t>
        <a:bodyPr/>
        <a:lstStyle/>
        <a:p>
          <a:endParaRPr lang="en-US" sz="3200" b="1">
            <a:solidFill>
              <a:schemeClr val="tx1"/>
            </a:solidFill>
          </a:endParaRPr>
        </a:p>
      </dgm:t>
    </dgm:pt>
    <dgm:pt modelId="{089B3ADA-56A5-440F-9DBA-1B3651BCBCA9}">
      <dgm:prSet phldrT="[Text]" custT="1"/>
      <dgm:spPr/>
      <dgm:t>
        <a:bodyPr/>
        <a:lstStyle/>
        <a:p>
          <a:r>
            <a:rPr lang="en-US" sz="1400" b="1" dirty="0">
              <a:solidFill>
                <a:schemeClr val="tx1"/>
              </a:solidFill>
            </a:rPr>
            <a:t>Evidence Review</a:t>
          </a:r>
        </a:p>
      </dgm:t>
    </dgm:pt>
    <dgm:pt modelId="{81CFC7F2-7557-4D0D-8ECF-9C7A707FB258}" type="parTrans" cxnId="{9C65B1EC-A68D-4E3B-A2F6-C6F3602A30CC}">
      <dgm:prSet/>
      <dgm:spPr/>
      <dgm:t>
        <a:bodyPr/>
        <a:lstStyle/>
        <a:p>
          <a:endParaRPr lang="en-US" sz="3200" b="1">
            <a:solidFill>
              <a:schemeClr val="tx1"/>
            </a:solidFill>
          </a:endParaRPr>
        </a:p>
      </dgm:t>
    </dgm:pt>
    <dgm:pt modelId="{9EDB1241-7444-4BA2-8B98-C166A6DBF284}" type="sibTrans" cxnId="{9C65B1EC-A68D-4E3B-A2F6-C6F3602A30CC}">
      <dgm:prSet/>
      <dgm:spPr/>
      <dgm:t>
        <a:bodyPr/>
        <a:lstStyle/>
        <a:p>
          <a:endParaRPr lang="en-US" sz="3200" b="1">
            <a:solidFill>
              <a:schemeClr val="tx1"/>
            </a:solidFill>
          </a:endParaRPr>
        </a:p>
      </dgm:t>
    </dgm:pt>
    <dgm:pt modelId="{295D4D18-491B-4253-8A09-A50A14CE5B07}">
      <dgm:prSet phldrT="[Text]" custT="1"/>
      <dgm:spPr/>
      <dgm:t>
        <a:bodyPr/>
        <a:lstStyle/>
        <a:p>
          <a:r>
            <a:rPr lang="en-US" sz="1400" b="1" dirty="0">
              <a:solidFill>
                <a:schemeClr val="tx1"/>
              </a:solidFill>
            </a:rPr>
            <a:t>Guideline Statements and Text Development </a:t>
          </a:r>
        </a:p>
      </dgm:t>
    </dgm:pt>
    <dgm:pt modelId="{1E018261-2F01-4786-BED1-0DB0C9FCF8CE}" type="parTrans" cxnId="{ACA29FAE-18C0-448B-BE1F-C71CAF0CAAA5}">
      <dgm:prSet/>
      <dgm:spPr/>
      <dgm:t>
        <a:bodyPr/>
        <a:lstStyle/>
        <a:p>
          <a:endParaRPr lang="en-US" sz="3200" b="1">
            <a:solidFill>
              <a:schemeClr val="tx1"/>
            </a:solidFill>
          </a:endParaRPr>
        </a:p>
      </dgm:t>
    </dgm:pt>
    <dgm:pt modelId="{D7D3956D-B0BB-48F4-9F8E-EE3FD36F5082}" type="sibTrans" cxnId="{ACA29FAE-18C0-448B-BE1F-C71CAF0CAAA5}">
      <dgm:prSet/>
      <dgm:spPr/>
      <dgm:t>
        <a:bodyPr/>
        <a:lstStyle/>
        <a:p>
          <a:endParaRPr lang="en-US" sz="3200" b="1">
            <a:solidFill>
              <a:schemeClr val="tx1"/>
            </a:solidFill>
          </a:endParaRPr>
        </a:p>
      </dgm:t>
    </dgm:pt>
    <dgm:pt modelId="{A16E9E8D-1E7D-49D8-BB26-F9147E47A8FA}">
      <dgm:prSet phldrT="[Text]" custT="1"/>
      <dgm:spPr/>
      <dgm:t>
        <a:bodyPr/>
        <a:lstStyle/>
        <a:p>
          <a:r>
            <a:rPr lang="en-US" sz="1400" b="1" dirty="0">
              <a:solidFill>
                <a:schemeClr val="tx1"/>
              </a:solidFill>
            </a:rPr>
            <a:t>Public Review and Comment</a:t>
          </a:r>
        </a:p>
      </dgm:t>
    </dgm:pt>
    <dgm:pt modelId="{4CE2CF59-2B47-40B9-855F-8381C58CDA50}" type="parTrans" cxnId="{C6E0E560-06BB-4564-9FA6-C9358EB6BB57}">
      <dgm:prSet/>
      <dgm:spPr/>
      <dgm:t>
        <a:bodyPr/>
        <a:lstStyle/>
        <a:p>
          <a:endParaRPr lang="en-US" sz="3200" b="1">
            <a:solidFill>
              <a:schemeClr val="tx1"/>
            </a:solidFill>
          </a:endParaRPr>
        </a:p>
      </dgm:t>
    </dgm:pt>
    <dgm:pt modelId="{2E568E81-0AF2-4C6E-8AAE-4A3706A72BD6}" type="sibTrans" cxnId="{C6E0E560-06BB-4564-9FA6-C9358EB6BB57}">
      <dgm:prSet/>
      <dgm:spPr/>
      <dgm:t>
        <a:bodyPr/>
        <a:lstStyle/>
        <a:p>
          <a:endParaRPr lang="en-US" sz="3200" b="1">
            <a:solidFill>
              <a:schemeClr val="tx1"/>
            </a:solidFill>
          </a:endParaRPr>
        </a:p>
      </dgm:t>
    </dgm:pt>
    <dgm:pt modelId="{63142E1D-CE1B-4E2B-AFA2-9ADE85C948B1}">
      <dgm:prSet phldrT="[Text]" custT="1"/>
      <dgm:spPr/>
      <dgm:t>
        <a:bodyPr/>
        <a:lstStyle/>
        <a:p>
          <a:r>
            <a:rPr lang="en-US" sz="1400" b="1">
              <a:solidFill>
                <a:schemeClr val="tx1"/>
              </a:solidFill>
            </a:rPr>
            <a:t>Revisions</a:t>
          </a:r>
          <a:endParaRPr lang="en-US" sz="1400" b="1" dirty="0">
            <a:solidFill>
              <a:schemeClr val="tx1"/>
            </a:solidFill>
          </a:endParaRPr>
        </a:p>
      </dgm:t>
    </dgm:pt>
    <dgm:pt modelId="{EC1B3DB6-2B4B-49A3-AA82-B405E69BFADE}" type="parTrans" cxnId="{26510CD8-BBA5-43AF-B44D-A8C45A051D6F}">
      <dgm:prSet/>
      <dgm:spPr/>
      <dgm:t>
        <a:bodyPr/>
        <a:lstStyle/>
        <a:p>
          <a:endParaRPr lang="en-US" sz="3200" b="1">
            <a:solidFill>
              <a:schemeClr val="tx1"/>
            </a:solidFill>
          </a:endParaRPr>
        </a:p>
      </dgm:t>
    </dgm:pt>
    <dgm:pt modelId="{42903B81-50F1-49D2-9302-3C5E566686C9}" type="sibTrans" cxnId="{26510CD8-BBA5-43AF-B44D-A8C45A051D6F}">
      <dgm:prSet/>
      <dgm:spPr/>
      <dgm:t>
        <a:bodyPr/>
        <a:lstStyle/>
        <a:p>
          <a:endParaRPr lang="en-US" sz="3200" b="1">
            <a:solidFill>
              <a:schemeClr val="tx1"/>
            </a:solidFill>
          </a:endParaRPr>
        </a:p>
      </dgm:t>
    </dgm:pt>
    <dgm:pt modelId="{0C71534C-6A37-4C28-ABD8-D6535D595FAC}">
      <dgm:prSet phldrT="[Text]" custT="1"/>
      <dgm:spPr/>
      <dgm:t>
        <a:bodyPr/>
        <a:lstStyle/>
        <a:p>
          <a:r>
            <a:rPr lang="en-US" sz="1400" b="1" dirty="0">
              <a:solidFill>
                <a:schemeClr val="tx1"/>
              </a:solidFill>
            </a:rPr>
            <a:t>APA Assembly and Board of Trustees Approval</a:t>
          </a:r>
        </a:p>
      </dgm:t>
    </dgm:pt>
    <dgm:pt modelId="{582EC345-30BD-4597-940F-D9DC19046B17}" type="parTrans" cxnId="{7B23A67B-00C3-4B84-BBD9-FDAEAA444B2D}">
      <dgm:prSet/>
      <dgm:spPr/>
      <dgm:t>
        <a:bodyPr/>
        <a:lstStyle/>
        <a:p>
          <a:endParaRPr lang="en-US" sz="3200" b="1">
            <a:solidFill>
              <a:schemeClr val="tx1"/>
            </a:solidFill>
          </a:endParaRPr>
        </a:p>
      </dgm:t>
    </dgm:pt>
    <dgm:pt modelId="{1E832D3C-50C6-4ABC-AD67-4440D2BC6958}" type="sibTrans" cxnId="{7B23A67B-00C3-4B84-BBD9-FDAEAA444B2D}">
      <dgm:prSet/>
      <dgm:spPr/>
      <dgm:t>
        <a:bodyPr/>
        <a:lstStyle/>
        <a:p>
          <a:endParaRPr lang="en-US" sz="3200" b="1">
            <a:solidFill>
              <a:schemeClr val="tx1"/>
            </a:solidFill>
          </a:endParaRPr>
        </a:p>
      </dgm:t>
    </dgm:pt>
    <dgm:pt modelId="{03319DB5-CC7E-4387-9D21-FA5DCB6D5FC4}">
      <dgm:prSet phldrT="[Text]" custT="1"/>
      <dgm:spPr/>
      <dgm:t>
        <a:bodyPr/>
        <a:lstStyle/>
        <a:p>
          <a:r>
            <a:rPr lang="en-US" sz="1400" b="1" dirty="0">
              <a:solidFill>
                <a:schemeClr val="tx1"/>
              </a:solidFill>
            </a:rPr>
            <a:t>Publication</a:t>
          </a:r>
        </a:p>
      </dgm:t>
    </dgm:pt>
    <dgm:pt modelId="{BA0D7078-EC4D-4307-B511-106BF2019783}" type="parTrans" cxnId="{3F8B1A7C-D819-4491-A43F-FF8FB9ABB9FC}">
      <dgm:prSet/>
      <dgm:spPr/>
      <dgm:t>
        <a:bodyPr/>
        <a:lstStyle/>
        <a:p>
          <a:endParaRPr lang="en-US" sz="3200" b="1">
            <a:solidFill>
              <a:schemeClr val="tx1"/>
            </a:solidFill>
          </a:endParaRPr>
        </a:p>
      </dgm:t>
    </dgm:pt>
    <dgm:pt modelId="{EA0FD34D-5C1E-4CAF-8AED-18884238CE0E}" type="sibTrans" cxnId="{3F8B1A7C-D819-4491-A43F-FF8FB9ABB9FC}">
      <dgm:prSet/>
      <dgm:spPr/>
      <dgm:t>
        <a:bodyPr/>
        <a:lstStyle/>
        <a:p>
          <a:endParaRPr lang="en-US" sz="3200" b="1">
            <a:solidFill>
              <a:schemeClr val="tx1"/>
            </a:solidFill>
          </a:endParaRPr>
        </a:p>
      </dgm:t>
    </dgm:pt>
    <dgm:pt modelId="{B077E089-AA13-486E-B2CF-429F6DAF3DC2}" type="pres">
      <dgm:prSet presAssocID="{3C57AC22-F6CD-4865-9BD3-ED828B405479}" presName="CompostProcess" presStyleCnt="0">
        <dgm:presLayoutVars>
          <dgm:dir/>
          <dgm:resizeHandles val="exact"/>
        </dgm:presLayoutVars>
      </dgm:prSet>
      <dgm:spPr/>
    </dgm:pt>
    <dgm:pt modelId="{74EE6ED4-0705-42F7-9DCA-A5FED062B555}" type="pres">
      <dgm:prSet presAssocID="{3C57AC22-F6CD-4865-9BD3-ED828B405479}" presName="arrow" presStyleLbl="bgShp" presStyleIdx="0" presStyleCnt="1" custScaleX="108028"/>
      <dgm:spPr>
        <a:prstGeom prst="stripedRightArrow">
          <a:avLst/>
        </a:prstGeom>
      </dgm:spPr>
    </dgm:pt>
    <dgm:pt modelId="{2B9AB03C-D0C6-4EA1-8208-6EFD00E1F314}" type="pres">
      <dgm:prSet presAssocID="{3C57AC22-F6CD-4865-9BD3-ED828B405479}" presName="linearProcess" presStyleCnt="0"/>
      <dgm:spPr/>
    </dgm:pt>
    <dgm:pt modelId="{11C3F3CC-F693-425F-9A28-93BE7674E0D4}" type="pres">
      <dgm:prSet presAssocID="{47067BC9-EBD3-4B77-8C43-54815DCA0777}" presName="textNode" presStyleLbl="node1" presStyleIdx="0" presStyleCnt="7" custScaleX="113193">
        <dgm:presLayoutVars>
          <dgm:bulletEnabled val="1"/>
        </dgm:presLayoutVars>
      </dgm:prSet>
      <dgm:spPr/>
    </dgm:pt>
    <dgm:pt modelId="{086163F5-7DB0-4F7F-B799-6D495A568B1D}" type="pres">
      <dgm:prSet presAssocID="{0A06E24F-FDA3-48AB-9A30-E40FEFB7A508}" presName="sibTrans" presStyleCnt="0"/>
      <dgm:spPr/>
    </dgm:pt>
    <dgm:pt modelId="{BC4295D1-BADA-460A-93E1-FC3C109BA374}" type="pres">
      <dgm:prSet presAssocID="{089B3ADA-56A5-440F-9DBA-1B3651BCBCA9}" presName="textNode" presStyleLbl="node1" presStyleIdx="1" presStyleCnt="7">
        <dgm:presLayoutVars>
          <dgm:bulletEnabled val="1"/>
        </dgm:presLayoutVars>
      </dgm:prSet>
      <dgm:spPr/>
    </dgm:pt>
    <dgm:pt modelId="{28B13A39-B16C-4056-830C-32F7CF5C7C5D}" type="pres">
      <dgm:prSet presAssocID="{9EDB1241-7444-4BA2-8B98-C166A6DBF284}" presName="sibTrans" presStyleCnt="0"/>
      <dgm:spPr/>
    </dgm:pt>
    <dgm:pt modelId="{B0A952F8-C703-4DE5-BE67-F6C67B8DD251}" type="pres">
      <dgm:prSet presAssocID="{295D4D18-491B-4253-8A09-A50A14CE5B07}" presName="textNode" presStyleLbl="node1" presStyleIdx="2" presStyleCnt="7" custScaleX="131560">
        <dgm:presLayoutVars>
          <dgm:bulletEnabled val="1"/>
        </dgm:presLayoutVars>
      </dgm:prSet>
      <dgm:spPr/>
    </dgm:pt>
    <dgm:pt modelId="{FBD0B590-9FED-4551-A5D3-B34E53DB291F}" type="pres">
      <dgm:prSet presAssocID="{D7D3956D-B0BB-48F4-9F8E-EE3FD36F5082}" presName="sibTrans" presStyleCnt="0"/>
      <dgm:spPr/>
    </dgm:pt>
    <dgm:pt modelId="{45922B2B-4E1A-4457-9E5E-D4EE5C2B0012}" type="pres">
      <dgm:prSet presAssocID="{A16E9E8D-1E7D-49D8-BB26-F9147E47A8FA}" presName="textNode" presStyleLbl="node1" presStyleIdx="3" presStyleCnt="7">
        <dgm:presLayoutVars>
          <dgm:bulletEnabled val="1"/>
        </dgm:presLayoutVars>
      </dgm:prSet>
      <dgm:spPr/>
    </dgm:pt>
    <dgm:pt modelId="{6393CAB3-499A-405A-92F2-09C2BED9D9A7}" type="pres">
      <dgm:prSet presAssocID="{2E568E81-0AF2-4C6E-8AAE-4A3706A72BD6}" presName="sibTrans" presStyleCnt="0"/>
      <dgm:spPr/>
    </dgm:pt>
    <dgm:pt modelId="{AF69FBB9-B59A-44AF-B6CA-8B0661C8EBCF}" type="pres">
      <dgm:prSet presAssocID="{63142E1D-CE1B-4E2B-AFA2-9ADE85C948B1}" presName="textNode" presStyleLbl="node1" presStyleIdx="4" presStyleCnt="7">
        <dgm:presLayoutVars>
          <dgm:bulletEnabled val="1"/>
        </dgm:presLayoutVars>
      </dgm:prSet>
      <dgm:spPr/>
    </dgm:pt>
    <dgm:pt modelId="{83E29E71-6411-4C13-A8EF-E326FA10CFC4}" type="pres">
      <dgm:prSet presAssocID="{42903B81-50F1-49D2-9302-3C5E566686C9}" presName="sibTrans" presStyleCnt="0"/>
      <dgm:spPr/>
    </dgm:pt>
    <dgm:pt modelId="{CD982AF3-8B3E-41F6-897C-7512FA742B1D}" type="pres">
      <dgm:prSet presAssocID="{0C71534C-6A37-4C28-ABD8-D6535D595FAC}" presName="textNode" presStyleLbl="node1" presStyleIdx="5" presStyleCnt="7" custScaleX="110229">
        <dgm:presLayoutVars>
          <dgm:bulletEnabled val="1"/>
        </dgm:presLayoutVars>
      </dgm:prSet>
      <dgm:spPr/>
    </dgm:pt>
    <dgm:pt modelId="{4DA60951-B6B3-4FD5-A5D8-5BA455AAAFA5}" type="pres">
      <dgm:prSet presAssocID="{1E832D3C-50C6-4ABC-AD67-4440D2BC6958}" presName="sibTrans" presStyleCnt="0"/>
      <dgm:spPr/>
    </dgm:pt>
    <dgm:pt modelId="{3A31EE3D-2F08-426D-943E-848BEBD518C3}" type="pres">
      <dgm:prSet presAssocID="{03319DB5-CC7E-4387-9D21-FA5DCB6D5FC4}" presName="textNode" presStyleLbl="node1" presStyleIdx="6" presStyleCnt="7" custScaleX="112274">
        <dgm:presLayoutVars>
          <dgm:bulletEnabled val="1"/>
        </dgm:presLayoutVars>
      </dgm:prSet>
      <dgm:spPr/>
    </dgm:pt>
  </dgm:ptLst>
  <dgm:cxnLst>
    <dgm:cxn modelId="{BB754B16-DFEB-47D6-8F58-9A37C87A72D0}" type="presOf" srcId="{295D4D18-491B-4253-8A09-A50A14CE5B07}" destId="{B0A952F8-C703-4DE5-BE67-F6C67B8DD251}" srcOrd="0" destOrd="0" presId="urn:microsoft.com/office/officeart/2005/8/layout/hProcess9"/>
    <dgm:cxn modelId="{BD536725-3BC7-4E66-93D8-E55812739415}" type="presOf" srcId="{63142E1D-CE1B-4E2B-AFA2-9ADE85C948B1}" destId="{AF69FBB9-B59A-44AF-B6CA-8B0661C8EBCF}" srcOrd="0" destOrd="0" presId="urn:microsoft.com/office/officeart/2005/8/layout/hProcess9"/>
    <dgm:cxn modelId="{F8677325-B297-4828-8796-80E334E49B71}" type="presOf" srcId="{3C57AC22-F6CD-4865-9BD3-ED828B405479}" destId="{B077E089-AA13-486E-B2CF-429F6DAF3DC2}" srcOrd="0" destOrd="0" presId="urn:microsoft.com/office/officeart/2005/8/layout/hProcess9"/>
    <dgm:cxn modelId="{C6E0E560-06BB-4564-9FA6-C9358EB6BB57}" srcId="{3C57AC22-F6CD-4865-9BD3-ED828B405479}" destId="{A16E9E8D-1E7D-49D8-BB26-F9147E47A8FA}" srcOrd="3" destOrd="0" parTransId="{4CE2CF59-2B47-40B9-855F-8381C58CDA50}" sibTransId="{2E568E81-0AF2-4C6E-8AAE-4A3706A72BD6}"/>
    <dgm:cxn modelId="{7B23A67B-00C3-4B84-BBD9-FDAEAA444B2D}" srcId="{3C57AC22-F6CD-4865-9BD3-ED828B405479}" destId="{0C71534C-6A37-4C28-ABD8-D6535D595FAC}" srcOrd="5" destOrd="0" parTransId="{582EC345-30BD-4597-940F-D9DC19046B17}" sibTransId="{1E832D3C-50C6-4ABC-AD67-4440D2BC6958}"/>
    <dgm:cxn modelId="{3F8B1A7C-D819-4491-A43F-FF8FB9ABB9FC}" srcId="{3C57AC22-F6CD-4865-9BD3-ED828B405479}" destId="{03319DB5-CC7E-4387-9D21-FA5DCB6D5FC4}" srcOrd="6" destOrd="0" parTransId="{BA0D7078-EC4D-4307-B511-106BF2019783}" sibTransId="{EA0FD34D-5C1E-4CAF-8AED-18884238CE0E}"/>
    <dgm:cxn modelId="{547EAE86-E625-4A83-9EBE-210FB6DC92D3}" type="presOf" srcId="{03319DB5-CC7E-4387-9D21-FA5DCB6D5FC4}" destId="{3A31EE3D-2F08-426D-943E-848BEBD518C3}" srcOrd="0" destOrd="0" presId="urn:microsoft.com/office/officeart/2005/8/layout/hProcess9"/>
    <dgm:cxn modelId="{CF61FE97-1716-4987-8CF7-F310E502D9E2}" type="presOf" srcId="{0C71534C-6A37-4C28-ABD8-D6535D595FAC}" destId="{CD982AF3-8B3E-41F6-897C-7512FA742B1D}" srcOrd="0" destOrd="0" presId="urn:microsoft.com/office/officeart/2005/8/layout/hProcess9"/>
    <dgm:cxn modelId="{C610DB99-DB0C-49C8-A9F0-D1FD034A7685}" type="presOf" srcId="{089B3ADA-56A5-440F-9DBA-1B3651BCBCA9}" destId="{BC4295D1-BADA-460A-93E1-FC3C109BA374}" srcOrd="0" destOrd="0" presId="urn:microsoft.com/office/officeart/2005/8/layout/hProcess9"/>
    <dgm:cxn modelId="{ACA29FAE-18C0-448B-BE1F-C71CAF0CAAA5}" srcId="{3C57AC22-F6CD-4865-9BD3-ED828B405479}" destId="{295D4D18-491B-4253-8A09-A50A14CE5B07}" srcOrd="2" destOrd="0" parTransId="{1E018261-2F01-4786-BED1-0DB0C9FCF8CE}" sibTransId="{D7D3956D-B0BB-48F4-9F8E-EE3FD36F5082}"/>
    <dgm:cxn modelId="{FE1E25CC-3FEC-4F97-BF1F-351B9BC1EFBD}" type="presOf" srcId="{A16E9E8D-1E7D-49D8-BB26-F9147E47A8FA}" destId="{45922B2B-4E1A-4457-9E5E-D4EE5C2B0012}" srcOrd="0" destOrd="0" presId="urn:microsoft.com/office/officeart/2005/8/layout/hProcess9"/>
    <dgm:cxn modelId="{26510CD8-BBA5-43AF-B44D-A8C45A051D6F}" srcId="{3C57AC22-F6CD-4865-9BD3-ED828B405479}" destId="{63142E1D-CE1B-4E2B-AFA2-9ADE85C948B1}" srcOrd="4" destOrd="0" parTransId="{EC1B3DB6-2B4B-49A3-AA82-B405E69BFADE}" sibTransId="{42903B81-50F1-49D2-9302-3C5E566686C9}"/>
    <dgm:cxn modelId="{9C65B1EC-A68D-4E3B-A2F6-C6F3602A30CC}" srcId="{3C57AC22-F6CD-4865-9BD3-ED828B405479}" destId="{089B3ADA-56A5-440F-9DBA-1B3651BCBCA9}" srcOrd="1" destOrd="0" parTransId="{81CFC7F2-7557-4D0D-8ECF-9C7A707FB258}" sibTransId="{9EDB1241-7444-4BA2-8B98-C166A6DBF284}"/>
    <dgm:cxn modelId="{9E2E07EE-8F58-4FCD-8D1F-CD47A9BA0150}" srcId="{3C57AC22-F6CD-4865-9BD3-ED828B405479}" destId="{47067BC9-EBD3-4B77-8C43-54815DCA0777}" srcOrd="0" destOrd="0" parTransId="{6C7F4A39-4FA4-4A9E-9CC2-CD6A4E6CE73A}" sibTransId="{0A06E24F-FDA3-48AB-9A30-E40FEFB7A508}"/>
    <dgm:cxn modelId="{0283D1F6-056A-4D14-B1CA-E30DDBA84960}" type="presOf" srcId="{47067BC9-EBD3-4B77-8C43-54815DCA0777}" destId="{11C3F3CC-F693-425F-9A28-93BE7674E0D4}" srcOrd="0" destOrd="0" presId="urn:microsoft.com/office/officeart/2005/8/layout/hProcess9"/>
    <dgm:cxn modelId="{2EA1D9FD-722E-42A4-8967-38DA30068269}" type="presParOf" srcId="{B077E089-AA13-486E-B2CF-429F6DAF3DC2}" destId="{74EE6ED4-0705-42F7-9DCA-A5FED062B555}" srcOrd="0" destOrd="0" presId="urn:microsoft.com/office/officeart/2005/8/layout/hProcess9"/>
    <dgm:cxn modelId="{72D24C95-93CF-4D43-B555-4FAE74CCADA7}" type="presParOf" srcId="{B077E089-AA13-486E-B2CF-429F6DAF3DC2}" destId="{2B9AB03C-D0C6-4EA1-8208-6EFD00E1F314}" srcOrd="1" destOrd="0" presId="urn:microsoft.com/office/officeart/2005/8/layout/hProcess9"/>
    <dgm:cxn modelId="{44918C1C-B57F-4268-B522-DB87AECC1647}" type="presParOf" srcId="{2B9AB03C-D0C6-4EA1-8208-6EFD00E1F314}" destId="{11C3F3CC-F693-425F-9A28-93BE7674E0D4}" srcOrd="0" destOrd="0" presId="urn:microsoft.com/office/officeart/2005/8/layout/hProcess9"/>
    <dgm:cxn modelId="{19C2B3B8-1F66-4A53-90B3-701497ADAA7C}" type="presParOf" srcId="{2B9AB03C-D0C6-4EA1-8208-6EFD00E1F314}" destId="{086163F5-7DB0-4F7F-B799-6D495A568B1D}" srcOrd="1" destOrd="0" presId="urn:microsoft.com/office/officeart/2005/8/layout/hProcess9"/>
    <dgm:cxn modelId="{FE650B3D-EC08-42F5-AF69-5D79C6E1B5A0}" type="presParOf" srcId="{2B9AB03C-D0C6-4EA1-8208-6EFD00E1F314}" destId="{BC4295D1-BADA-460A-93E1-FC3C109BA374}" srcOrd="2" destOrd="0" presId="urn:microsoft.com/office/officeart/2005/8/layout/hProcess9"/>
    <dgm:cxn modelId="{8457A5A2-4972-450E-B4B3-208DF8C93C2E}" type="presParOf" srcId="{2B9AB03C-D0C6-4EA1-8208-6EFD00E1F314}" destId="{28B13A39-B16C-4056-830C-32F7CF5C7C5D}" srcOrd="3" destOrd="0" presId="urn:microsoft.com/office/officeart/2005/8/layout/hProcess9"/>
    <dgm:cxn modelId="{556EB1DE-679C-4C6B-84B6-BFE60EC5F7C6}" type="presParOf" srcId="{2B9AB03C-D0C6-4EA1-8208-6EFD00E1F314}" destId="{B0A952F8-C703-4DE5-BE67-F6C67B8DD251}" srcOrd="4" destOrd="0" presId="urn:microsoft.com/office/officeart/2005/8/layout/hProcess9"/>
    <dgm:cxn modelId="{438B68C7-06AA-4B52-BAAA-F0EE7C2AC988}" type="presParOf" srcId="{2B9AB03C-D0C6-4EA1-8208-6EFD00E1F314}" destId="{FBD0B590-9FED-4551-A5D3-B34E53DB291F}" srcOrd="5" destOrd="0" presId="urn:microsoft.com/office/officeart/2005/8/layout/hProcess9"/>
    <dgm:cxn modelId="{1EA55783-8990-459A-88DA-FDC70010A6C5}" type="presParOf" srcId="{2B9AB03C-D0C6-4EA1-8208-6EFD00E1F314}" destId="{45922B2B-4E1A-4457-9E5E-D4EE5C2B0012}" srcOrd="6" destOrd="0" presId="urn:microsoft.com/office/officeart/2005/8/layout/hProcess9"/>
    <dgm:cxn modelId="{EBC98C73-4FFA-45E5-B0EB-BF9B8E2CCA2D}" type="presParOf" srcId="{2B9AB03C-D0C6-4EA1-8208-6EFD00E1F314}" destId="{6393CAB3-499A-405A-92F2-09C2BED9D9A7}" srcOrd="7" destOrd="0" presId="urn:microsoft.com/office/officeart/2005/8/layout/hProcess9"/>
    <dgm:cxn modelId="{E99BB7EF-B3ED-43F4-B4BC-505BAC07841A}" type="presParOf" srcId="{2B9AB03C-D0C6-4EA1-8208-6EFD00E1F314}" destId="{AF69FBB9-B59A-44AF-B6CA-8B0661C8EBCF}" srcOrd="8" destOrd="0" presId="urn:microsoft.com/office/officeart/2005/8/layout/hProcess9"/>
    <dgm:cxn modelId="{7B10AB84-B95B-4B5D-A4DC-F581A1D038C6}" type="presParOf" srcId="{2B9AB03C-D0C6-4EA1-8208-6EFD00E1F314}" destId="{83E29E71-6411-4C13-A8EF-E326FA10CFC4}" srcOrd="9" destOrd="0" presId="urn:microsoft.com/office/officeart/2005/8/layout/hProcess9"/>
    <dgm:cxn modelId="{906CC86E-25CA-423D-9CA5-0DE97E02350C}" type="presParOf" srcId="{2B9AB03C-D0C6-4EA1-8208-6EFD00E1F314}" destId="{CD982AF3-8B3E-41F6-897C-7512FA742B1D}" srcOrd="10" destOrd="0" presId="urn:microsoft.com/office/officeart/2005/8/layout/hProcess9"/>
    <dgm:cxn modelId="{6AFB9F98-A518-4855-95B5-95E1CD9C297E}" type="presParOf" srcId="{2B9AB03C-D0C6-4EA1-8208-6EFD00E1F314}" destId="{4DA60951-B6B3-4FD5-A5D8-5BA455AAAFA5}" srcOrd="11" destOrd="0" presId="urn:microsoft.com/office/officeart/2005/8/layout/hProcess9"/>
    <dgm:cxn modelId="{29B192E4-CED7-4DBB-B157-DF4778AC7476}" type="presParOf" srcId="{2B9AB03C-D0C6-4EA1-8208-6EFD00E1F314}" destId="{3A31EE3D-2F08-426D-943E-848BEBD518C3}"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02988B-6E0D-406C-BECB-850B0F1AB61F}" type="doc">
      <dgm:prSet loTypeId="urn:microsoft.com/office/officeart/2009/3/layout/StepUpProcess" loCatId="process" qsTypeId="urn:microsoft.com/office/officeart/2005/8/quickstyle/3d4" qsCatId="3D" csTypeId="urn:microsoft.com/office/officeart/2005/8/colors/colorful3" csCatId="colorful" phldr="1"/>
      <dgm:spPr/>
      <dgm:t>
        <a:bodyPr/>
        <a:lstStyle/>
        <a:p>
          <a:endParaRPr lang="en-US"/>
        </a:p>
      </dgm:t>
    </dgm:pt>
    <dgm:pt modelId="{E7C356E3-BEBA-4263-A147-A8CAD689ED25}">
      <dgm:prSet custT="1"/>
      <dgm:spPr/>
      <dgm:t>
        <a:bodyPr/>
        <a:lstStyle/>
        <a:p>
          <a:r>
            <a:rPr lang="en-US" sz="1800" b="1" dirty="0">
              <a:effectLst/>
            </a:rPr>
            <a:t>The least restrictive setting </a:t>
          </a:r>
          <a:r>
            <a:rPr lang="en-US" sz="1600" dirty="0"/>
            <a:t>(e.g., outpatient treatment) that is likely to be safe and to allow for effective treatment of BPD and co-occurring conditions</a:t>
          </a:r>
        </a:p>
      </dgm:t>
    </dgm:pt>
    <dgm:pt modelId="{F30AB92E-AF63-4329-83DA-502B9586BD85}" type="parTrans" cxnId="{95D97988-AA18-402A-B5AF-0BB6BD3A6E47}">
      <dgm:prSet/>
      <dgm:spPr/>
      <dgm:t>
        <a:bodyPr/>
        <a:lstStyle/>
        <a:p>
          <a:endParaRPr lang="en-US"/>
        </a:p>
      </dgm:t>
    </dgm:pt>
    <dgm:pt modelId="{F54DC3DD-977B-45B6-B5FE-2098B3CCFA1C}" type="sibTrans" cxnId="{95D97988-AA18-402A-B5AF-0BB6BD3A6E47}">
      <dgm:prSet/>
      <dgm:spPr/>
      <dgm:t>
        <a:bodyPr/>
        <a:lstStyle/>
        <a:p>
          <a:endParaRPr lang="en-US"/>
        </a:p>
      </dgm:t>
    </dgm:pt>
    <dgm:pt modelId="{160D4272-B8A0-4695-BC91-2BAD494BF143}">
      <dgm:prSet custT="1"/>
      <dgm:spPr/>
      <dgm:t>
        <a:bodyPr/>
        <a:lstStyle/>
        <a:p>
          <a:r>
            <a:rPr lang="en-US" sz="1800" b="1" dirty="0"/>
            <a:t>Hospitalization</a:t>
          </a:r>
          <a:r>
            <a:rPr lang="en-US" sz="1600" dirty="0"/>
            <a:t> </a:t>
          </a:r>
        </a:p>
      </dgm:t>
    </dgm:pt>
    <dgm:pt modelId="{22243B49-7ECF-467F-A71C-7AEEABFD968C}" type="parTrans" cxnId="{35C810C3-D47F-4084-A0A9-7C24853535A6}">
      <dgm:prSet/>
      <dgm:spPr/>
      <dgm:t>
        <a:bodyPr/>
        <a:lstStyle/>
        <a:p>
          <a:endParaRPr lang="en-US"/>
        </a:p>
      </dgm:t>
    </dgm:pt>
    <dgm:pt modelId="{3C009D09-CA08-426E-BB7D-100E1432DC8B}" type="sibTrans" cxnId="{35C810C3-D47F-4084-A0A9-7C24853535A6}">
      <dgm:prSet/>
      <dgm:spPr/>
      <dgm:t>
        <a:bodyPr/>
        <a:lstStyle/>
        <a:p>
          <a:endParaRPr lang="en-US"/>
        </a:p>
      </dgm:t>
    </dgm:pt>
    <dgm:pt modelId="{3803F5B8-BAA2-440F-96AA-201F3C6B8C8D}">
      <dgm:prSet custT="1"/>
      <dgm:spPr/>
      <dgm:t>
        <a:bodyPr/>
        <a:lstStyle/>
        <a:p>
          <a:r>
            <a:rPr lang="en-US" sz="1500" dirty="0"/>
            <a:t>a serious threat of harm to patient or others or being unable to care for themself and needing constant supervision or support as a result</a:t>
          </a:r>
        </a:p>
      </dgm:t>
    </dgm:pt>
    <dgm:pt modelId="{31F365DB-D4D6-40A2-B215-E70DF757F538}" type="parTrans" cxnId="{34EDCB12-C8F2-40F7-B87E-34FA1A225687}">
      <dgm:prSet/>
      <dgm:spPr/>
      <dgm:t>
        <a:bodyPr/>
        <a:lstStyle/>
        <a:p>
          <a:endParaRPr lang="en-US"/>
        </a:p>
      </dgm:t>
    </dgm:pt>
    <dgm:pt modelId="{D79EFD8E-2347-4E21-B59A-F6297F082633}" type="sibTrans" cxnId="{34EDCB12-C8F2-40F7-B87E-34FA1A225687}">
      <dgm:prSet/>
      <dgm:spPr/>
      <dgm:t>
        <a:bodyPr/>
        <a:lstStyle/>
        <a:p>
          <a:endParaRPr lang="en-US"/>
        </a:p>
      </dgm:t>
    </dgm:pt>
    <dgm:pt modelId="{0910D51A-D980-4818-B200-8B79004243C8}">
      <dgm:prSet custT="1"/>
      <dgm:spPr/>
      <dgm:t>
        <a:bodyPr/>
        <a:lstStyle/>
        <a:p>
          <a:r>
            <a:rPr lang="en-US" sz="1500" dirty="0"/>
            <a:t>psychiatric or other medical problems that make outpatient treatment unsafe or ineffective and that warrant initial inpatient stabilization to promote reduction of acute symptoms and permit engagement in treatment</a:t>
          </a:r>
        </a:p>
      </dgm:t>
    </dgm:pt>
    <dgm:pt modelId="{58016026-D145-4C6B-96D6-923098C8544E}" type="parTrans" cxnId="{F3A11EE3-8626-4D2A-A960-0FCA5ED744CA}">
      <dgm:prSet/>
      <dgm:spPr/>
      <dgm:t>
        <a:bodyPr/>
        <a:lstStyle/>
        <a:p>
          <a:endParaRPr lang="en-US"/>
        </a:p>
      </dgm:t>
    </dgm:pt>
    <dgm:pt modelId="{F58F7C97-E2A9-48D5-ABBD-EEBF04D56330}" type="sibTrans" cxnId="{F3A11EE3-8626-4D2A-A960-0FCA5ED744CA}">
      <dgm:prSet/>
      <dgm:spPr/>
      <dgm:t>
        <a:bodyPr/>
        <a:lstStyle/>
        <a:p>
          <a:endParaRPr lang="en-US"/>
        </a:p>
      </dgm:t>
    </dgm:pt>
    <dgm:pt modelId="{9D5F9981-A2B6-4DB2-983B-476D790648EB}">
      <dgm:prSet custT="1"/>
      <dgm:spPr/>
      <dgm:t>
        <a:bodyPr/>
        <a:lstStyle/>
        <a:p>
          <a:r>
            <a:rPr lang="en-US" sz="1500" dirty="0"/>
            <a:t>efforts to hospitalize patients voluntarily</a:t>
          </a:r>
        </a:p>
      </dgm:t>
    </dgm:pt>
    <dgm:pt modelId="{1238961D-A6C1-469B-9F97-F62BB3B4DA72}" type="parTrans" cxnId="{FE34FA92-B18E-4776-A7F2-8914A5DC5DDF}">
      <dgm:prSet/>
      <dgm:spPr/>
      <dgm:t>
        <a:bodyPr/>
        <a:lstStyle/>
        <a:p>
          <a:endParaRPr lang="en-US"/>
        </a:p>
      </dgm:t>
    </dgm:pt>
    <dgm:pt modelId="{9F9A3958-04D1-4E87-8E56-9FFFE77C89D7}" type="sibTrans" cxnId="{FE34FA92-B18E-4776-A7F2-8914A5DC5DDF}">
      <dgm:prSet/>
      <dgm:spPr/>
      <dgm:t>
        <a:bodyPr/>
        <a:lstStyle/>
        <a:p>
          <a:endParaRPr lang="en-US"/>
        </a:p>
      </dgm:t>
    </dgm:pt>
    <dgm:pt modelId="{780107E1-4757-4654-94A3-0C285FC18FAD}">
      <dgm:prSet custT="1"/>
      <dgm:spPr/>
      <dgm:t>
        <a:bodyPr/>
        <a:lstStyle/>
        <a:p>
          <a:r>
            <a:rPr lang="en-US" sz="1800" b="1" dirty="0"/>
            <a:t>Intermediate level of care </a:t>
          </a:r>
          <a:r>
            <a:rPr lang="en-US" sz="1600" dirty="0"/>
            <a:t>(e.g., intensive outpatient, partial hospital, residential treatment) if required more monitoring or assistance </a:t>
          </a:r>
        </a:p>
      </dgm:t>
    </dgm:pt>
    <dgm:pt modelId="{1F11F25C-9227-4354-8304-CD6BBA95AC18}" type="parTrans" cxnId="{633A5F48-660C-4BE5-BA82-8B7C7A890744}">
      <dgm:prSet/>
      <dgm:spPr/>
      <dgm:t>
        <a:bodyPr/>
        <a:lstStyle/>
        <a:p>
          <a:endParaRPr lang="en-US"/>
        </a:p>
      </dgm:t>
    </dgm:pt>
    <dgm:pt modelId="{24948B5F-BF78-429C-9D51-1DD06FDCC989}" type="sibTrans" cxnId="{633A5F48-660C-4BE5-BA82-8B7C7A890744}">
      <dgm:prSet/>
      <dgm:spPr/>
      <dgm:t>
        <a:bodyPr/>
        <a:lstStyle/>
        <a:p>
          <a:endParaRPr lang="en-US"/>
        </a:p>
      </dgm:t>
    </dgm:pt>
    <dgm:pt modelId="{9A738777-9489-42E7-A9DB-FD8A9378F394}" type="pres">
      <dgm:prSet presAssocID="{B202988B-6E0D-406C-BECB-850B0F1AB61F}" presName="rootnode" presStyleCnt="0">
        <dgm:presLayoutVars>
          <dgm:chMax/>
          <dgm:chPref/>
          <dgm:dir/>
          <dgm:animLvl val="lvl"/>
        </dgm:presLayoutVars>
      </dgm:prSet>
      <dgm:spPr/>
    </dgm:pt>
    <dgm:pt modelId="{BF363030-35F4-4B32-8F26-8DD910465A45}" type="pres">
      <dgm:prSet presAssocID="{E7C356E3-BEBA-4263-A147-A8CAD689ED25}" presName="composite" presStyleCnt="0"/>
      <dgm:spPr/>
    </dgm:pt>
    <dgm:pt modelId="{6CE07B0A-EF92-4C8A-8E06-B453362544C8}" type="pres">
      <dgm:prSet presAssocID="{E7C356E3-BEBA-4263-A147-A8CAD689ED25}" presName="LShape" presStyleLbl="alignNode1" presStyleIdx="0" presStyleCnt="5"/>
      <dgm:spPr>
        <a:effectLst>
          <a:outerShdw blurRad="50800" dist="38100" dir="2700000" algn="tl" rotWithShape="0">
            <a:prstClr val="black">
              <a:alpha val="40000"/>
            </a:prstClr>
          </a:outerShdw>
        </a:effectLst>
      </dgm:spPr>
    </dgm:pt>
    <dgm:pt modelId="{0F365A6A-E634-47B0-B145-058AD1B5055B}" type="pres">
      <dgm:prSet presAssocID="{E7C356E3-BEBA-4263-A147-A8CAD689ED25}" presName="ParentText" presStyleLbl="revTx" presStyleIdx="0" presStyleCnt="3">
        <dgm:presLayoutVars>
          <dgm:chMax val="0"/>
          <dgm:chPref val="0"/>
          <dgm:bulletEnabled val="1"/>
        </dgm:presLayoutVars>
      </dgm:prSet>
      <dgm:spPr/>
    </dgm:pt>
    <dgm:pt modelId="{2C167A2A-8C7C-4B47-9B86-7F20CD701D78}" type="pres">
      <dgm:prSet presAssocID="{E7C356E3-BEBA-4263-A147-A8CAD689ED25}" presName="Triangle" presStyleLbl="alignNode1" presStyleIdx="1" presStyleCnt="5"/>
      <dgm:spPr>
        <a:effectLst>
          <a:outerShdw blurRad="50800" dist="38100" dir="2700000" algn="tl" rotWithShape="0">
            <a:prstClr val="black">
              <a:alpha val="40000"/>
            </a:prstClr>
          </a:outerShdw>
        </a:effectLst>
      </dgm:spPr>
    </dgm:pt>
    <dgm:pt modelId="{78EDB2CB-8023-48C5-AD44-D9E10DAD8010}" type="pres">
      <dgm:prSet presAssocID="{F54DC3DD-977B-45B6-B5FE-2098B3CCFA1C}" presName="sibTrans" presStyleCnt="0"/>
      <dgm:spPr/>
    </dgm:pt>
    <dgm:pt modelId="{17096E72-3049-4A24-89C9-D7984279A7A4}" type="pres">
      <dgm:prSet presAssocID="{F54DC3DD-977B-45B6-B5FE-2098B3CCFA1C}" presName="space" presStyleCnt="0"/>
      <dgm:spPr/>
    </dgm:pt>
    <dgm:pt modelId="{348A64BA-F394-41FB-8564-4BCF101CC545}" type="pres">
      <dgm:prSet presAssocID="{780107E1-4757-4654-94A3-0C285FC18FAD}" presName="composite" presStyleCnt="0"/>
      <dgm:spPr/>
    </dgm:pt>
    <dgm:pt modelId="{C1266F7E-D53F-4335-9E89-484C28ADBD10}" type="pres">
      <dgm:prSet presAssocID="{780107E1-4757-4654-94A3-0C285FC18FAD}" presName="LShape" presStyleLbl="alignNode1" presStyleIdx="2" presStyleCnt="5" custLinFactNeighborX="-4859"/>
      <dgm:spPr>
        <a:effectLst>
          <a:outerShdw blurRad="50800" dist="38100" dir="2700000" algn="tl" rotWithShape="0">
            <a:prstClr val="black">
              <a:alpha val="40000"/>
            </a:prstClr>
          </a:outerShdw>
        </a:effectLst>
      </dgm:spPr>
    </dgm:pt>
    <dgm:pt modelId="{7FCE0887-2655-4A2C-A8AB-76644B8DCDBA}" type="pres">
      <dgm:prSet presAssocID="{780107E1-4757-4654-94A3-0C285FC18FAD}" presName="ParentText" presStyleLbl="revTx" presStyleIdx="1" presStyleCnt="3" custLinFactNeighborX="-5872">
        <dgm:presLayoutVars>
          <dgm:chMax val="0"/>
          <dgm:chPref val="0"/>
          <dgm:bulletEnabled val="1"/>
        </dgm:presLayoutVars>
      </dgm:prSet>
      <dgm:spPr/>
    </dgm:pt>
    <dgm:pt modelId="{D5BDD2C2-246D-49AF-9B15-747477FF0602}" type="pres">
      <dgm:prSet presAssocID="{780107E1-4757-4654-94A3-0C285FC18FAD}" presName="Triangle" presStyleLbl="alignNode1" presStyleIdx="3" presStyleCnt="5" custLinFactNeighborX="-28527" custLinFactNeighborY="-688"/>
      <dgm:spPr>
        <a:effectLst>
          <a:outerShdw blurRad="50800" dist="38100" dir="2700000" algn="tl" rotWithShape="0">
            <a:prstClr val="black">
              <a:alpha val="40000"/>
            </a:prstClr>
          </a:outerShdw>
        </a:effectLst>
      </dgm:spPr>
    </dgm:pt>
    <dgm:pt modelId="{196ACCC6-16A9-462F-9266-CA2E2B4FF060}" type="pres">
      <dgm:prSet presAssocID="{24948B5F-BF78-429C-9D51-1DD06FDCC989}" presName="sibTrans" presStyleCnt="0"/>
      <dgm:spPr/>
    </dgm:pt>
    <dgm:pt modelId="{264A4A2F-AFF2-4970-9370-EA6566351A68}" type="pres">
      <dgm:prSet presAssocID="{24948B5F-BF78-429C-9D51-1DD06FDCC989}" presName="space" presStyleCnt="0"/>
      <dgm:spPr/>
    </dgm:pt>
    <dgm:pt modelId="{76D98994-8C84-4FAA-A006-2BCC8E6855CF}" type="pres">
      <dgm:prSet presAssocID="{160D4272-B8A0-4695-BC91-2BAD494BF143}" presName="composite" presStyleCnt="0"/>
      <dgm:spPr/>
    </dgm:pt>
    <dgm:pt modelId="{7DA93B97-3961-47AF-A8CC-4A388BC60907}" type="pres">
      <dgm:prSet presAssocID="{160D4272-B8A0-4695-BC91-2BAD494BF143}" presName="LShape" presStyleLbl="alignNode1" presStyleIdx="4" presStyleCnt="5" custScaleX="135858" custLinFactNeighborX="-9602" custLinFactNeighborY="-1898"/>
      <dgm:spPr>
        <a:effectLst>
          <a:outerShdw blurRad="50800" dist="38100" dir="2700000" algn="tl" rotWithShape="0">
            <a:prstClr val="black">
              <a:alpha val="40000"/>
            </a:prstClr>
          </a:outerShdw>
        </a:effectLst>
      </dgm:spPr>
    </dgm:pt>
    <dgm:pt modelId="{C840A34E-18FA-4FBF-A7CE-E101BE4F6BC8}" type="pres">
      <dgm:prSet presAssocID="{160D4272-B8A0-4695-BC91-2BAD494BF143}" presName="ParentText" presStyleLbl="revTx" presStyleIdx="2" presStyleCnt="3" custScaleX="138295" custLinFactNeighborX="-10608" custLinFactNeighborY="-9">
        <dgm:presLayoutVars>
          <dgm:chMax val="0"/>
          <dgm:chPref val="0"/>
          <dgm:bulletEnabled val="1"/>
        </dgm:presLayoutVars>
      </dgm:prSet>
      <dgm:spPr/>
    </dgm:pt>
  </dgm:ptLst>
  <dgm:cxnLst>
    <dgm:cxn modelId="{34EDCB12-C8F2-40F7-B87E-34FA1A225687}" srcId="{160D4272-B8A0-4695-BC91-2BAD494BF143}" destId="{3803F5B8-BAA2-440F-96AA-201F3C6B8C8D}" srcOrd="0" destOrd="0" parTransId="{31F365DB-D4D6-40A2-B215-E70DF757F538}" sibTransId="{D79EFD8E-2347-4E21-B59A-F6297F082633}"/>
    <dgm:cxn modelId="{B8CA1B45-B3C9-4502-8484-6BC54486461B}" type="presOf" srcId="{9D5F9981-A2B6-4DB2-983B-476D790648EB}" destId="{C840A34E-18FA-4FBF-A7CE-E101BE4F6BC8}" srcOrd="0" destOrd="3" presId="urn:microsoft.com/office/officeart/2009/3/layout/StepUpProcess"/>
    <dgm:cxn modelId="{633A5F48-660C-4BE5-BA82-8B7C7A890744}" srcId="{B202988B-6E0D-406C-BECB-850B0F1AB61F}" destId="{780107E1-4757-4654-94A3-0C285FC18FAD}" srcOrd="1" destOrd="0" parTransId="{1F11F25C-9227-4354-8304-CD6BBA95AC18}" sibTransId="{24948B5F-BF78-429C-9D51-1DD06FDCC989}"/>
    <dgm:cxn modelId="{95D97988-AA18-402A-B5AF-0BB6BD3A6E47}" srcId="{B202988B-6E0D-406C-BECB-850B0F1AB61F}" destId="{E7C356E3-BEBA-4263-A147-A8CAD689ED25}" srcOrd="0" destOrd="0" parTransId="{F30AB92E-AF63-4329-83DA-502B9586BD85}" sibTransId="{F54DC3DD-977B-45B6-B5FE-2098B3CCFA1C}"/>
    <dgm:cxn modelId="{1BD1A88E-E27F-4971-B4BD-C2C20EB8353D}" type="presOf" srcId="{780107E1-4757-4654-94A3-0C285FC18FAD}" destId="{7FCE0887-2655-4A2C-A8AB-76644B8DCDBA}" srcOrd="0" destOrd="0" presId="urn:microsoft.com/office/officeart/2009/3/layout/StepUpProcess"/>
    <dgm:cxn modelId="{FE34FA92-B18E-4776-A7F2-8914A5DC5DDF}" srcId="{160D4272-B8A0-4695-BC91-2BAD494BF143}" destId="{9D5F9981-A2B6-4DB2-983B-476D790648EB}" srcOrd="2" destOrd="0" parTransId="{1238961D-A6C1-469B-9F97-F62BB3B4DA72}" sibTransId="{9F9A3958-04D1-4E87-8E56-9FFFE77C89D7}"/>
    <dgm:cxn modelId="{28F03C9C-ED87-411E-8181-E92588D18360}" type="presOf" srcId="{3803F5B8-BAA2-440F-96AA-201F3C6B8C8D}" destId="{C840A34E-18FA-4FBF-A7CE-E101BE4F6BC8}" srcOrd="0" destOrd="1" presId="urn:microsoft.com/office/officeart/2009/3/layout/StepUpProcess"/>
    <dgm:cxn modelId="{D3A60BAA-A1A1-4889-AA69-3CBB8EAADD09}" type="presOf" srcId="{0910D51A-D980-4818-B200-8B79004243C8}" destId="{C840A34E-18FA-4FBF-A7CE-E101BE4F6BC8}" srcOrd="0" destOrd="2" presId="urn:microsoft.com/office/officeart/2009/3/layout/StepUpProcess"/>
    <dgm:cxn modelId="{366552B7-C88B-49A5-90D8-D53081536C74}" type="presOf" srcId="{160D4272-B8A0-4695-BC91-2BAD494BF143}" destId="{C840A34E-18FA-4FBF-A7CE-E101BE4F6BC8}" srcOrd="0" destOrd="0" presId="urn:microsoft.com/office/officeart/2009/3/layout/StepUpProcess"/>
    <dgm:cxn modelId="{69845BC1-7D8B-4EB5-BA2C-73EF9934C93F}" type="presOf" srcId="{E7C356E3-BEBA-4263-A147-A8CAD689ED25}" destId="{0F365A6A-E634-47B0-B145-058AD1B5055B}" srcOrd="0" destOrd="0" presId="urn:microsoft.com/office/officeart/2009/3/layout/StepUpProcess"/>
    <dgm:cxn modelId="{35C810C3-D47F-4084-A0A9-7C24853535A6}" srcId="{B202988B-6E0D-406C-BECB-850B0F1AB61F}" destId="{160D4272-B8A0-4695-BC91-2BAD494BF143}" srcOrd="2" destOrd="0" parTransId="{22243B49-7ECF-467F-A71C-7AEEABFD968C}" sibTransId="{3C009D09-CA08-426E-BB7D-100E1432DC8B}"/>
    <dgm:cxn modelId="{45AC3BCC-CC4C-41F1-901D-AB7D351D2981}" type="presOf" srcId="{B202988B-6E0D-406C-BECB-850B0F1AB61F}" destId="{9A738777-9489-42E7-A9DB-FD8A9378F394}" srcOrd="0" destOrd="0" presId="urn:microsoft.com/office/officeart/2009/3/layout/StepUpProcess"/>
    <dgm:cxn modelId="{F3A11EE3-8626-4D2A-A960-0FCA5ED744CA}" srcId="{160D4272-B8A0-4695-BC91-2BAD494BF143}" destId="{0910D51A-D980-4818-B200-8B79004243C8}" srcOrd="1" destOrd="0" parTransId="{58016026-D145-4C6B-96D6-923098C8544E}" sibTransId="{F58F7C97-E2A9-48D5-ABBD-EEBF04D56330}"/>
    <dgm:cxn modelId="{D624F82C-4267-4417-834F-E82E9D2FBEA0}" type="presParOf" srcId="{9A738777-9489-42E7-A9DB-FD8A9378F394}" destId="{BF363030-35F4-4B32-8F26-8DD910465A45}" srcOrd="0" destOrd="0" presId="urn:microsoft.com/office/officeart/2009/3/layout/StepUpProcess"/>
    <dgm:cxn modelId="{16FB1651-B223-4797-90F0-569B706A9C5B}" type="presParOf" srcId="{BF363030-35F4-4B32-8F26-8DD910465A45}" destId="{6CE07B0A-EF92-4C8A-8E06-B453362544C8}" srcOrd="0" destOrd="0" presId="urn:microsoft.com/office/officeart/2009/3/layout/StepUpProcess"/>
    <dgm:cxn modelId="{646B5ED7-422F-4F43-A31D-D18F145AA559}" type="presParOf" srcId="{BF363030-35F4-4B32-8F26-8DD910465A45}" destId="{0F365A6A-E634-47B0-B145-058AD1B5055B}" srcOrd="1" destOrd="0" presId="urn:microsoft.com/office/officeart/2009/3/layout/StepUpProcess"/>
    <dgm:cxn modelId="{7D7F1F41-99BC-4CCC-BF61-36975B45B5C3}" type="presParOf" srcId="{BF363030-35F4-4B32-8F26-8DD910465A45}" destId="{2C167A2A-8C7C-4B47-9B86-7F20CD701D78}" srcOrd="2" destOrd="0" presId="urn:microsoft.com/office/officeart/2009/3/layout/StepUpProcess"/>
    <dgm:cxn modelId="{8F15CF08-7CC0-4FB0-8EE2-D4022984BE1B}" type="presParOf" srcId="{9A738777-9489-42E7-A9DB-FD8A9378F394}" destId="{78EDB2CB-8023-48C5-AD44-D9E10DAD8010}" srcOrd="1" destOrd="0" presId="urn:microsoft.com/office/officeart/2009/3/layout/StepUpProcess"/>
    <dgm:cxn modelId="{BF8FD244-56BD-4328-BB7F-3D650A9D0EBB}" type="presParOf" srcId="{78EDB2CB-8023-48C5-AD44-D9E10DAD8010}" destId="{17096E72-3049-4A24-89C9-D7984279A7A4}" srcOrd="0" destOrd="0" presId="urn:microsoft.com/office/officeart/2009/3/layout/StepUpProcess"/>
    <dgm:cxn modelId="{C1FAB4AF-23C5-480A-A824-041A810E0DDC}" type="presParOf" srcId="{9A738777-9489-42E7-A9DB-FD8A9378F394}" destId="{348A64BA-F394-41FB-8564-4BCF101CC545}" srcOrd="2" destOrd="0" presId="urn:microsoft.com/office/officeart/2009/3/layout/StepUpProcess"/>
    <dgm:cxn modelId="{846E430E-1795-4769-8F6A-54D880F5B323}" type="presParOf" srcId="{348A64BA-F394-41FB-8564-4BCF101CC545}" destId="{C1266F7E-D53F-4335-9E89-484C28ADBD10}" srcOrd="0" destOrd="0" presId="urn:microsoft.com/office/officeart/2009/3/layout/StepUpProcess"/>
    <dgm:cxn modelId="{F469CEC1-0F50-46DA-81EF-CD2AEB62C536}" type="presParOf" srcId="{348A64BA-F394-41FB-8564-4BCF101CC545}" destId="{7FCE0887-2655-4A2C-A8AB-76644B8DCDBA}" srcOrd="1" destOrd="0" presId="urn:microsoft.com/office/officeart/2009/3/layout/StepUpProcess"/>
    <dgm:cxn modelId="{D5401EA1-A455-4608-8521-61B58F4BEBBE}" type="presParOf" srcId="{348A64BA-F394-41FB-8564-4BCF101CC545}" destId="{D5BDD2C2-246D-49AF-9B15-747477FF0602}" srcOrd="2" destOrd="0" presId="urn:microsoft.com/office/officeart/2009/3/layout/StepUpProcess"/>
    <dgm:cxn modelId="{9242182D-7BFC-4557-8483-9817B8017D05}" type="presParOf" srcId="{9A738777-9489-42E7-A9DB-FD8A9378F394}" destId="{196ACCC6-16A9-462F-9266-CA2E2B4FF060}" srcOrd="3" destOrd="0" presId="urn:microsoft.com/office/officeart/2009/3/layout/StepUpProcess"/>
    <dgm:cxn modelId="{3CFF5E7D-9A7A-4DE6-A2C7-5920194D876C}" type="presParOf" srcId="{196ACCC6-16A9-462F-9266-CA2E2B4FF060}" destId="{264A4A2F-AFF2-4970-9370-EA6566351A68}" srcOrd="0" destOrd="0" presId="urn:microsoft.com/office/officeart/2009/3/layout/StepUpProcess"/>
    <dgm:cxn modelId="{4F9A0E65-7FEA-446C-8E17-679F15B7FE5A}" type="presParOf" srcId="{9A738777-9489-42E7-A9DB-FD8A9378F394}" destId="{76D98994-8C84-4FAA-A006-2BCC8E6855CF}" srcOrd="4" destOrd="0" presId="urn:microsoft.com/office/officeart/2009/3/layout/StepUpProcess"/>
    <dgm:cxn modelId="{D4A3DCA5-8812-47E9-93C4-2B43C5D14D81}" type="presParOf" srcId="{76D98994-8C84-4FAA-A006-2BCC8E6855CF}" destId="{7DA93B97-3961-47AF-A8CC-4A388BC60907}" srcOrd="0" destOrd="0" presId="urn:microsoft.com/office/officeart/2009/3/layout/StepUpProcess"/>
    <dgm:cxn modelId="{63E267FB-76E0-4338-A3CE-35B4F8241761}" type="presParOf" srcId="{76D98994-8C84-4FAA-A006-2BCC8E6855CF}" destId="{C840A34E-18FA-4FBF-A7CE-E101BE4F6BC8}" srcOrd="1" destOrd="0" presId="urn:microsoft.com/office/officeart/2009/3/layout/StepUpProcess"/>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B732B1-5D07-4BEC-97DA-89C1880B1C04}" type="doc">
      <dgm:prSet loTypeId="urn:diagrams.loki3.com/BracketList" loCatId="list" qsTypeId="urn:microsoft.com/office/officeart/2005/8/quickstyle/simple4" qsCatId="simple" csTypeId="urn:microsoft.com/office/officeart/2005/8/colors/colorful1" csCatId="colorful" phldr="1"/>
      <dgm:spPr/>
      <dgm:t>
        <a:bodyPr/>
        <a:lstStyle/>
        <a:p>
          <a:endParaRPr lang="en-US"/>
        </a:p>
      </dgm:t>
    </dgm:pt>
    <dgm:pt modelId="{7561173D-2CAD-42A9-8DA2-A2AF44C27B2C}">
      <dgm:prSet phldrT="[Text]" custT="1"/>
      <dgm:spPr/>
      <dgm:t>
        <a:bodyPr/>
        <a:lstStyle/>
        <a:p>
          <a:r>
            <a:rPr lang="en-US" sz="2000" b="1" dirty="0">
              <a:solidFill>
                <a:schemeClr val="accent3"/>
              </a:solidFill>
              <a:effectLst/>
            </a:rPr>
            <a:t>Establish a clear and explicit treatment framework with which the patient agrees:</a:t>
          </a:r>
        </a:p>
      </dgm:t>
    </dgm:pt>
    <dgm:pt modelId="{FD6C5ECC-5C2B-478D-AFD6-41DAB937EFEC}" type="parTrans" cxnId="{81E187ED-9874-445A-88A3-DF28769D3ECE}">
      <dgm:prSet/>
      <dgm:spPr/>
      <dgm:t>
        <a:bodyPr/>
        <a:lstStyle/>
        <a:p>
          <a:endParaRPr lang="en-US" sz="2400">
            <a:solidFill>
              <a:schemeClr val="tx1"/>
            </a:solidFill>
          </a:endParaRPr>
        </a:p>
      </dgm:t>
    </dgm:pt>
    <dgm:pt modelId="{66CF7453-1570-4DBF-AFF6-1A2F9A6D0BF2}" type="sibTrans" cxnId="{81E187ED-9874-445A-88A3-DF28769D3ECE}">
      <dgm:prSet/>
      <dgm:spPr/>
      <dgm:t>
        <a:bodyPr/>
        <a:lstStyle/>
        <a:p>
          <a:endParaRPr lang="en-US" sz="2400">
            <a:solidFill>
              <a:schemeClr val="tx1"/>
            </a:solidFill>
          </a:endParaRPr>
        </a:p>
      </dgm:t>
    </dgm:pt>
    <dgm:pt modelId="{E385268A-0BF4-4028-B03B-B4FF1CFB034B}">
      <dgm:prSet phldrT="[Text]" custT="1"/>
      <dgm:spPr>
        <a:noFill/>
        <a:effectLst/>
      </dgm:spPr>
      <dgm:t>
        <a:bodyPr/>
        <a:lstStyle/>
        <a:p>
          <a:r>
            <a:rPr lang="en-US" sz="1800" dirty="0">
              <a:solidFill>
                <a:schemeClr val="tx1"/>
              </a:solidFill>
            </a:rPr>
            <a:t>goals of treatment sessions (e.g., symptom reduction, improvement in functioning); ways to facilitate goals (e.g., reporting on such issues as conflicts, completing homework); expected role to achieve goals </a:t>
          </a:r>
        </a:p>
      </dgm:t>
    </dgm:pt>
    <dgm:pt modelId="{2B07722C-9F47-455C-8456-B1E5B1A1BC9E}" type="parTrans" cxnId="{160E3098-8B75-423D-8B9D-419C4BC121F8}">
      <dgm:prSet/>
      <dgm:spPr/>
      <dgm:t>
        <a:bodyPr/>
        <a:lstStyle/>
        <a:p>
          <a:endParaRPr lang="en-US" sz="2400">
            <a:solidFill>
              <a:schemeClr val="tx1"/>
            </a:solidFill>
          </a:endParaRPr>
        </a:p>
      </dgm:t>
    </dgm:pt>
    <dgm:pt modelId="{0CA78ADD-FF21-40AC-8161-5AD3FD6B4EC5}" type="sibTrans" cxnId="{160E3098-8B75-423D-8B9D-419C4BC121F8}">
      <dgm:prSet/>
      <dgm:spPr/>
      <dgm:t>
        <a:bodyPr/>
        <a:lstStyle/>
        <a:p>
          <a:endParaRPr lang="en-US" sz="2400">
            <a:solidFill>
              <a:schemeClr val="tx1"/>
            </a:solidFill>
          </a:endParaRPr>
        </a:p>
      </dgm:t>
    </dgm:pt>
    <dgm:pt modelId="{1FA701DD-587F-41C6-8BC3-FB317C9D47DE}">
      <dgm:prSet phldrT="[Text]" custT="1"/>
      <dgm:spPr>
        <a:noFill/>
        <a:effectLst/>
      </dgm:spPr>
      <dgm:t>
        <a:bodyPr/>
        <a:lstStyle/>
        <a:p>
          <a:r>
            <a:rPr lang="en-US" sz="1800" dirty="0">
              <a:solidFill>
                <a:schemeClr val="tx1"/>
              </a:solidFill>
            </a:rPr>
            <a:t>when, where, and frequency of sessions</a:t>
          </a:r>
        </a:p>
      </dgm:t>
    </dgm:pt>
    <dgm:pt modelId="{D36CDCBB-729B-4363-A30B-65C8C412C051}" type="parTrans" cxnId="{0312F98E-EAE9-4D12-9A16-E375119CD22D}">
      <dgm:prSet/>
      <dgm:spPr/>
      <dgm:t>
        <a:bodyPr/>
        <a:lstStyle/>
        <a:p>
          <a:endParaRPr lang="en-US" sz="2400">
            <a:solidFill>
              <a:schemeClr val="tx1"/>
            </a:solidFill>
          </a:endParaRPr>
        </a:p>
      </dgm:t>
    </dgm:pt>
    <dgm:pt modelId="{441D8530-C80A-459D-9098-6B83BDBDE7B2}" type="sibTrans" cxnId="{0312F98E-EAE9-4D12-9A16-E375119CD22D}">
      <dgm:prSet/>
      <dgm:spPr/>
      <dgm:t>
        <a:bodyPr/>
        <a:lstStyle/>
        <a:p>
          <a:endParaRPr lang="en-US" sz="2400">
            <a:solidFill>
              <a:schemeClr val="tx1"/>
            </a:solidFill>
          </a:endParaRPr>
        </a:p>
      </dgm:t>
    </dgm:pt>
    <dgm:pt modelId="{F83FF820-9D77-446A-A5CC-0782565E17F0}">
      <dgm:prSet custT="1"/>
      <dgm:spPr>
        <a:noFill/>
        <a:effectLst/>
      </dgm:spPr>
      <dgm:t>
        <a:bodyPr/>
        <a:lstStyle/>
        <a:p>
          <a:r>
            <a:rPr lang="en-US" sz="1800" dirty="0">
              <a:solidFill>
                <a:schemeClr val="tx1"/>
              </a:solidFill>
            </a:rPr>
            <a:t>notification of session cancellations or delays in keeping appointments</a:t>
          </a:r>
          <a:endParaRPr lang="en-US" sz="800" dirty="0">
            <a:solidFill>
              <a:schemeClr val="tx1"/>
            </a:solidFill>
          </a:endParaRPr>
        </a:p>
      </dgm:t>
    </dgm:pt>
    <dgm:pt modelId="{F1600D28-E7E4-4093-8C64-7297C38D256B}" type="parTrans" cxnId="{D160643E-6EF9-456D-A04D-28F86B08A4D3}">
      <dgm:prSet/>
      <dgm:spPr/>
      <dgm:t>
        <a:bodyPr/>
        <a:lstStyle/>
        <a:p>
          <a:endParaRPr lang="en-US" sz="2400">
            <a:solidFill>
              <a:schemeClr val="tx1"/>
            </a:solidFill>
          </a:endParaRPr>
        </a:p>
      </dgm:t>
    </dgm:pt>
    <dgm:pt modelId="{0881DE5B-B32A-4E92-AE1C-3369D911A50C}" type="sibTrans" cxnId="{D160643E-6EF9-456D-A04D-28F86B08A4D3}">
      <dgm:prSet/>
      <dgm:spPr/>
      <dgm:t>
        <a:bodyPr/>
        <a:lstStyle/>
        <a:p>
          <a:endParaRPr lang="en-US" sz="2400">
            <a:solidFill>
              <a:schemeClr val="tx1"/>
            </a:solidFill>
          </a:endParaRPr>
        </a:p>
      </dgm:t>
    </dgm:pt>
    <dgm:pt modelId="{584BE144-035D-4580-AAE2-0DED26B12FA3}">
      <dgm:prSet custT="1"/>
      <dgm:spPr>
        <a:noFill/>
        <a:effectLst/>
      </dgm:spPr>
      <dgm:t>
        <a:bodyPr/>
        <a:lstStyle/>
        <a:p>
          <a:r>
            <a:rPr lang="en-US" sz="1800" dirty="0">
              <a:solidFill>
                <a:schemeClr val="tx1"/>
              </a:solidFill>
            </a:rPr>
            <a:t>fees, billing, and payment schedule</a:t>
          </a:r>
          <a:endParaRPr lang="en-US" sz="1050" dirty="0">
            <a:solidFill>
              <a:schemeClr val="tx1"/>
            </a:solidFill>
          </a:endParaRPr>
        </a:p>
      </dgm:t>
    </dgm:pt>
    <dgm:pt modelId="{1530896C-0CFE-4BB7-8187-F52B030973FF}" type="parTrans" cxnId="{E108F630-BAAD-47FD-BDBA-A49D40A3525A}">
      <dgm:prSet/>
      <dgm:spPr/>
      <dgm:t>
        <a:bodyPr/>
        <a:lstStyle/>
        <a:p>
          <a:endParaRPr lang="en-US" sz="2400">
            <a:solidFill>
              <a:schemeClr val="tx1"/>
            </a:solidFill>
          </a:endParaRPr>
        </a:p>
      </dgm:t>
    </dgm:pt>
    <dgm:pt modelId="{8D2DE4F7-E7C8-41E8-9799-1846B25E3A0C}" type="sibTrans" cxnId="{E108F630-BAAD-47FD-BDBA-A49D40A3525A}">
      <dgm:prSet/>
      <dgm:spPr/>
      <dgm:t>
        <a:bodyPr/>
        <a:lstStyle/>
        <a:p>
          <a:endParaRPr lang="en-US" sz="2400">
            <a:solidFill>
              <a:schemeClr val="tx1"/>
            </a:solidFill>
          </a:endParaRPr>
        </a:p>
      </dgm:t>
    </dgm:pt>
    <dgm:pt modelId="{FB3CAF9D-3685-428E-AF42-858EA5335410}">
      <dgm:prSet custT="1"/>
      <dgm:spPr>
        <a:noFill/>
        <a:effectLst/>
      </dgm:spPr>
      <dgm:t>
        <a:bodyPr/>
        <a:lstStyle/>
        <a:p>
          <a:r>
            <a:rPr lang="en-US" sz="1800" dirty="0">
              <a:solidFill>
                <a:schemeClr val="tx1"/>
              </a:solidFill>
            </a:rPr>
            <a:t>clarification of the clinician’s after-hours availability</a:t>
          </a:r>
        </a:p>
      </dgm:t>
    </dgm:pt>
    <dgm:pt modelId="{5F3BFD78-30F5-48D6-953E-51592E5E26E9}" type="parTrans" cxnId="{C5512999-5837-4F4C-A0C3-1DA15A57FAEB}">
      <dgm:prSet/>
      <dgm:spPr/>
      <dgm:t>
        <a:bodyPr/>
        <a:lstStyle/>
        <a:p>
          <a:endParaRPr lang="en-US" sz="2400">
            <a:solidFill>
              <a:schemeClr val="tx1"/>
            </a:solidFill>
          </a:endParaRPr>
        </a:p>
      </dgm:t>
    </dgm:pt>
    <dgm:pt modelId="{69A86972-E65C-42BF-AAB1-812085921DA1}" type="sibTrans" cxnId="{C5512999-5837-4F4C-A0C3-1DA15A57FAEB}">
      <dgm:prSet/>
      <dgm:spPr/>
      <dgm:t>
        <a:bodyPr/>
        <a:lstStyle/>
        <a:p>
          <a:endParaRPr lang="en-US" sz="2400">
            <a:solidFill>
              <a:schemeClr val="tx1"/>
            </a:solidFill>
          </a:endParaRPr>
        </a:p>
      </dgm:t>
    </dgm:pt>
    <dgm:pt modelId="{B3BDDADF-824F-47B3-B04B-3775DE407740}">
      <dgm:prSet phldrT="[Text]" custT="1"/>
      <dgm:spPr>
        <a:noFill/>
        <a:effectLst/>
      </dgm:spPr>
      <dgm:t>
        <a:bodyPr/>
        <a:lstStyle/>
        <a:p>
          <a:r>
            <a:rPr lang="en-US" sz="1800" dirty="0">
              <a:solidFill>
                <a:schemeClr val="tx1"/>
              </a:solidFill>
            </a:rPr>
            <a:t>a plan for crisis management</a:t>
          </a:r>
        </a:p>
      </dgm:t>
    </dgm:pt>
    <dgm:pt modelId="{032313D9-186F-4FB3-937E-A4B40BF6FA55}" type="parTrans" cxnId="{564C116C-FA1C-444B-A67C-BEE4866A16FA}">
      <dgm:prSet/>
      <dgm:spPr/>
      <dgm:t>
        <a:bodyPr/>
        <a:lstStyle/>
        <a:p>
          <a:endParaRPr lang="en-US" sz="2400"/>
        </a:p>
      </dgm:t>
    </dgm:pt>
    <dgm:pt modelId="{124066F9-A37E-47FD-8D1D-F60208603DB4}" type="sibTrans" cxnId="{564C116C-FA1C-444B-A67C-BEE4866A16FA}">
      <dgm:prSet/>
      <dgm:spPr/>
      <dgm:t>
        <a:bodyPr/>
        <a:lstStyle/>
        <a:p>
          <a:endParaRPr lang="en-US" sz="2400"/>
        </a:p>
      </dgm:t>
    </dgm:pt>
    <dgm:pt modelId="{7DF88C20-B7FB-47D0-B490-B7CF4DE6345A}" type="pres">
      <dgm:prSet presAssocID="{D4B732B1-5D07-4BEC-97DA-89C1880B1C04}" presName="Name0" presStyleCnt="0">
        <dgm:presLayoutVars>
          <dgm:dir/>
          <dgm:animLvl val="lvl"/>
          <dgm:resizeHandles val="exact"/>
        </dgm:presLayoutVars>
      </dgm:prSet>
      <dgm:spPr/>
    </dgm:pt>
    <dgm:pt modelId="{6368F9D3-87E3-4C18-9217-BBE173CBA7FC}" type="pres">
      <dgm:prSet presAssocID="{7561173D-2CAD-42A9-8DA2-A2AF44C27B2C}" presName="linNode" presStyleCnt="0"/>
      <dgm:spPr/>
    </dgm:pt>
    <dgm:pt modelId="{737536F9-B2B5-419E-83C0-3431EA825BF6}" type="pres">
      <dgm:prSet presAssocID="{7561173D-2CAD-42A9-8DA2-A2AF44C27B2C}" presName="parTx" presStyleLbl="revTx" presStyleIdx="0" presStyleCnt="1">
        <dgm:presLayoutVars>
          <dgm:chMax val="1"/>
          <dgm:bulletEnabled val="1"/>
        </dgm:presLayoutVars>
      </dgm:prSet>
      <dgm:spPr/>
    </dgm:pt>
    <dgm:pt modelId="{9C2AD75A-9AE5-4F14-B7DB-15292C20FFA6}" type="pres">
      <dgm:prSet presAssocID="{7561173D-2CAD-42A9-8DA2-A2AF44C27B2C}" presName="bracket" presStyleLbl="parChTrans1D1" presStyleIdx="0" presStyleCnt="1"/>
      <dgm:spPr>
        <a:ln w="38100">
          <a:solidFill>
            <a:schemeClr val="accent3"/>
          </a:solidFill>
        </a:ln>
        <a:effectLst>
          <a:outerShdw blurRad="50800" dist="38100" dir="8100000" algn="tr" rotWithShape="0">
            <a:prstClr val="black">
              <a:alpha val="40000"/>
            </a:prstClr>
          </a:outerShdw>
        </a:effectLst>
      </dgm:spPr>
    </dgm:pt>
    <dgm:pt modelId="{701BFE1C-661C-43E7-B394-AB9AD60DDC89}" type="pres">
      <dgm:prSet presAssocID="{7561173D-2CAD-42A9-8DA2-A2AF44C27B2C}" presName="spH" presStyleCnt="0"/>
      <dgm:spPr/>
    </dgm:pt>
    <dgm:pt modelId="{464D8DE6-5446-4B5E-85CE-10D257C0852F}" type="pres">
      <dgm:prSet presAssocID="{7561173D-2CAD-42A9-8DA2-A2AF44C27B2C}" presName="desTx" presStyleLbl="node1" presStyleIdx="0" presStyleCnt="1">
        <dgm:presLayoutVars>
          <dgm:bulletEnabled val="1"/>
        </dgm:presLayoutVars>
      </dgm:prSet>
      <dgm:spPr/>
    </dgm:pt>
  </dgm:ptLst>
  <dgm:cxnLst>
    <dgm:cxn modelId="{E108F630-BAAD-47FD-BDBA-A49D40A3525A}" srcId="{7561173D-2CAD-42A9-8DA2-A2AF44C27B2C}" destId="{584BE144-035D-4580-AAE2-0DED26B12FA3}" srcOrd="3" destOrd="0" parTransId="{1530896C-0CFE-4BB7-8187-F52B030973FF}" sibTransId="{8D2DE4F7-E7C8-41E8-9799-1846B25E3A0C}"/>
    <dgm:cxn modelId="{48A8A43C-8123-42DF-9E3D-10847AAF70F7}" type="presOf" srcId="{584BE144-035D-4580-AAE2-0DED26B12FA3}" destId="{464D8DE6-5446-4B5E-85CE-10D257C0852F}" srcOrd="0" destOrd="3" presId="urn:diagrams.loki3.com/BracketList"/>
    <dgm:cxn modelId="{D160643E-6EF9-456D-A04D-28F86B08A4D3}" srcId="{7561173D-2CAD-42A9-8DA2-A2AF44C27B2C}" destId="{F83FF820-9D77-446A-A5CC-0782565E17F0}" srcOrd="5" destOrd="0" parTransId="{F1600D28-E7E4-4093-8C64-7297C38D256B}" sibTransId="{0881DE5B-B32A-4E92-AE1C-3369D911A50C}"/>
    <dgm:cxn modelId="{149C9961-8ACA-4870-A50C-FC994AE4305C}" type="presOf" srcId="{F83FF820-9D77-446A-A5CC-0782565E17F0}" destId="{464D8DE6-5446-4B5E-85CE-10D257C0852F}" srcOrd="0" destOrd="5" presId="urn:diagrams.loki3.com/BracketList"/>
    <dgm:cxn modelId="{564C116C-FA1C-444B-A67C-BEE4866A16FA}" srcId="{7561173D-2CAD-42A9-8DA2-A2AF44C27B2C}" destId="{B3BDDADF-824F-47B3-B04B-3775DE407740}" srcOrd="2" destOrd="0" parTransId="{032313D9-186F-4FB3-937E-A4B40BF6FA55}" sibTransId="{124066F9-A37E-47FD-8D1D-F60208603DB4}"/>
    <dgm:cxn modelId="{FC8E1773-581B-4303-A18C-7FE5AE468A27}" type="presOf" srcId="{1FA701DD-587F-41C6-8BC3-FB317C9D47DE}" destId="{464D8DE6-5446-4B5E-85CE-10D257C0852F}" srcOrd="0" destOrd="1" presId="urn:diagrams.loki3.com/BracketList"/>
    <dgm:cxn modelId="{A99D215A-699B-40B5-BCC9-E034D2CF7421}" type="presOf" srcId="{D4B732B1-5D07-4BEC-97DA-89C1880B1C04}" destId="{7DF88C20-B7FB-47D0-B490-B7CF4DE6345A}" srcOrd="0" destOrd="0" presId="urn:diagrams.loki3.com/BracketList"/>
    <dgm:cxn modelId="{B4314A8E-5661-4D6B-970C-01910290C9D0}" type="presOf" srcId="{7561173D-2CAD-42A9-8DA2-A2AF44C27B2C}" destId="{737536F9-B2B5-419E-83C0-3431EA825BF6}" srcOrd="0" destOrd="0" presId="urn:diagrams.loki3.com/BracketList"/>
    <dgm:cxn modelId="{0312F98E-EAE9-4D12-9A16-E375119CD22D}" srcId="{7561173D-2CAD-42A9-8DA2-A2AF44C27B2C}" destId="{1FA701DD-587F-41C6-8BC3-FB317C9D47DE}" srcOrd="1" destOrd="0" parTransId="{D36CDCBB-729B-4363-A30B-65C8C412C051}" sibTransId="{441D8530-C80A-459D-9098-6B83BDBDE7B2}"/>
    <dgm:cxn modelId="{22BB3890-B3B0-4E5E-B6EB-EBE912EBF10A}" type="presOf" srcId="{B3BDDADF-824F-47B3-B04B-3775DE407740}" destId="{464D8DE6-5446-4B5E-85CE-10D257C0852F}" srcOrd="0" destOrd="2" presId="urn:diagrams.loki3.com/BracketList"/>
    <dgm:cxn modelId="{160E3098-8B75-423D-8B9D-419C4BC121F8}" srcId="{7561173D-2CAD-42A9-8DA2-A2AF44C27B2C}" destId="{E385268A-0BF4-4028-B03B-B4FF1CFB034B}" srcOrd="0" destOrd="0" parTransId="{2B07722C-9F47-455C-8456-B1E5B1A1BC9E}" sibTransId="{0CA78ADD-FF21-40AC-8161-5AD3FD6B4EC5}"/>
    <dgm:cxn modelId="{C5512999-5837-4F4C-A0C3-1DA15A57FAEB}" srcId="{7561173D-2CAD-42A9-8DA2-A2AF44C27B2C}" destId="{FB3CAF9D-3685-428E-AF42-858EA5335410}" srcOrd="4" destOrd="0" parTransId="{5F3BFD78-30F5-48D6-953E-51592E5E26E9}" sibTransId="{69A86972-E65C-42BF-AAB1-812085921DA1}"/>
    <dgm:cxn modelId="{CE6B93A9-E0B9-48F0-8E2E-7DA5D6708DC7}" type="presOf" srcId="{FB3CAF9D-3685-428E-AF42-858EA5335410}" destId="{464D8DE6-5446-4B5E-85CE-10D257C0852F}" srcOrd="0" destOrd="4" presId="urn:diagrams.loki3.com/BracketList"/>
    <dgm:cxn modelId="{3FA949BD-38EA-40A1-B68C-BEDBC79DB7BC}" type="presOf" srcId="{E385268A-0BF4-4028-B03B-B4FF1CFB034B}" destId="{464D8DE6-5446-4B5E-85CE-10D257C0852F}" srcOrd="0" destOrd="0" presId="urn:diagrams.loki3.com/BracketList"/>
    <dgm:cxn modelId="{81E187ED-9874-445A-88A3-DF28769D3ECE}" srcId="{D4B732B1-5D07-4BEC-97DA-89C1880B1C04}" destId="{7561173D-2CAD-42A9-8DA2-A2AF44C27B2C}" srcOrd="0" destOrd="0" parTransId="{FD6C5ECC-5C2B-478D-AFD6-41DAB937EFEC}" sibTransId="{66CF7453-1570-4DBF-AFF6-1A2F9A6D0BF2}"/>
    <dgm:cxn modelId="{6F593410-59F2-4D42-A7F6-1EB6163E6B1E}" type="presParOf" srcId="{7DF88C20-B7FB-47D0-B490-B7CF4DE6345A}" destId="{6368F9D3-87E3-4C18-9217-BBE173CBA7FC}" srcOrd="0" destOrd="0" presId="urn:diagrams.loki3.com/BracketList"/>
    <dgm:cxn modelId="{5718DCE0-42ED-4942-8E04-60FCF4145B9D}" type="presParOf" srcId="{6368F9D3-87E3-4C18-9217-BBE173CBA7FC}" destId="{737536F9-B2B5-419E-83C0-3431EA825BF6}" srcOrd="0" destOrd="0" presId="urn:diagrams.loki3.com/BracketList"/>
    <dgm:cxn modelId="{08C20C51-6AD4-46A1-B467-3C32F23EFB56}" type="presParOf" srcId="{6368F9D3-87E3-4C18-9217-BBE173CBA7FC}" destId="{9C2AD75A-9AE5-4F14-B7DB-15292C20FFA6}" srcOrd="1" destOrd="0" presId="urn:diagrams.loki3.com/BracketList"/>
    <dgm:cxn modelId="{837FAFDC-6C01-4EA7-87D7-E7500845B200}" type="presParOf" srcId="{6368F9D3-87E3-4C18-9217-BBE173CBA7FC}" destId="{701BFE1C-661C-43E7-B394-AB9AD60DDC89}" srcOrd="2" destOrd="0" presId="urn:diagrams.loki3.com/BracketList"/>
    <dgm:cxn modelId="{4D87C1B7-FB5E-4752-B2A4-0D46C177F9A1}" type="presParOf" srcId="{6368F9D3-87E3-4C18-9217-BBE173CBA7FC}" destId="{464D8DE6-5446-4B5E-85CE-10D257C0852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C5796D-7349-4516-8F71-038A95C5FAA4}" type="doc">
      <dgm:prSet loTypeId="urn:microsoft.com/office/officeart/2005/8/layout/vList2" loCatId="list" qsTypeId="urn:microsoft.com/office/officeart/2005/8/quickstyle/simple3" qsCatId="simple" csTypeId="urn:microsoft.com/office/officeart/2005/8/colors/accent3_4" csCatId="accent3" phldr="1"/>
      <dgm:spPr/>
      <dgm:t>
        <a:bodyPr/>
        <a:lstStyle/>
        <a:p>
          <a:endParaRPr lang="en-US"/>
        </a:p>
      </dgm:t>
    </dgm:pt>
    <dgm:pt modelId="{DD87C0EA-26C7-48A7-AFEC-588E7FBEC694}">
      <dgm:prSet/>
      <dgm:spPr/>
      <dgm:t>
        <a:bodyPr/>
        <a:lstStyle/>
        <a:p>
          <a:r>
            <a:rPr lang="en-US" dirty="0"/>
            <a:t>The intensity of the patient’s emotional experience and the behaviors that are part of BPD can evoke various emotional reactions (i.e., countertransference) in clinicians, ranging from warmth and empathy to desires to “rescue” the patient to negative feelings (e.g., frustration, anger). </a:t>
          </a:r>
        </a:p>
      </dgm:t>
    </dgm:pt>
    <dgm:pt modelId="{8A536DFD-014F-4E9B-B7A8-1BA46611E178}" type="parTrans" cxnId="{5574777F-7C0D-43C9-A995-7FF7BFF8A66C}">
      <dgm:prSet/>
      <dgm:spPr/>
      <dgm:t>
        <a:bodyPr/>
        <a:lstStyle/>
        <a:p>
          <a:endParaRPr lang="en-US"/>
        </a:p>
      </dgm:t>
    </dgm:pt>
    <dgm:pt modelId="{620D3B7E-0B0A-4EC0-B388-2964BD28E1BC}" type="sibTrans" cxnId="{5574777F-7C0D-43C9-A995-7FF7BFF8A66C}">
      <dgm:prSet/>
      <dgm:spPr/>
      <dgm:t>
        <a:bodyPr/>
        <a:lstStyle/>
        <a:p>
          <a:endParaRPr lang="en-US"/>
        </a:p>
      </dgm:t>
    </dgm:pt>
    <dgm:pt modelId="{390AFACD-B9E0-4E08-917A-9EA23096B8F0}">
      <dgm:prSet custT="1"/>
      <dgm:spPr/>
      <dgm:t>
        <a:bodyPr/>
        <a:lstStyle/>
        <a:p>
          <a:pPr>
            <a:buFont typeface="Wingdings" panose="05000000000000000000" pitchFamily="2" charset="2"/>
            <a:buChar char="Ø"/>
          </a:pPr>
          <a:r>
            <a:rPr lang="en-US" sz="2000" dirty="0"/>
            <a:t>Team consultation and supervision are important avenues for understanding these emotional responses and the perspectives of different clinicians so that treatment is not adversely affected.</a:t>
          </a:r>
        </a:p>
      </dgm:t>
    </dgm:pt>
    <dgm:pt modelId="{1791C838-4583-4787-99F2-41EF1F51CC03}" type="parTrans" cxnId="{93EDE72A-5F1C-4904-91F9-DA45E7BDA916}">
      <dgm:prSet/>
      <dgm:spPr/>
      <dgm:t>
        <a:bodyPr/>
        <a:lstStyle/>
        <a:p>
          <a:endParaRPr lang="en-US"/>
        </a:p>
      </dgm:t>
    </dgm:pt>
    <dgm:pt modelId="{30ADB3D4-ECBC-4F5F-B27B-FA64FF3B7468}" type="sibTrans" cxnId="{93EDE72A-5F1C-4904-91F9-DA45E7BDA916}">
      <dgm:prSet/>
      <dgm:spPr/>
      <dgm:t>
        <a:bodyPr/>
        <a:lstStyle/>
        <a:p>
          <a:endParaRPr lang="en-US"/>
        </a:p>
      </dgm:t>
    </dgm:pt>
    <dgm:pt modelId="{75979D96-43FB-45E2-BCB3-D94E9A530085}" type="pres">
      <dgm:prSet presAssocID="{25C5796D-7349-4516-8F71-038A95C5FAA4}" presName="linear" presStyleCnt="0">
        <dgm:presLayoutVars>
          <dgm:animLvl val="lvl"/>
          <dgm:resizeHandles val="exact"/>
        </dgm:presLayoutVars>
      </dgm:prSet>
      <dgm:spPr/>
    </dgm:pt>
    <dgm:pt modelId="{C4798CB9-DB74-409D-B466-16D5C3B8104A}" type="pres">
      <dgm:prSet presAssocID="{DD87C0EA-26C7-48A7-AFEC-588E7FBEC694}" presName="parentText" presStyleLbl="node1" presStyleIdx="0" presStyleCnt="1" custLinFactNeighborY="-14656">
        <dgm:presLayoutVars>
          <dgm:chMax val="0"/>
          <dgm:bulletEnabled val="1"/>
        </dgm:presLayoutVars>
      </dgm:prSet>
      <dgm:spPr/>
    </dgm:pt>
    <dgm:pt modelId="{C7346DA8-7CCA-4543-BB8E-DCFB9BF9678F}" type="pres">
      <dgm:prSet presAssocID="{DD87C0EA-26C7-48A7-AFEC-588E7FBEC694}" presName="childText" presStyleLbl="revTx" presStyleIdx="0" presStyleCnt="1" custScaleY="123104">
        <dgm:presLayoutVars>
          <dgm:bulletEnabled val="1"/>
        </dgm:presLayoutVars>
      </dgm:prSet>
      <dgm:spPr/>
    </dgm:pt>
  </dgm:ptLst>
  <dgm:cxnLst>
    <dgm:cxn modelId="{93EDE72A-5F1C-4904-91F9-DA45E7BDA916}" srcId="{DD87C0EA-26C7-48A7-AFEC-588E7FBEC694}" destId="{390AFACD-B9E0-4E08-917A-9EA23096B8F0}" srcOrd="0" destOrd="0" parTransId="{1791C838-4583-4787-99F2-41EF1F51CC03}" sibTransId="{30ADB3D4-ECBC-4F5F-B27B-FA64FF3B7468}"/>
    <dgm:cxn modelId="{E8E7043C-1F77-4DC5-BC1D-9B85BE1E2A62}" type="presOf" srcId="{25C5796D-7349-4516-8F71-038A95C5FAA4}" destId="{75979D96-43FB-45E2-BCB3-D94E9A530085}" srcOrd="0" destOrd="0" presId="urn:microsoft.com/office/officeart/2005/8/layout/vList2"/>
    <dgm:cxn modelId="{5574777F-7C0D-43C9-A995-7FF7BFF8A66C}" srcId="{25C5796D-7349-4516-8F71-038A95C5FAA4}" destId="{DD87C0EA-26C7-48A7-AFEC-588E7FBEC694}" srcOrd="0" destOrd="0" parTransId="{8A536DFD-014F-4E9B-B7A8-1BA46611E178}" sibTransId="{620D3B7E-0B0A-4EC0-B388-2964BD28E1BC}"/>
    <dgm:cxn modelId="{871439A2-BF5B-4C96-9688-1EDE5E7A356E}" type="presOf" srcId="{DD87C0EA-26C7-48A7-AFEC-588E7FBEC694}" destId="{C4798CB9-DB74-409D-B466-16D5C3B8104A}" srcOrd="0" destOrd="0" presId="urn:microsoft.com/office/officeart/2005/8/layout/vList2"/>
    <dgm:cxn modelId="{D1C67BA4-77D5-408C-B2BD-839AD13D822A}" type="presOf" srcId="{390AFACD-B9E0-4E08-917A-9EA23096B8F0}" destId="{C7346DA8-7CCA-4543-BB8E-DCFB9BF9678F}" srcOrd="0" destOrd="0" presId="urn:microsoft.com/office/officeart/2005/8/layout/vList2"/>
    <dgm:cxn modelId="{D4BD05A6-67CB-4B46-B195-05FB77A72407}" type="presParOf" srcId="{75979D96-43FB-45E2-BCB3-D94E9A530085}" destId="{C4798CB9-DB74-409D-B466-16D5C3B8104A}" srcOrd="0" destOrd="0" presId="urn:microsoft.com/office/officeart/2005/8/layout/vList2"/>
    <dgm:cxn modelId="{EED30350-3BF8-40A5-8DF0-96FF407BC1DC}" type="presParOf" srcId="{75979D96-43FB-45E2-BCB3-D94E9A530085}" destId="{C7346DA8-7CCA-4543-BB8E-DCFB9BF9678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B64686-0E9D-49F3-9045-D32DB70D46A3}" type="doc">
      <dgm:prSet loTypeId="urn:microsoft.com/office/officeart/2005/8/layout/vList2" loCatId="list" qsTypeId="urn:microsoft.com/office/officeart/2005/8/quickstyle/simple3" qsCatId="simple" csTypeId="urn:microsoft.com/office/officeart/2005/8/colors/accent3_4" csCatId="accent3" phldr="1"/>
      <dgm:spPr/>
      <dgm:t>
        <a:bodyPr/>
        <a:lstStyle/>
        <a:p>
          <a:endParaRPr lang="en-US"/>
        </a:p>
      </dgm:t>
    </dgm:pt>
    <dgm:pt modelId="{AFD3DE40-BA96-4629-B495-B006AD3A749B}">
      <dgm:prSet/>
      <dgm:spPr/>
      <dgm:t>
        <a:bodyPr/>
        <a:lstStyle/>
        <a:p>
          <a:r>
            <a:rPr lang="en-US" dirty="0"/>
            <a:t>When treatment is provided by multiple clinicians, divisiveness or polarization among treatment team members can be associated with the tendency for idealization and devaluation of others (i.e., “splitting”) that occurs as a part of BPD. </a:t>
          </a:r>
        </a:p>
      </dgm:t>
    </dgm:pt>
    <dgm:pt modelId="{2213886D-EE68-462E-BEAE-BB5CF9D8D10B}" type="parTrans" cxnId="{8AE70655-1183-48BB-9197-CEFBBDC92328}">
      <dgm:prSet/>
      <dgm:spPr/>
      <dgm:t>
        <a:bodyPr/>
        <a:lstStyle/>
        <a:p>
          <a:endParaRPr lang="en-US"/>
        </a:p>
      </dgm:t>
    </dgm:pt>
    <dgm:pt modelId="{6AAF414D-3FD8-4376-AAAE-AB4B618AE557}" type="sibTrans" cxnId="{8AE70655-1183-48BB-9197-CEFBBDC92328}">
      <dgm:prSet/>
      <dgm:spPr/>
      <dgm:t>
        <a:bodyPr/>
        <a:lstStyle/>
        <a:p>
          <a:endParaRPr lang="en-US"/>
        </a:p>
      </dgm:t>
    </dgm:pt>
    <dgm:pt modelId="{651EA1C5-F281-4482-B2E0-88B1B894304D}">
      <dgm:prSet custT="1"/>
      <dgm:spPr/>
      <dgm:t>
        <a:bodyPr/>
        <a:lstStyle/>
        <a:p>
          <a:pPr>
            <a:buFont typeface="Wingdings" panose="05000000000000000000" pitchFamily="2" charset="2"/>
            <a:buChar char="Ø"/>
          </a:pPr>
          <a:r>
            <a:rPr lang="en-US" sz="2100" dirty="0"/>
            <a:t>It is the responsibility of the treatment team to manage such issues if they occur, recognize the heightened need for intentional communication, and enhance coordination among involved clinicians to ensure that therapeutic decision-making is not compromised.</a:t>
          </a:r>
        </a:p>
      </dgm:t>
    </dgm:pt>
    <dgm:pt modelId="{1D2618D9-4B39-4B01-AC9D-EC7EAE2E3800}" type="parTrans" cxnId="{2CA915CF-613E-4196-8C0D-5BB8EACBBFA2}">
      <dgm:prSet/>
      <dgm:spPr/>
      <dgm:t>
        <a:bodyPr/>
        <a:lstStyle/>
        <a:p>
          <a:endParaRPr lang="en-US"/>
        </a:p>
      </dgm:t>
    </dgm:pt>
    <dgm:pt modelId="{7A48DE8C-D734-4804-BD74-BC13E8208382}" type="sibTrans" cxnId="{2CA915CF-613E-4196-8C0D-5BB8EACBBFA2}">
      <dgm:prSet/>
      <dgm:spPr/>
      <dgm:t>
        <a:bodyPr/>
        <a:lstStyle/>
        <a:p>
          <a:endParaRPr lang="en-US"/>
        </a:p>
      </dgm:t>
    </dgm:pt>
    <dgm:pt modelId="{9D39E357-F09B-4491-AFBB-98AEA5AA9794}" type="pres">
      <dgm:prSet presAssocID="{93B64686-0E9D-49F3-9045-D32DB70D46A3}" presName="linear" presStyleCnt="0">
        <dgm:presLayoutVars>
          <dgm:animLvl val="lvl"/>
          <dgm:resizeHandles val="exact"/>
        </dgm:presLayoutVars>
      </dgm:prSet>
      <dgm:spPr/>
    </dgm:pt>
    <dgm:pt modelId="{85A3A5E0-B16A-4C5F-A1FF-20343CB14841}" type="pres">
      <dgm:prSet presAssocID="{AFD3DE40-BA96-4629-B495-B006AD3A749B}" presName="parentText" presStyleLbl="node1" presStyleIdx="0" presStyleCnt="1" custLinFactNeighborY="-3936">
        <dgm:presLayoutVars>
          <dgm:chMax val="0"/>
          <dgm:bulletEnabled val="1"/>
        </dgm:presLayoutVars>
      </dgm:prSet>
      <dgm:spPr/>
    </dgm:pt>
    <dgm:pt modelId="{CF665769-CFFE-4C3E-95B2-6B839AC63C6B}" type="pres">
      <dgm:prSet presAssocID="{AFD3DE40-BA96-4629-B495-B006AD3A749B}" presName="childText" presStyleLbl="revTx" presStyleIdx="0" presStyleCnt="1" custLinFactNeighborY="3196">
        <dgm:presLayoutVars>
          <dgm:bulletEnabled val="1"/>
        </dgm:presLayoutVars>
      </dgm:prSet>
      <dgm:spPr/>
    </dgm:pt>
  </dgm:ptLst>
  <dgm:cxnLst>
    <dgm:cxn modelId="{F8DD3312-F873-4738-86BA-7F09A13D469E}" type="presOf" srcId="{93B64686-0E9D-49F3-9045-D32DB70D46A3}" destId="{9D39E357-F09B-4491-AFBB-98AEA5AA9794}" srcOrd="0" destOrd="0" presId="urn:microsoft.com/office/officeart/2005/8/layout/vList2"/>
    <dgm:cxn modelId="{1228C76B-D63A-414D-9EDE-8797A181F477}" type="presOf" srcId="{651EA1C5-F281-4482-B2E0-88B1B894304D}" destId="{CF665769-CFFE-4C3E-95B2-6B839AC63C6B}" srcOrd="0" destOrd="0" presId="urn:microsoft.com/office/officeart/2005/8/layout/vList2"/>
    <dgm:cxn modelId="{8AE70655-1183-48BB-9197-CEFBBDC92328}" srcId="{93B64686-0E9D-49F3-9045-D32DB70D46A3}" destId="{AFD3DE40-BA96-4629-B495-B006AD3A749B}" srcOrd="0" destOrd="0" parTransId="{2213886D-EE68-462E-BEAE-BB5CF9D8D10B}" sibTransId="{6AAF414D-3FD8-4376-AAAE-AB4B618AE557}"/>
    <dgm:cxn modelId="{2CA915CF-613E-4196-8C0D-5BB8EACBBFA2}" srcId="{AFD3DE40-BA96-4629-B495-B006AD3A749B}" destId="{651EA1C5-F281-4482-B2E0-88B1B894304D}" srcOrd="0" destOrd="0" parTransId="{1D2618D9-4B39-4B01-AC9D-EC7EAE2E3800}" sibTransId="{7A48DE8C-D734-4804-BD74-BC13E8208382}"/>
    <dgm:cxn modelId="{AAFC0DF4-9CBC-430E-BF8A-54E33EF2EF04}" type="presOf" srcId="{AFD3DE40-BA96-4629-B495-B006AD3A749B}" destId="{85A3A5E0-B16A-4C5F-A1FF-20343CB14841}" srcOrd="0" destOrd="0" presId="urn:microsoft.com/office/officeart/2005/8/layout/vList2"/>
    <dgm:cxn modelId="{2E4FC46F-AB08-46E7-9334-6AE122970DA8}" type="presParOf" srcId="{9D39E357-F09B-4491-AFBB-98AEA5AA9794}" destId="{85A3A5E0-B16A-4C5F-A1FF-20343CB14841}" srcOrd="0" destOrd="0" presId="urn:microsoft.com/office/officeart/2005/8/layout/vList2"/>
    <dgm:cxn modelId="{4B87DAFB-DD00-4487-AA79-DFDAEE1A2F34}" type="presParOf" srcId="{9D39E357-F09B-4491-AFBB-98AEA5AA9794}" destId="{CF665769-CFFE-4C3E-95B2-6B839AC63C6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461326-FE16-42AD-A12E-1CF97B71A89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304DDCD7-A5C5-4144-BD4E-6BED0573DF8E}">
      <dgm:prSet custT="1"/>
      <dgm:spPr/>
      <dgm:t>
        <a:bodyPr/>
        <a:lstStyle/>
        <a:p>
          <a:r>
            <a:rPr lang="en-US" sz="2000" b="1" dirty="0"/>
            <a:t>Concomitant bipolar disorder</a:t>
          </a:r>
        </a:p>
      </dgm:t>
    </dgm:pt>
    <dgm:pt modelId="{90463B5E-F9B5-4AB2-BD3B-C660986DA495}" type="parTrans" cxnId="{FBFFE181-AC9A-4FD8-BA87-0EAD414293B6}">
      <dgm:prSet/>
      <dgm:spPr/>
      <dgm:t>
        <a:bodyPr/>
        <a:lstStyle/>
        <a:p>
          <a:endParaRPr lang="en-US"/>
        </a:p>
      </dgm:t>
    </dgm:pt>
    <dgm:pt modelId="{41D5E4CE-61AD-40AD-A3B1-0248E348A5C8}" type="sibTrans" cxnId="{FBFFE181-AC9A-4FD8-BA87-0EAD414293B6}">
      <dgm:prSet/>
      <dgm:spPr/>
      <dgm:t>
        <a:bodyPr/>
        <a:lstStyle/>
        <a:p>
          <a:endParaRPr lang="en-US"/>
        </a:p>
      </dgm:t>
    </dgm:pt>
    <dgm:pt modelId="{8BEFA629-CBE9-4B85-AE6D-5F88CC76DBB8}">
      <dgm:prSet custT="1"/>
      <dgm:spPr/>
      <dgm:t>
        <a:bodyPr/>
        <a:lstStyle/>
        <a:p>
          <a:r>
            <a:rPr lang="en-US" sz="1600" dirty="0"/>
            <a:t>Limited evidence on the optimal treatment approach (e.g., some efficacy on lamotrigine for bipolar depressive episodes but not BPD)</a:t>
          </a:r>
        </a:p>
      </dgm:t>
    </dgm:pt>
    <dgm:pt modelId="{28A99325-E9BF-4B6C-8CB8-A14951B0A5C1}" type="parTrans" cxnId="{890299BA-2769-410E-B878-79A64006456D}">
      <dgm:prSet/>
      <dgm:spPr/>
      <dgm:t>
        <a:bodyPr/>
        <a:lstStyle/>
        <a:p>
          <a:endParaRPr lang="en-US"/>
        </a:p>
      </dgm:t>
    </dgm:pt>
    <dgm:pt modelId="{3554CA00-3DB9-4FBB-9DD0-60D7F8BC74F4}" type="sibTrans" cxnId="{890299BA-2769-410E-B878-79A64006456D}">
      <dgm:prSet/>
      <dgm:spPr/>
      <dgm:t>
        <a:bodyPr/>
        <a:lstStyle/>
        <a:p>
          <a:endParaRPr lang="en-US"/>
        </a:p>
      </dgm:t>
    </dgm:pt>
    <dgm:pt modelId="{9644814F-031B-41DE-BC6A-ACF40DDB8491}">
      <dgm:prSet custT="1"/>
      <dgm:spPr/>
      <dgm:t>
        <a:bodyPr/>
        <a:lstStyle/>
        <a:p>
          <a:r>
            <a:rPr lang="en-US" sz="1600" dirty="0"/>
            <a:t>Even more limited information with lithium or valproic acid</a:t>
          </a:r>
        </a:p>
      </dgm:t>
    </dgm:pt>
    <dgm:pt modelId="{AA43613E-61A9-4C43-B4FC-970A6977844D}" type="parTrans" cxnId="{95E24957-7B14-4F1E-A5FE-42B8DDDE333D}">
      <dgm:prSet/>
      <dgm:spPr/>
      <dgm:t>
        <a:bodyPr/>
        <a:lstStyle/>
        <a:p>
          <a:endParaRPr lang="en-US"/>
        </a:p>
      </dgm:t>
    </dgm:pt>
    <dgm:pt modelId="{033F0C66-8925-40A0-8237-31263010B331}" type="sibTrans" cxnId="{95E24957-7B14-4F1E-A5FE-42B8DDDE333D}">
      <dgm:prSet/>
      <dgm:spPr/>
      <dgm:t>
        <a:bodyPr/>
        <a:lstStyle/>
        <a:p>
          <a:endParaRPr lang="en-US"/>
        </a:p>
      </dgm:t>
    </dgm:pt>
    <dgm:pt modelId="{2570FB6E-3640-4E01-AF8F-AD8457C3CBB8}">
      <dgm:prSet custT="1"/>
      <dgm:spPr/>
      <dgm:t>
        <a:bodyPr/>
        <a:lstStyle/>
        <a:p>
          <a:r>
            <a:rPr lang="en-US" sz="2000" b="1" dirty="0"/>
            <a:t>Concomitant MDD</a:t>
          </a:r>
        </a:p>
      </dgm:t>
    </dgm:pt>
    <dgm:pt modelId="{22FFD1FA-7EF4-4F64-B297-C9087366EBCB}" type="parTrans" cxnId="{87FAC651-8424-4396-88A1-3DD6063451D3}">
      <dgm:prSet/>
      <dgm:spPr/>
      <dgm:t>
        <a:bodyPr/>
        <a:lstStyle/>
        <a:p>
          <a:endParaRPr lang="en-US"/>
        </a:p>
      </dgm:t>
    </dgm:pt>
    <dgm:pt modelId="{EBC29E03-5630-4BFB-B7A9-73FEB543AC42}" type="sibTrans" cxnId="{87FAC651-8424-4396-88A1-3DD6063451D3}">
      <dgm:prSet/>
      <dgm:spPr/>
      <dgm:t>
        <a:bodyPr/>
        <a:lstStyle/>
        <a:p>
          <a:endParaRPr lang="en-US"/>
        </a:p>
      </dgm:t>
    </dgm:pt>
    <dgm:pt modelId="{6CB3E1B8-31F6-47B3-9402-39FEAE90A2DF}">
      <dgm:prSet custT="1"/>
      <dgm:spPr/>
      <dgm:t>
        <a:bodyPr/>
        <a:lstStyle/>
        <a:p>
          <a:r>
            <a:rPr lang="en-US" sz="1600" dirty="0"/>
            <a:t>Many patients respond to evidence-based treatments for MDD, though may be less likely to respond to treatments for depression than patients with MDD alone.</a:t>
          </a:r>
        </a:p>
      </dgm:t>
    </dgm:pt>
    <dgm:pt modelId="{8F341CD0-A6FA-4EEA-B2F8-5C755C65D571}" type="parTrans" cxnId="{7DE02EA3-6D95-4A93-A453-CD9AA2DE34FF}">
      <dgm:prSet/>
      <dgm:spPr/>
      <dgm:t>
        <a:bodyPr/>
        <a:lstStyle/>
        <a:p>
          <a:endParaRPr lang="en-US"/>
        </a:p>
      </dgm:t>
    </dgm:pt>
    <dgm:pt modelId="{EEACC9D8-386D-412A-B194-7F71E896588C}" type="sibTrans" cxnId="{7DE02EA3-6D95-4A93-A453-CD9AA2DE34FF}">
      <dgm:prSet/>
      <dgm:spPr/>
      <dgm:t>
        <a:bodyPr/>
        <a:lstStyle/>
        <a:p>
          <a:endParaRPr lang="en-US"/>
        </a:p>
      </dgm:t>
    </dgm:pt>
    <dgm:pt modelId="{BA795B24-DBBD-40FB-813A-E856BED727EC}">
      <dgm:prSet custT="1"/>
      <dgm:spPr/>
      <dgm:t>
        <a:bodyPr/>
        <a:lstStyle/>
        <a:p>
          <a:r>
            <a:rPr lang="en-US" sz="1600" dirty="0"/>
            <a:t>Initial choice of an antidepressant should follow guideline-based recommendations (e.g., APA and VA/DoD guidelines).</a:t>
          </a:r>
        </a:p>
      </dgm:t>
    </dgm:pt>
    <dgm:pt modelId="{5925A4EB-9229-43FD-AED3-2679055E6E83}" type="parTrans" cxnId="{5A53A152-1714-4701-A6F9-132593206EA5}">
      <dgm:prSet/>
      <dgm:spPr/>
      <dgm:t>
        <a:bodyPr/>
        <a:lstStyle/>
        <a:p>
          <a:endParaRPr lang="en-US"/>
        </a:p>
      </dgm:t>
    </dgm:pt>
    <dgm:pt modelId="{E0253E55-7F1C-44AC-9616-404C55FB7430}" type="sibTrans" cxnId="{5A53A152-1714-4701-A6F9-132593206EA5}">
      <dgm:prSet/>
      <dgm:spPr/>
      <dgm:t>
        <a:bodyPr/>
        <a:lstStyle/>
        <a:p>
          <a:endParaRPr lang="en-US"/>
        </a:p>
      </dgm:t>
    </dgm:pt>
    <dgm:pt modelId="{9AD72BCB-64FC-49B9-84C6-C2BB6DF693B2}">
      <dgm:prSet custT="1"/>
      <dgm:spPr/>
      <dgm:t>
        <a:bodyPr/>
        <a:lstStyle/>
        <a:p>
          <a:pPr>
            <a:buFont typeface="Wingdings" panose="05000000000000000000" pitchFamily="2" charset="2"/>
            <a:buChar char="Ø"/>
          </a:pPr>
          <a:r>
            <a:rPr lang="en-US" sz="1400" dirty="0"/>
            <a:t> SSRIs used most often; SNRIs not well-studied in these patients</a:t>
          </a:r>
        </a:p>
      </dgm:t>
    </dgm:pt>
    <dgm:pt modelId="{8236D55D-2C34-441A-8ACE-985C3F4DCA81}" type="parTrans" cxnId="{BEC440DE-643F-414B-9D12-55DBDBC2954E}">
      <dgm:prSet/>
      <dgm:spPr/>
      <dgm:t>
        <a:bodyPr/>
        <a:lstStyle/>
        <a:p>
          <a:endParaRPr lang="en-US"/>
        </a:p>
      </dgm:t>
    </dgm:pt>
    <dgm:pt modelId="{54BA94B7-D790-40A3-8913-D5692C5D636D}" type="sibTrans" cxnId="{BEC440DE-643F-414B-9D12-55DBDBC2954E}">
      <dgm:prSet/>
      <dgm:spPr/>
      <dgm:t>
        <a:bodyPr/>
        <a:lstStyle/>
        <a:p>
          <a:endParaRPr lang="en-US"/>
        </a:p>
      </dgm:t>
    </dgm:pt>
    <dgm:pt modelId="{D3C8A620-B90F-4177-9CDB-087B24E46FB8}">
      <dgm:prSet custT="1"/>
      <dgm:spPr/>
      <dgm:t>
        <a:bodyPr/>
        <a:lstStyle/>
        <a:p>
          <a:pPr>
            <a:buFont typeface="Arial" panose="020B0604020202020204" pitchFamily="34" charset="0"/>
            <a:buChar char="•"/>
          </a:pPr>
          <a:r>
            <a:rPr lang="en-US" sz="1600" dirty="0"/>
            <a:t>Response to ECT may be slower and less robust; sometimes referred for ECT for significant suicide risk and repeated suicidal attempts or hospitalizations for suicidal ideation.</a:t>
          </a:r>
        </a:p>
      </dgm:t>
    </dgm:pt>
    <dgm:pt modelId="{A1E2C295-48ED-4E78-852B-1D557DB35051}" type="parTrans" cxnId="{0E58040B-F1D4-40FA-92BA-E88DE9EAF0DB}">
      <dgm:prSet/>
      <dgm:spPr/>
      <dgm:t>
        <a:bodyPr/>
        <a:lstStyle/>
        <a:p>
          <a:endParaRPr lang="en-US"/>
        </a:p>
      </dgm:t>
    </dgm:pt>
    <dgm:pt modelId="{CB3F52AE-6349-4DF1-9ECA-28E28DD283B3}" type="sibTrans" cxnId="{0E58040B-F1D4-40FA-92BA-E88DE9EAF0DB}">
      <dgm:prSet/>
      <dgm:spPr/>
      <dgm:t>
        <a:bodyPr/>
        <a:lstStyle/>
        <a:p>
          <a:endParaRPr lang="en-US"/>
        </a:p>
      </dgm:t>
    </dgm:pt>
    <dgm:pt modelId="{34D057A7-B34E-4C20-84FB-8E0C7DDACC84}">
      <dgm:prSet custT="1"/>
      <dgm:spPr/>
      <dgm:t>
        <a:bodyPr/>
        <a:lstStyle/>
        <a:p>
          <a:pPr>
            <a:buFont typeface="Wingdings" panose="05000000000000000000" pitchFamily="2" charset="2"/>
            <a:buChar char="Ø"/>
          </a:pPr>
          <a:r>
            <a:rPr lang="en-US" sz="1400" dirty="0"/>
            <a:t> Small studies showed MAOIs more beneficial than TCAs but rarely used</a:t>
          </a:r>
        </a:p>
      </dgm:t>
    </dgm:pt>
    <dgm:pt modelId="{AC8AC690-E7ED-4BB3-A415-19E337EAD7D8}" type="sibTrans" cxnId="{739A3B03-E92E-4C02-B745-128733CFE228}">
      <dgm:prSet/>
      <dgm:spPr/>
      <dgm:t>
        <a:bodyPr/>
        <a:lstStyle/>
        <a:p>
          <a:endParaRPr lang="en-US"/>
        </a:p>
      </dgm:t>
    </dgm:pt>
    <dgm:pt modelId="{72080506-D46A-4B18-9FA6-6EEA8686D46A}" type="parTrans" cxnId="{739A3B03-E92E-4C02-B745-128733CFE228}">
      <dgm:prSet/>
      <dgm:spPr/>
      <dgm:t>
        <a:bodyPr/>
        <a:lstStyle/>
        <a:p>
          <a:endParaRPr lang="en-US"/>
        </a:p>
      </dgm:t>
    </dgm:pt>
    <dgm:pt modelId="{C8E2541F-A926-4750-A3E7-D7A20F462C6D}" type="pres">
      <dgm:prSet presAssocID="{F5461326-FE16-42AD-A12E-1CF97B71A897}" presName="Name0" presStyleCnt="0">
        <dgm:presLayoutVars>
          <dgm:dir/>
          <dgm:animLvl val="lvl"/>
          <dgm:resizeHandles val="exact"/>
        </dgm:presLayoutVars>
      </dgm:prSet>
      <dgm:spPr/>
    </dgm:pt>
    <dgm:pt modelId="{ED21E045-7288-4A18-8C3B-70ABC1ACE268}" type="pres">
      <dgm:prSet presAssocID="{304DDCD7-A5C5-4144-BD4E-6BED0573DF8E}" presName="linNode" presStyleCnt="0"/>
      <dgm:spPr/>
    </dgm:pt>
    <dgm:pt modelId="{BBA95EB7-59ED-47F1-84E8-928533C204CB}" type="pres">
      <dgm:prSet presAssocID="{304DDCD7-A5C5-4144-BD4E-6BED0573DF8E}" presName="parentText" presStyleLbl="node1" presStyleIdx="0" presStyleCnt="2" custScaleX="60807" custScaleY="54516">
        <dgm:presLayoutVars>
          <dgm:chMax val="1"/>
          <dgm:bulletEnabled val="1"/>
        </dgm:presLayoutVars>
      </dgm:prSet>
      <dgm:spPr/>
    </dgm:pt>
    <dgm:pt modelId="{C229010C-4647-4E7E-B9CA-F02ED53E70FB}" type="pres">
      <dgm:prSet presAssocID="{304DDCD7-A5C5-4144-BD4E-6BED0573DF8E}" presName="descendantText" presStyleLbl="alignAccFollowNode1" presStyleIdx="0" presStyleCnt="2" custScaleX="133508" custScaleY="52560">
        <dgm:presLayoutVars>
          <dgm:bulletEnabled val="1"/>
        </dgm:presLayoutVars>
      </dgm:prSet>
      <dgm:spPr/>
    </dgm:pt>
    <dgm:pt modelId="{00D67CBC-36D5-4A6D-B255-FC518EAEE81F}" type="pres">
      <dgm:prSet presAssocID="{41D5E4CE-61AD-40AD-A3B1-0248E348A5C8}" presName="sp" presStyleCnt="0"/>
      <dgm:spPr/>
    </dgm:pt>
    <dgm:pt modelId="{9E1F7E22-B200-42E4-A238-871CF8247FD3}" type="pres">
      <dgm:prSet presAssocID="{2570FB6E-3640-4E01-AF8F-AD8457C3CBB8}" presName="linNode" presStyleCnt="0"/>
      <dgm:spPr/>
    </dgm:pt>
    <dgm:pt modelId="{841FB9FB-829B-4FD1-A324-4F0A05B8162C}" type="pres">
      <dgm:prSet presAssocID="{2570FB6E-3640-4E01-AF8F-AD8457C3CBB8}" presName="parentText" presStyleLbl="node1" presStyleIdx="1" presStyleCnt="2" custScaleX="60432" custScaleY="130355">
        <dgm:presLayoutVars>
          <dgm:chMax val="1"/>
          <dgm:bulletEnabled val="1"/>
        </dgm:presLayoutVars>
      </dgm:prSet>
      <dgm:spPr/>
    </dgm:pt>
    <dgm:pt modelId="{18920697-39D4-4573-849E-70CF65A0A1FC}" type="pres">
      <dgm:prSet presAssocID="{2570FB6E-3640-4E01-AF8F-AD8457C3CBB8}" presName="descendantText" presStyleLbl="alignAccFollowNode1" presStyleIdx="1" presStyleCnt="2" custScaleX="127874" custScaleY="162605">
        <dgm:presLayoutVars>
          <dgm:bulletEnabled val="1"/>
        </dgm:presLayoutVars>
      </dgm:prSet>
      <dgm:spPr/>
    </dgm:pt>
  </dgm:ptLst>
  <dgm:cxnLst>
    <dgm:cxn modelId="{739A3B03-E92E-4C02-B745-128733CFE228}" srcId="{BA795B24-DBBD-40FB-813A-E856BED727EC}" destId="{34D057A7-B34E-4C20-84FB-8E0C7DDACC84}" srcOrd="1" destOrd="0" parTransId="{72080506-D46A-4B18-9FA6-6EEA8686D46A}" sibTransId="{AC8AC690-E7ED-4BB3-A415-19E337EAD7D8}"/>
    <dgm:cxn modelId="{0E58040B-F1D4-40FA-92BA-E88DE9EAF0DB}" srcId="{2570FB6E-3640-4E01-AF8F-AD8457C3CBB8}" destId="{D3C8A620-B90F-4177-9CDB-087B24E46FB8}" srcOrd="2" destOrd="0" parTransId="{A1E2C295-48ED-4E78-852B-1D557DB35051}" sibTransId="{CB3F52AE-6349-4DF1-9ECA-28E28DD283B3}"/>
    <dgm:cxn modelId="{6835E50F-E6A5-4FC5-A3B1-01F24288C3A3}" type="presOf" srcId="{D3C8A620-B90F-4177-9CDB-087B24E46FB8}" destId="{18920697-39D4-4573-849E-70CF65A0A1FC}" srcOrd="0" destOrd="4" presId="urn:microsoft.com/office/officeart/2005/8/layout/vList5"/>
    <dgm:cxn modelId="{9F737410-3D45-4B3B-B5FF-CC3B9AB30F04}" type="presOf" srcId="{34D057A7-B34E-4C20-84FB-8E0C7DDACC84}" destId="{18920697-39D4-4573-849E-70CF65A0A1FC}" srcOrd="0" destOrd="3" presId="urn:microsoft.com/office/officeart/2005/8/layout/vList5"/>
    <dgm:cxn modelId="{3E596129-C6E1-4ED6-8001-BC0D5254A985}" type="presOf" srcId="{2570FB6E-3640-4E01-AF8F-AD8457C3CBB8}" destId="{841FB9FB-829B-4FD1-A324-4F0A05B8162C}" srcOrd="0" destOrd="0" presId="urn:microsoft.com/office/officeart/2005/8/layout/vList5"/>
    <dgm:cxn modelId="{36E74865-E357-4FD1-ACF0-C813916992A9}" type="presOf" srcId="{6CB3E1B8-31F6-47B3-9402-39FEAE90A2DF}" destId="{18920697-39D4-4573-849E-70CF65A0A1FC}" srcOrd="0" destOrd="0" presId="urn:microsoft.com/office/officeart/2005/8/layout/vList5"/>
    <dgm:cxn modelId="{87FAC651-8424-4396-88A1-3DD6063451D3}" srcId="{F5461326-FE16-42AD-A12E-1CF97B71A897}" destId="{2570FB6E-3640-4E01-AF8F-AD8457C3CBB8}" srcOrd="1" destOrd="0" parTransId="{22FFD1FA-7EF4-4F64-B297-C9087366EBCB}" sibTransId="{EBC29E03-5630-4BFB-B7A9-73FEB543AC42}"/>
    <dgm:cxn modelId="{5A53A152-1714-4701-A6F9-132593206EA5}" srcId="{2570FB6E-3640-4E01-AF8F-AD8457C3CBB8}" destId="{BA795B24-DBBD-40FB-813A-E856BED727EC}" srcOrd="1" destOrd="0" parTransId="{5925A4EB-9229-43FD-AED3-2679055E6E83}" sibTransId="{E0253E55-7F1C-44AC-9616-404C55FB7430}"/>
    <dgm:cxn modelId="{95E24957-7B14-4F1E-A5FE-42B8DDDE333D}" srcId="{304DDCD7-A5C5-4144-BD4E-6BED0573DF8E}" destId="{9644814F-031B-41DE-BC6A-ACF40DDB8491}" srcOrd="1" destOrd="0" parTransId="{AA43613E-61A9-4C43-B4FC-970A6977844D}" sibTransId="{033F0C66-8925-40A0-8237-31263010B331}"/>
    <dgm:cxn modelId="{CF1E3E7F-B4FF-40DF-8684-779BBC432E69}" type="presOf" srcId="{9AD72BCB-64FC-49B9-84C6-C2BB6DF693B2}" destId="{18920697-39D4-4573-849E-70CF65A0A1FC}" srcOrd="0" destOrd="2" presId="urn:microsoft.com/office/officeart/2005/8/layout/vList5"/>
    <dgm:cxn modelId="{FBFFE181-AC9A-4FD8-BA87-0EAD414293B6}" srcId="{F5461326-FE16-42AD-A12E-1CF97B71A897}" destId="{304DDCD7-A5C5-4144-BD4E-6BED0573DF8E}" srcOrd="0" destOrd="0" parTransId="{90463B5E-F9B5-4AB2-BD3B-C660986DA495}" sibTransId="{41D5E4CE-61AD-40AD-A3B1-0248E348A5C8}"/>
    <dgm:cxn modelId="{75AC8E89-723B-4BB8-9E0E-179E1E9C428C}" type="presOf" srcId="{8BEFA629-CBE9-4B85-AE6D-5F88CC76DBB8}" destId="{C229010C-4647-4E7E-B9CA-F02ED53E70FB}" srcOrd="0" destOrd="0" presId="urn:microsoft.com/office/officeart/2005/8/layout/vList5"/>
    <dgm:cxn modelId="{C0D63895-8DDB-4C00-BC99-C94AEA420485}" type="presOf" srcId="{F5461326-FE16-42AD-A12E-1CF97B71A897}" destId="{C8E2541F-A926-4750-A3E7-D7A20F462C6D}" srcOrd="0" destOrd="0" presId="urn:microsoft.com/office/officeart/2005/8/layout/vList5"/>
    <dgm:cxn modelId="{16BA7CA0-177F-49F8-A153-6171BCB69E68}" type="presOf" srcId="{BA795B24-DBBD-40FB-813A-E856BED727EC}" destId="{18920697-39D4-4573-849E-70CF65A0A1FC}" srcOrd="0" destOrd="1" presId="urn:microsoft.com/office/officeart/2005/8/layout/vList5"/>
    <dgm:cxn modelId="{7DE02EA3-6D95-4A93-A453-CD9AA2DE34FF}" srcId="{2570FB6E-3640-4E01-AF8F-AD8457C3CBB8}" destId="{6CB3E1B8-31F6-47B3-9402-39FEAE90A2DF}" srcOrd="0" destOrd="0" parTransId="{8F341CD0-A6FA-4EEA-B2F8-5C755C65D571}" sibTransId="{EEACC9D8-386D-412A-B194-7F71E896588C}"/>
    <dgm:cxn modelId="{890299BA-2769-410E-B878-79A64006456D}" srcId="{304DDCD7-A5C5-4144-BD4E-6BED0573DF8E}" destId="{8BEFA629-CBE9-4B85-AE6D-5F88CC76DBB8}" srcOrd="0" destOrd="0" parTransId="{28A99325-E9BF-4B6C-8CB8-A14951B0A5C1}" sibTransId="{3554CA00-3DB9-4FBB-9DD0-60D7F8BC74F4}"/>
    <dgm:cxn modelId="{7E4327CD-E5A3-4986-9A22-E3B1D91CEBB0}" type="presOf" srcId="{304DDCD7-A5C5-4144-BD4E-6BED0573DF8E}" destId="{BBA95EB7-59ED-47F1-84E8-928533C204CB}" srcOrd="0" destOrd="0" presId="urn:microsoft.com/office/officeart/2005/8/layout/vList5"/>
    <dgm:cxn modelId="{BEC440DE-643F-414B-9D12-55DBDBC2954E}" srcId="{BA795B24-DBBD-40FB-813A-E856BED727EC}" destId="{9AD72BCB-64FC-49B9-84C6-C2BB6DF693B2}" srcOrd="0" destOrd="0" parTransId="{8236D55D-2C34-441A-8ACE-985C3F4DCA81}" sibTransId="{54BA94B7-D790-40A3-8913-D5692C5D636D}"/>
    <dgm:cxn modelId="{1F18DAE1-0846-472E-BDFC-3D097169B9E0}" type="presOf" srcId="{9644814F-031B-41DE-BC6A-ACF40DDB8491}" destId="{C229010C-4647-4E7E-B9CA-F02ED53E70FB}" srcOrd="0" destOrd="1" presId="urn:microsoft.com/office/officeart/2005/8/layout/vList5"/>
    <dgm:cxn modelId="{D9BF7450-2DF8-43B3-BAB6-289E06369BC0}" type="presParOf" srcId="{C8E2541F-A926-4750-A3E7-D7A20F462C6D}" destId="{ED21E045-7288-4A18-8C3B-70ABC1ACE268}" srcOrd="0" destOrd="0" presId="urn:microsoft.com/office/officeart/2005/8/layout/vList5"/>
    <dgm:cxn modelId="{D4D6D242-AB0B-4170-89FF-C46715FA11F2}" type="presParOf" srcId="{ED21E045-7288-4A18-8C3B-70ABC1ACE268}" destId="{BBA95EB7-59ED-47F1-84E8-928533C204CB}" srcOrd="0" destOrd="0" presId="urn:microsoft.com/office/officeart/2005/8/layout/vList5"/>
    <dgm:cxn modelId="{1DAADA61-467C-4839-884F-B22B220CD359}" type="presParOf" srcId="{ED21E045-7288-4A18-8C3B-70ABC1ACE268}" destId="{C229010C-4647-4E7E-B9CA-F02ED53E70FB}" srcOrd="1" destOrd="0" presId="urn:microsoft.com/office/officeart/2005/8/layout/vList5"/>
    <dgm:cxn modelId="{E654146A-4242-42FB-883B-70AE1368AA85}" type="presParOf" srcId="{C8E2541F-A926-4750-A3E7-D7A20F462C6D}" destId="{00D67CBC-36D5-4A6D-B255-FC518EAEE81F}" srcOrd="1" destOrd="0" presId="urn:microsoft.com/office/officeart/2005/8/layout/vList5"/>
    <dgm:cxn modelId="{85080D51-71D5-4A95-8CC8-E9D517D78445}" type="presParOf" srcId="{C8E2541F-A926-4750-A3E7-D7A20F462C6D}" destId="{9E1F7E22-B200-42E4-A238-871CF8247FD3}" srcOrd="2" destOrd="0" presId="urn:microsoft.com/office/officeart/2005/8/layout/vList5"/>
    <dgm:cxn modelId="{74493B25-BDA8-4A45-833C-2806B25E65FF}" type="presParOf" srcId="{9E1F7E22-B200-42E4-A238-871CF8247FD3}" destId="{841FB9FB-829B-4FD1-A324-4F0A05B8162C}" srcOrd="0" destOrd="0" presId="urn:microsoft.com/office/officeart/2005/8/layout/vList5"/>
    <dgm:cxn modelId="{91E64864-95E9-4FE0-8E11-06E82F42679C}" type="presParOf" srcId="{9E1F7E22-B200-42E4-A238-871CF8247FD3}" destId="{18920697-39D4-4573-849E-70CF65A0A1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932AAD-ABF5-493D-8D6B-E36E2FE02132}"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AF81277E-26BD-4D33-9F00-317C86AF8249}">
      <dgm:prSet custT="1"/>
      <dgm:spPr>
        <a:solidFill>
          <a:schemeClr val="bg1">
            <a:lumMod val="95000"/>
          </a:schemeClr>
        </a:solidFill>
        <a:ln>
          <a:noFill/>
        </a:ln>
      </dgm:spPr>
      <dgm:t>
        <a:bodyPr/>
        <a:lstStyle/>
        <a:p>
          <a:r>
            <a:rPr lang="en-US" sz="1800" b="0" dirty="0">
              <a:solidFill>
                <a:schemeClr val="tx1"/>
              </a:solidFill>
            </a:rPr>
            <a:t>High rates of panic disorder and social phobia in individuals with BPD, occurring in one-fifth to almost one-half of some samples</a:t>
          </a:r>
        </a:p>
      </dgm:t>
    </dgm:pt>
    <dgm:pt modelId="{1E418077-A5C3-46C9-8336-4A9530083DC8}" type="parTrans" cxnId="{47D02666-0164-4D74-9B17-D7D4C2728355}">
      <dgm:prSet/>
      <dgm:spPr/>
      <dgm:t>
        <a:bodyPr/>
        <a:lstStyle/>
        <a:p>
          <a:endParaRPr lang="en-US"/>
        </a:p>
      </dgm:t>
    </dgm:pt>
    <dgm:pt modelId="{5E59B79B-5210-478E-9434-7E70D17EB18E}" type="sibTrans" cxnId="{47D02666-0164-4D74-9B17-D7D4C2728355}">
      <dgm:prSet/>
      <dgm:spPr/>
      <dgm:t>
        <a:bodyPr/>
        <a:lstStyle/>
        <a:p>
          <a:endParaRPr lang="en-US"/>
        </a:p>
      </dgm:t>
    </dgm:pt>
    <dgm:pt modelId="{2AA821C6-93B7-4376-B287-0574E75F8439}">
      <dgm:prSet custT="1"/>
      <dgm:spPr/>
      <dgm:t>
        <a:bodyPr/>
        <a:lstStyle/>
        <a:p>
          <a:r>
            <a:rPr lang="en-US" sz="2000" b="1" dirty="0"/>
            <a:t>Typical treatment approaches</a:t>
          </a:r>
        </a:p>
      </dgm:t>
    </dgm:pt>
    <dgm:pt modelId="{A09365F1-A66E-430A-93E7-1D6BC9E253E4}" type="parTrans" cxnId="{88555813-90D3-48B2-8E6D-8263A72B9F87}">
      <dgm:prSet/>
      <dgm:spPr/>
      <dgm:t>
        <a:bodyPr/>
        <a:lstStyle/>
        <a:p>
          <a:endParaRPr lang="en-US"/>
        </a:p>
      </dgm:t>
    </dgm:pt>
    <dgm:pt modelId="{54E44024-9C9A-43BD-87ED-A2E0AA1EA1D5}" type="sibTrans" cxnId="{88555813-90D3-48B2-8E6D-8263A72B9F87}">
      <dgm:prSet/>
      <dgm:spPr/>
      <dgm:t>
        <a:bodyPr/>
        <a:lstStyle/>
        <a:p>
          <a:endParaRPr lang="en-US"/>
        </a:p>
      </dgm:t>
    </dgm:pt>
    <dgm:pt modelId="{E8ECED6B-E786-4B39-9DDC-0055D761BA24}">
      <dgm:prSet custT="1"/>
      <dgm:spPr/>
      <dgm:t>
        <a:bodyPr/>
        <a:lstStyle/>
        <a:p>
          <a:r>
            <a:rPr lang="en-US" sz="1600" dirty="0"/>
            <a:t>Addition of anxiety-focused elements to psychotherapy </a:t>
          </a:r>
        </a:p>
      </dgm:t>
    </dgm:pt>
    <dgm:pt modelId="{6C7DD9EF-B0CB-4A00-87D5-EEC8E3EE6E10}" type="parTrans" cxnId="{1547171F-1D07-464F-85BA-AF6731C8C5ED}">
      <dgm:prSet/>
      <dgm:spPr/>
      <dgm:t>
        <a:bodyPr/>
        <a:lstStyle/>
        <a:p>
          <a:endParaRPr lang="en-US"/>
        </a:p>
      </dgm:t>
    </dgm:pt>
    <dgm:pt modelId="{2FE407B3-D630-4791-B369-8A1629F8A72B}" type="sibTrans" cxnId="{1547171F-1D07-464F-85BA-AF6731C8C5ED}">
      <dgm:prSet/>
      <dgm:spPr/>
      <dgm:t>
        <a:bodyPr/>
        <a:lstStyle/>
        <a:p>
          <a:endParaRPr lang="en-US"/>
        </a:p>
      </dgm:t>
    </dgm:pt>
    <dgm:pt modelId="{3593C4BA-B99E-410F-867B-291D47E9337C}">
      <dgm:prSet custT="1"/>
      <dgm:spPr/>
      <dgm:t>
        <a:bodyPr/>
        <a:lstStyle/>
        <a:p>
          <a:r>
            <a:rPr lang="en-US" sz="1600" dirty="0"/>
            <a:t>Use of antidepressants, if appropriate</a:t>
          </a:r>
        </a:p>
      </dgm:t>
    </dgm:pt>
    <dgm:pt modelId="{85F0DC48-12C9-48FF-A3B2-446207524F1A}" type="parTrans" cxnId="{D7504E20-C3F1-44D3-8E4C-6F791326F786}">
      <dgm:prSet/>
      <dgm:spPr/>
      <dgm:t>
        <a:bodyPr/>
        <a:lstStyle/>
        <a:p>
          <a:endParaRPr lang="en-US"/>
        </a:p>
      </dgm:t>
    </dgm:pt>
    <dgm:pt modelId="{645CC7AF-6601-4534-B322-28AB1E686991}" type="sibTrans" cxnId="{D7504E20-C3F1-44D3-8E4C-6F791326F786}">
      <dgm:prSet/>
      <dgm:spPr/>
      <dgm:t>
        <a:bodyPr/>
        <a:lstStyle/>
        <a:p>
          <a:endParaRPr lang="en-US"/>
        </a:p>
      </dgm:t>
    </dgm:pt>
    <dgm:pt modelId="{842D3B13-F616-4B70-B42E-53C0D5C86316}">
      <dgm:prSet custT="1"/>
      <dgm:spPr/>
      <dgm:t>
        <a:bodyPr/>
        <a:lstStyle/>
        <a:p>
          <a:r>
            <a:rPr lang="en-US" sz="1600" dirty="0"/>
            <a:t>Use of benzodiazepines generally not recommended due to potentially greater impulsivity or disinhibition, as well as potential for misuse or development of dependence</a:t>
          </a:r>
        </a:p>
      </dgm:t>
    </dgm:pt>
    <dgm:pt modelId="{7EB8372F-D979-479D-9BA8-F541F0404BBE}" type="parTrans" cxnId="{990386CC-E42E-46A7-874C-B177337847BD}">
      <dgm:prSet/>
      <dgm:spPr/>
      <dgm:t>
        <a:bodyPr/>
        <a:lstStyle/>
        <a:p>
          <a:endParaRPr lang="en-US"/>
        </a:p>
      </dgm:t>
    </dgm:pt>
    <dgm:pt modelId="{7E590293-2BB9-4A28-A848-AACED0C9805E}" type="sibTrans" cxnId="{990386CC-E42E-46A7-874C-B177337847BD}">
      <dgm:prSet/>
      <dgm:spPr/>
      <dgm:t>
        <a:bodyPr/>
        <a:lstStyle/>
        <a:p>
          <a:endParaRPr lang="en-US"/>
        </a:p>
      </dgm:t>
    </dgm:pt>
    <dgm:pt modelId="{ED76CC56-BF16-4B9A-AA65-B4EAFA6F3B36}" type="pres">
      <dgm:prSet presAssocID="{75932AAD-ABF5-493D-8D6B-E36E2FE02132}" presName="Name0" presStyleCnt="0">
        <dgm:presLayoutVars>
          <dgm:dir/>
          <dgm:animLvl val="lvl"/>
          <dgm:resizeHandles val="exact"/>
        </dgm:presLayoutVars>
      </dgm:prSet>
      <dgm:spPr/>
    </dgm:pt>
    <dgm:pt modelId="{563C3F36-766F-4A9B-BCA7-A0D8C39D2588}" type="pres">
      <dgm:prSet presAssocID="{AF81277E-26BD-4D33-9F00-317C86AF8249}" presName="linNode" presStyleCnt="0"/>
      <dgm:spPr/>
    </dgm:pt>
    <dgm:pt modelId="{FFD90F5D-6246-4DB4-A5EC-88A58AC9A6A4}" type="pres">
      <dgm:prSet presAssocID="{AF81277E-26BD-4D33-9F00-317C86AF8249}" presName="parentText" presStyleLbl="node1" presStyleIdx="0" presStyleCnt="2" custScaleX="242149" custScaleY="39219" custLinFactNeighborX="15928" custLinFactNeighborY="-16">
        <dgm:presLayoutVars>
          <dgm:chMax val="1"/>
          <dgm:bulletEnabled val="1"/>
        </dgm:presLayoutVars>
      </dgm:prSet>
      <dgm:spPr>
        <a:prstGeom prst="wedgeEllipseCallout">
          <a:avLst/>
        </a:prstGeom>
      </dgm:spPr>
    </dgm:pt>
    <dgm:pt modelId="{3A6272C7-E778-4821-BF2B-B29B363513EE}" type="pres">
      <dgm:prSet presAssocID="{5E59B79B-5210-478E-9434-7E70D17EB18E}" presName="sp" presStyleCnt="0"/>
      <dgm:spPr/>
    </dgm:pt>
    <dgm:pt modelId="{036F7502-8C07-4EA1-BB85-536A18548528}" type="pres">
      <dgm:prSet presAssocID="{2AA821C6-93B7-4376-B287-0574E75F8439}" presName="linNode" presStyleCnt="0"/>
      <dgm:spPr/>
    </dgm:pt>
    <dgm:pt modelId="{6B8F3317-B78B-4775-909B-463855F45EC9}" type="pres">
      <dgm:prSet presAssocID="{2AA821C6-93B7-4376-B287-0574E75F8439}" presName="parentText" presStyleLbl="node1" presStyleIdx="1" presStyleCnt="2" custScaleX="64807">
        <dgm:presLayoutVars>
          <dgm:chMax val="1"/>
          <dgm:bulletEnabled val="1"/>
        </dgm:presLayoutVars>
      </dgm:prSet>
      <dgm:spPr/>
    </dgm:pt>
    <dgm:pt modelId="{663D0A2E-1D27-4E84-A179-CC75E1695836}" type="pres">
      <dgm:prSet presAssocID="{2AA821C6-93B7-4376-B287-0574E75F8439}" presName="descendantText" presStyleLbl="alignAccFollowNode1" presStyleIdx="0" presStyleCnt="1" custScaleX="123692" custScaleY="111981">
        <dgm:presLayoutVars>
          <dgm:bulletEnabled val="1"/>
        </dgm:presLayoutVars>
      </dgm:prSet>
      <dgm:spPr/>
    </dgm:pt>
  </dgm:ptLst>
  <dgm:cxnLst>
    <dgm:cxn modelId="{88555813-90D3-48B2-8E6D-8263A72B9F87}" srcId="{75932AAD-ABF5-493D-8D6B-E36E2FE02132}" destId="{2AA821C6-93B7-4376-B287-0574E75F8439}" srcOrd="1" destOrd="0" parTransId="{A09365F1-A66E-430A-93E7-1D6BC9E253E4}" sibTransId="{54E44024-9C9A-43BD-87ED-A2E0AA1EA1D5}"/>
    <dgm:cxn modelId="{1547171F-1D07-464F-85BA-AF6731C8C5ED}" srcId="{2AA821C6-93B7-4376-B287-0574E75F8439}" destId="{E8ECED6B-E786-4B39-9DDC-0055D761BA24}" srcOrd="0" destOrd="0" parTransId="{6C7DD9EF-B0CB-4A00-87D5-EEC8E3EE6E10}" sibTransId="{2FE407B3-D630-4791-B369-8A1629F8A72B}"/>
    <dgm:cxn modelId="{D7504E20-C3F1-44D3-8E4C-6F791326F786}" srcId="{2AA821C6-93B7-4376-B287-0574E75F8439}" destId="{3593C4BA-B99E-410F-867B-291D47E9337C}" srcOrd="1" destOrd="0" parTransId="{85F0DC48-12C9-48FF-A3B2-446207524F1A}" sibTransId="{645CC7AF-6601-4534-B322-28AB1E686991}"/>
    <dgm:cxn modelId="{A9F42328-B4F7-4DE3-9096-BD9500C40EB8}" type="presOf" srcId="{E8ECED6B-E786-4B39-9DDC-0055D761BA24}" destId="{663D0A2E-1D27-4E84-A179-CC75E1695836}" srcOrd="0" destOrd="0" presId="urn:microsoft.com/office/officeart/2005/8/layout/vList5"/>
    <dgm:cxn modelId="{6ED9C638-1E6C-45B4-9CB6-20E625E7AAF2}" type="presOf" srcId="{3593C4BA-B99E-410F-867B-291D47E9337C}" destId="{663D0A2E-1D27-4E84-A179-CC75E1695836}" srcOrd="0" destOrd="1" presId="urn:microsoft.com/office/officeart/2005/8/layout/vList5"/>
    <dgm:cxn modelId="{47D02666-0164-4D74-9B17-D7D4C2728355}" srcId="{75932AAD-ABF5-493D-8D6B-E36E2FE02132}" destId="{AF81277E-26BD-4D33-9F00-317C86AF8249}" srcOrd="0" destOrd="0" parTransId="{1E418077-A5C3-46C9-8336-4A9530083DC8}" sibTransId="{5E59B79B-5210-478E-9434-7E70D17EB18E}"/>
    <dgm:cxn modelId="{2F221E6B-4FA2-45E7-9C13-01163285FB2D}" type="presOf" srcId="{2AA821C6-93B7-4376-B287-0574E75F8439}" destId="{6B8F3317-B78B-4775-909B-463855F45EC9}" srcOrd="0" destOrd="0" presId="urn:microsoft.com/office/officeart/2005/8/layout/vList5"/>
    <dgm:cxn modelId="{9D985897-CC36-4545-A574-6C4AFABBC270}" type="presOf" srcId="{842D3B13-F616-4B70-B42E-53C0D5C86316}" destId="{663D0A2E-1D27-4E84-A179-CC75E1695836}" srcOrd="0" destOrd="2" presId="urn:microsoft.com/office/officeart/2005/8/layout/vList5"/>
    <dgm:cxn modelId="{25DF5BA8-CF5A-4F08-BE3D-38B5BF3742EF}" type="presOf" srcId="{75932AAD-ABF5-493D-8D6B-E36E2FE02132}" destId="{ED76CC56-BF16-4B9A-AA65-B4EAFA6F3B36}" srcOrd="0" destOrd="0" presId="urn:microsoft.com/office/officeart/2005/8/layout/vList5"/>
    <dgm:cxn modelId="{990386CC-E42E-46A7-874C-B177337847BD}" srcId="{2AA821C6-93B7-4376-B287-0574E75F8439}" destId="{842D3B13-F616-4B70-B42E-53C0D5C86316}" srcOrd="2" destOrd="0" parTransId="{7EB8372F-D979-479D-9BA8-F541F0404BBE}" sibTransId="{7E590293-2BB9-4A28-A848-AACED0C9805E}"/>
    <dgm:cxn modelId="{689BB0E1-593F-40EF-AA3D-604241769678}" type="presOf" srcId="{AF81277E-26BD-4D33-9F00-317C86AF8249}" destId="{FFD90F5D-6246-4DB4-A5EC-88A58AC9A6A4}" srcOrd="0" destOrd="0" presId="urn:microsoft.com/office/officeart/2005/8/layout/vList5"/>
    <dgm:cxn modelId="{BB057BEC-B53C-4F4C-AAD4-F44265B8A519}" type="presParOf" srcId="{ED76CC56-BF16-4B9A-AA65-B4EAFA6F3B36}" destId="{563C3F36-766F-4A9B-BCA7-A0D8C39D2588}" srcOrd="0" destOrd="0" presId="urn:microsoft.com/office/officeart/2005/8/layout/vList5"/>
    <dgm:cxn modelId="{A93814F0-F378-47C8-BCBC-D5AA3CD4096B}" type="presParOf" srcId="{563C3F36-766F-4A9B-BCA7-A0D8C39D2588}" destId="{FFD90F5D-6246-4DB4-A5EC-88A58AC9A6A4}" srcOrd="0" destOrd="0" presId="urn:microsoft.com/office/officeart/2005/8/layout/vList5"/>
    <dgm:cxn modelId="{CC1C583D-229E-4548-A0D3-E56CCF32FF30}" type="presParOf" srcId="{ED76CC56-BF16-4B9A-AA65-B4EAFA6F3B36}" destId="{3A6272C7-E778-4821-BF2B-B29B363513EE}" srcOrd="1" destOrd="0" presId="urn:microsoft.com/office/officeart/2005/8/layout/vList5"/>
    <dgm:cxn modelId="{17F8F3B2-A095-4DAC-B667-471D79F5EB51}" type="presParOf" srcId="{ED76CC56-BF16-4B9A-AA65-B4EAFA6F3B36}" destId="{036F7502-8C07-4EA1-BB85-536A18548528}" srcOrd="2" destOrd="0" presId="urn:microsoft.com/office/officeart/2005/8/layout/vList5"/>
    <dgm:cxn modelId="{D3CEDEFA-9518-4F90-935E-CCE8833FA072}" type="presParOf" srcId="{036F7502-8C07-4EA1-BB85-536A18548528}" destId="{6B8F3317-B78B-4775-909B-463855F45EC9}" srcOrd="0" destOrd="0" presId="urn:microsoft.com/office/officeart/2005/8/layout/vList5"/>
    <dgm:cxn modelId="{BC27BD7F-610E-42AB-B236-3F8D5CF0E735}" type="presParOf" srcId="{036F7502-8C07-4EA1-BB85-536A18548528}" destId="{663D0A2E-1D27-4E84-A179-CC75E16958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5932AAD-ABF5-493D-8D6B-E36E2FE02132}"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en-US"/>
        </a:p>
      </dgm:t>
    </dgm:pt>
    <dgm:pt modelId="{AF81277E-26BD-4D33-9F00-317C86AF8249}">
      <dgm:prSet custT="1"/>
      <dgm:spPr>
        <a:solidFill>
          <a:schemeClr val="bg1">
            <a:lumMod val="95000"/>
          </a:schemeClr>
        </a:solidFill>
      </dgm:spPr>
      <dgm:t>
        <a:bodyPr/>
        <a:lstStyle/>
        <a:p>
          <a:r>
            <a:rPr lang="en-US" sz="1800" b="0" dirty="0">
              <a:solidFill>
                <a:schemeClr val="tx1"/>
              </a:solidFill>
            </a:rPr>
            <a:t>Rates of BPD greatest among individuals with bulimia nervosa and the binge-purge subtype of anorexia nervosa as compared with restrictive subtype</a:t>
          </a:r>
        </a:p>
      </dgm:t>
    </dgm:pt>
    <dgm:pt modelId="{1E418077-A5C3-46C9-8336-4A9530083DC8}" type="parTrans" cxnId="{47D02666-0164-4D74-9B17-D7D4C2728355}">
      <dgm:prSet/>
      <dgm:spPr/>
      <dgm:t>
        <a:bodyPr/>
        <a:lstStyle/>
        <a:p>
          <a:endParaRPr lang="en-US"/>
        </a:p>
      </dgm:t>
    </dgm:pt>
    <dgm:pt modelId="{5E59B79B-5210-478E-9434-7E70D17EB18E}" type="sibTrans" cxnId="{47D02666-0164-4D74-9B17-D7D4C2728355}">
      <dgm:prSet/>
      <dgm:spPr/>
      <dgm:t>
        <a:bodyPr/>
        <a:lstStyle/>
        <a:p>
          <a:endParaRPr lang="en-US"/>
        </a:p>
      </dgm:t>
    </dgm:pt>
    <dgm:pt modelId="{2AA821C6-93B7-4376-B287-0574E75F8439}">
      <dgm:prSet custT="1"/>
      <dgm:spPr/>
      <dgm:t>
        <a:bodyPr/>
        <a:lstStyle/>
        <a:p>
          <a:r>
            <a:rPr lang="en-US" sz="2000" b="1" dirty="0"/>
            <a:t>Treatment approaches</a:t>
          </a:r>
        </a:p>
      </dgm:t>
    </dgm:pt>
    <dgm:pt modelId="{A09365F1-A66E-430A-93E7-1D6BC9E253E4}" type="parTrans" cxnId="{88555813-90D3-48B2-8E6D-8263A72B9F87}">
      <dgm:prSet/>
      <dgm:spPr/>
      <dgm:t>
        <a:bodyPr/>
        <a:lstStyle/>
        <a:p>
          <a:endParaRPr lang="en-US"/>
        </a:p>
      </dgm:t>
    </dgm:pt>
    <dgm:pt modelId="{54E44024-9C9A-43BD-87ED-A2E0AA1EA1D5}" type="sibTrans" cxnId="{88555813-90D3-48B2-8E6D-8263A72B9F87}">
      <dgm:prSet/>
      <dgm:spPr/>
      <dgm:t>
        <a:bodyPr/>
        <a:lstStyle/>
        <a:p>
          <a:endParaRPr lang="en-US"/>
        </a:p>
      </dgm:t>
    </dgm:pt>
    <dgm:pt modelId="{E8ECED6B-E786-4B39-9DDC-0055D761BA24}">
      <dgm:prSet custT="1"/>
      <dgm:spPr/>
      <dgm:t>
        <a:bodyPr/>
        <a:lstStyle/>
        <a:p>
          <a:r>
            <a:rPr lang="en-US" sz="1600" b="0" dirty="0"/>
            <a:t>Adults with anorexia nervosa </a:t>
          </a:r>
          <a:r>
            <a:rPr lang="en-US" sz="1600" dirty="0">
              <a:sym typeface="Wingdings" panose="05000000000000000000" pitchFamily="2" charset="2"/>
            </a:rPr>
            <a:t> </a:t>
          </a:r>
          <a:r>
            <a:rPr lang="en-US" sz="1600" b="0" dirty="0"/>
            <a:t>evidence-based psychotherapy</a:t>
          </a:r>
        </a:p>
      </dgm:t>
    </dgm:pt>
    <dgm:pt modelId="{6C7DD9EF-B0CB-4A00-87D5-EEC8E3EE6E10}" type="parTrans" cxnId="{1547171F-1D07-464F-85BA-AF6731C8C5ED}">
      <dgm:prSet/>
      <dgm:spPr/>
      <dgm:t>
        <a:bodyPr/>
        <a:lstStyle/>
        <a:p>
          <a:endParaRPr lang="en-US"/>
        </a:p>
      </dgm:t>
    </dgm:pt>
    <dgm:pt modelId="{2FE407B3-D630-4791-B369-8A1629F8A72B}" type="sibTrans" cxnId="{1547171F-1D07-464F-85BA-AF6731C8C5ED}">
      <dgm:prSet/>
      <dgm:spPr/>
      <dgm:t>
        <a:bodyPr/>
        <a:lstStyle/>
        <a:p>
          <a:endParaRPr lang="en-US"/>
        </a:p>
      </dgm:t>
    </dgm:pt>
    <dgm:pt modelId="{678C08C2-FDCB-4426-93C4-8890C3DD4A84}">
      <dgm:prSet custT="1"/>
      <dgm:spPr/>
      <dgm:t>
        <a:bodyPr/>
        <a:lstStyle/>
        <a:p>
          <a:r>
            <a:rPr lang="en-US" sz="1600" b="0" dirty="0"/>
            <a:t>Adults with binge-eating disorder </a:t>
          </a:r>
          <a:r>
            <a:rPr lang="en-US" sz="1600" dirty="0">
              <a:sym typeface="Wingdings" panose="05000000000000000000" pitchFamily="2" charset="2"/>
            </a:rPr>
            <a:t> </a:t>
          </a:r>
          <a:r>
            <a:rPr lang="en-US" sz="1600" b="0" dirty="0"/>
            <a:t>evidence-based psychotherapy</a:t>
          </a:r>
          <a:endParaRPr lang="en-US" sz="1600" dirty="0"/>
        </a:p>
      </dgm:t>
    </dgm:pt>
    <dgm:pt modelId="{17EAA11D-B52F-4212-98D0-10DA3688C086}" type="parTrans" cxnId="{82FBA03A-B956-4FCB-AF55-0ABB1953384C}">
      <dgm:prSet/>
      <dgm:spPr/>
      <dgm:t>
        <a:bodyPr/>
        <a:lstStyle/>
        <a:p>
          <a:endParaRPr lang="en-US"/>
        </a:p>
      </dgm:t>
    </dgm:pt>
    <dgm:pt modelId="{590C9382-25AB-413A-B469-1B051DCDF26A}" type="sibTrans" cxnId="{82FBA03A-B956-4FCB-AF55-0ABB1953384C}">
      <dgm:prSet/>
      <dgm:spPr/>
      <dgm:t>
        <a:bodyPr/>
        <a:lstStyle/>
        <a:p>
          <a:endParaRPr lang="en-US"/>
        </a:p>
      </dgm:t>
    </dgm:pt>
    <dgm:pt modelId="{57F40FD1-BBB4-401C-B7E8-C358038F7CEA}">
      <dgm:prSet custT="1"/>
      <dgm:spPr/>
      <dgm:t>
        <a:bodyPr/>
        <a:lstStyle/>
        <a:p>
          <a:r>
            <a:rPr lang="en-US" sz="1600" b="0" dirty="0"/>
            <a:t>Adolescents and emerging adults </a:t>
          </a:r>
          <a:r>
            <a:rPr lang="en-US" sz="1600" dirty="0"/>
            <a:t>with an involved caregiver </a:t>
          </a:r>
          <a:r>
            <a:rPr lang="en-US" sz="1600" dirty="0">
              <a:sym typeface="Wingdings" panose="05000000000000000000" pitchFamily="2" charset="2"/>
            </a:rPr>
            <a:t> </a:t>
          </a:r>
          <a:r>
            <a:rPr lang="en-US" sz="1600" dirty="0"/>
            <a:t>eating disorder–focused family-based treatment recommended for anorexia nervosa and suggested for bulimia nervosa</a:t>
          </a:r>
        </a:p>
      </dgm:t>
    </dgm:pt>
    <dgm:pt modelId="{E318B1B6-593B-4091-A3B2-8570209A62CB}" type="parTrans" cxnId="{9F6572FE-F919-48DF-B808-2C858CF000A4}">
      <dgm:prSet/>
      <dgm:spPr/>
      <dgm:t>
        <a:bodyPr/>
        <a:lstStyle/>
        <a:p>
          <a:endParaRPr lang="en-US"/>
        </a:p>
      </dgm:t>
    </dgm:pt>
    <dgm:pt modelId="{C8DB1E27-839C-41A8-95E6-095B9790B851}" type="sibTrans" cxnId="{9F6572FE-F919-48DF-B808-2C858CF000A4}">
      <dgm:prSet/>
      <dgm:spPr/>
      <dgm:t>
        <a:bodyPr/>
        <a:lstStyle/>
        <a:p>
          <a:endParaRPr lang="en-US"/>
        </a:p>
      </dgm:t>
    </dgm:pt>
    <dgm:pt modelId="{280DC174-CC4A-422F-8024-78CBB0069CE3}">
      <dgm:prSet custT="1"/>
      <dgm:spPr/>
      <dgm:t>
        <a:bodyPr/>
        <a:lstStyle/>
        <a:p>
          <a:r>
            <a:rPr lang="en-US" sz="1600" b="0" dirty="0"/>
            <a:t>Adults with bulimia nervosa </a:t>
          </a:r>
          <a:r>
            <a:rPr lang="en-US" sz="1600" dirty="0">
              <a:sym typeface="Wingdings" panose="05000000000000000000" pitchFamily="2" charset="2"/>
            </a:rPr>
            <a:t> </a:t>
          </a:r>
          <a:r>
            <a:rPr lang="en-US" sz="1600" b="0" dirty="0"/>
            <a:t>either evidence-based psychotherapy alone or in combination with an SSRI (e.g., fluoxetine)</a:t>
          </a:r>
        </a:p>
      </dgm:t>
    </dgm:pt>
    <dgm:pt modelId="{9C644FFC-1019-4932-BFC8-CC047A14DC22}" type="parTrans" cxnId="{861AE264-CD5F-441A-9A27-0FC986ECDBEB}">
      <dgm:prSet/>
      <dgm:spPr/>
      <dgm:t>
        <a:bodyPr/>
        <a:lstStyle/>
        <a:p>
          <a:endParaRPr lang="en-US"/>
        </a:p>
      </dgm:t>
    </dgm:pt>
    <dgm:pt modelId="{A84E1326-116B-4075-882B-08057F6DDF46}" type="sibTrans" cxnId="{861AE264-CD5F-441A-9A27-0FC986ECDBEB}">
      <dgm:prSet/>
      <dgm:spPr/>
      <dgm:t>
        <a:bodyPr/>
        <a:lstStyle/>
        <a:p>
          <a:endParaRPr lang="en-US"/>
        </a:p>
      </dgm:t>
    </dgm:pt>
    <dgm:pt modelId="{8A1C2429-602A-4C63-ABEE-46D34BC0F2F7}">
      <dgm:prSet custT="1"/>
      <dgm:spPr/>
      <dgm:t>
        <a:bodyPr/>
        <a:lstStyle/>
        <a:p>
          <a:r>
            <a:rPr lang="en-US" sz="1600" dirty="0"/>
            <a:t>With medical instability or significant nutritional compromise, stabilization of the eating disorder may be needed prior to initiating treatment for BPD.</a:t>
          </a:r>
        </a:p>
      </dgm:t>
    </dgm:pt>
    <dgm:pt modelId="{A322BF2F-B06A-4B46-857C-16EBF2F34C5F}" type="parTrans" cxnId="{BCCE4496-4913-447F-8943-0A695A923FA7}">
      <dgm:prSet/>
      <dgm:spPr/>
    </dgm:pt>
    <dgm:pt modelId="{0F5A8EDF-E8A9-45EF-B959-FB2D560A9024}" type="sibTrans" cxnId="{BCCE4496-4913-447F-8943-0A695A923FA7}">
      <dgm:prSet/>
      <dgm:spPr/>
    </dgm:pt>
    <dgm:pt modelId="{ED76CC56-BF16-4B9A-AA65-B4EAFA6F3B36}" type="pres">
      <dgm:prSet presAssocID="{75932AAD-ABF5-493D-8D6B-E36E2FE02132}" presName="Name0" presStyleCnt="0">
        <dgm:presLayoutVars>
          <dgm:dir/>
          <dgm:animLvl val="lvl"/>
          <dgm:resizeHandles val="exact"/>
        </dgm:presLayoutVars>
      </dgm:prSet>
      <dgm:spPr/>
    </dgm:pt>
    <dgm:pt modelId="{563C3F36-766F-4A9B-BCA7-A0D8C39D2588}" type="pres">
      <dgm:prSet presAssocID="{AF81277E-26BD-4D33-9F00-317C86AF8249}" presName="linNode" presStyleCnt="0"/>
      <dgm:spPr/>
    </dgm:pt>
    <dgm:pt modelId="{FFD90F5D-6246-4DB4-A5EC-88A58AC9A6A4}" type="pres">
      <dgm:prSet presAssocID="{AF81277E-26BD-4D33-9F00-317C86AF8249}" presName="parentText" presStyleLbl="node1" presStyleIdx="0" presStyleCnt="2" custScaleX="276946" custScaleY="37310" custLinFactNeighborX="7248" custLinFactNeighborY="-16">
        <dgm:presLayoutVars>
          <dgm:chMax val="1"/>
          <dgm:bulletEnabled val="1"/>
        </dgm:presLayoutVars>
      </dgm:prSet>
      <dgm:spPr>
        <a:prstGeom prst="wedgeEllipseCallout">
          <a:avLst/>
        </a:prstGeom>
      </dgm:spPr>
    </dgm:pt>
    <dgm:pt modelId="{3A6272C7-E778-4821-BF2B-B29B363513EE}" type="pres">
      <dgm:prSet presAssocID="{5E59B79B-5210-478E-9434-7E70D17EB18E}" presName="sp" presStyleCnt="0"/>
      <dgm:spPr/>
    </dgm:pt>
    <dgm:pt modelId="{036F7502-8C07-4EA1-BB85-536A18548528}" type="pres">
      <dgm:prSet presAssocID="{2AA821C6-93B7-4376-B287-0574E75F8439}" presName="linNode" presStyleCnt="0"/>
      <dgm:spPr/>
    </dgm:pt>
    <dgm:pt modelId="{6B8F3317-B78B-4775-909B-463855F45EC9}" type="pres">
      <dgm:prSet presAssocID="{2AA821C6-93B7-4376-B287-0574E75F8439}" presName="parentText" presStyleLbl="node1" presStyleIdx="1" presStyleCnt="2" custScaleX="55885" custScaleY="136325">
        <dgm:presLayoutVars>
          <dgm:chMax val="1"/>
          <dgm:bulletEnabled val="1"/>
        </dgm:presLayoutVars>
      </dgm:prSet>
      <dgm:spPr/>
    </dgm:pt>
    <dgm:pt modelId="{663D0A2E-1D27-4E84-A179-CC75E1695836}" type="pres">
      <dgm:prSet presAssocID="{2AA821C6-93B7-4376-B287-0574E75F8439}" presName="descendantText" presStyleLbl="alignAccFollowNode1" presStyleIdx="0" presStyleCnt="1" custScaleX="129184" custScaleY="170029">
        <dgm:presLayoutVars>
          <dgm:bulletEnabled val="1"/>
        </dgm:presLayoutVars>
      </dgm:prSet>
      <dgm:spPr/>
    </dgm:pt>
  </dgm:ptLst>
  <dgm:cxnLst>
    <dgm:cxn modelId="{AF872A09-D619-4730-962E-2960DF521CC1}" type="presOf" srcId="{678C08C2-FDCB-4426-93C4-8890C3DD4A84}" destId="{663D0A2E-1D27-4E84-A179-CC75E1695836}" srcOrd="0" destOrd="3" presId="urn:microsoft.com/office/officeart/2005/8/layout/vList5"/>
    <dgm:cxn modelId="{88555813-90D3-48B2-8E6D-8263A72B9F87}" srcId="{75932AAD-ABF5-493D-8D6B-E36E2FE02132}" destId="{2AA821C6-93B7-4376-B287-0574E75F8439}" srcOrd="1" destOrd="0" parTransId="{A09365F1-A66E-430A-93E7-1D6BC9E253E4}" sibTransId="{54E44024-9C9A-43BD-87ED-A2E0AA1EA1D5}"/>
    <dgm:cxn modelId="{36CAA61D-2B9F-471A-98A3-B6CE7B45E28B}" type="presOf" srcId="{280DC174-CC4A-422F-8024-78CBB0069CE3}" destId="{663D0A2E-1D27-4E84-A179-CC75E1695836}" srcOrd="0" destOrd="1" presId="urn:microsoft.com/office/officeart/2005/8/layout/vList5"/>
    <dgm:cxn modelId="{1547171F-1D07-464F-85BA-AF6731C8C5ED}" srcId="{2AA821C6-93B7-4376-B287-0574E75F8439}" destId="{E8ECED6B-E786-4B39-9DDC-0055D761BA24}" srcOrd="0" destOrd="0" parTransId="{6C7DD9EF-B0CB-4A00-87D5-EEC8E3EE6E10}" sibTransId="{2FE407B3-D630-4791-B369-8A1629F8A72B}"/>
    <dgm:cxn modelId="{A9F42328-B4F7-4DE3-9096-BD9500C40EB8}" type="presOf" srcId="{E8ECED6B-E786-4B39-9DDC-0055D761BA24}" destId="{663D0A2E-1D27-4E84-A179-CC75E1695836}" srcOrd="0" destOrd="0" presId="urn:microsoft.com/office/officeart/2005/8/layout/vList5"/>
    <dgm:cxn modelId="{82FBA03A-B956-4FCB-AF55-0ABB1953384C}" srcId="{2AA821C6-93B7-4376-B287-0574E75F8439}" destId="{678C08C2-FDCB-4426-93C4-8890C3DD4A84}" srcOrd="3" destOrd="0" parTransId="{17EAA11D-B52F-4212-98D0-10DA3688C086}" sibTransId="{590C9382-25AB-413A-B469-1B051DCDF26A}"/>
    <dgm:cxn modelId="{861AE264-CD5F-441A-9A27-0FC986ECDBEB}" srcId="{2AA821C6-93B7-4376-B287-0574E75F8439}" destId="{280DC174-CC4A-422F-8024-78CBB0069CE3}" srcOrd="1" destOrd="0" parTransId="{9C644FFC-1019-4932-BFC8-CC047A14DC22}" sibTransId="{A84E1326-116B-4075-882B-08057F6DDF46}"/>
    <dgm:cxn modelId="{47D02666-0164-4D74-9B17-D7D4C2728355}" srcId="{75932AAD-ABF5-493D-8D6B-E36E2FE02132}" destId="{AF81277E-26BD-4D33-9F00-317C86AF8249}" srcOrd="0" destOrd="0" parTransId="{1E418077-A5C3-46C9-8336-4A9530083DC8}" sibTransId="{5E59B79B-5210-478E-9434-7E70D17EB18E}"/>
    <dgm:cxn modelId="{2F221E6B-4FA2-45E7-9C13-01163285FB2D}" type="presOf" srcId="{2AA821C6-93B7-4376-B287-0574E75F8439}" destId="{6B8F3317-B78B-4775-909B-463855F45EC9}" srcOrd="0" destOrd="0" presId="urn:microsoft.com/office/officeart/2005/8/layout/vList5"/>
    <dgm:cxn modelId="{4E8B7257-64D5-4E1D-A13E-DA0D6CF75694}" type="presOf" srcId="{8A1C2429-602A-4C63-ABEE-46D34BC0F2F7}" destId="{663D0A2E-1D27-4E84-A179-CC75E1695836}" srcOrd="0" destOrd="4" presId="urn:microsoft.com/office/officeart/2005/8/layout/vList5"/>
    <dgm:cxn modelId="{BCCE4496-4913-447F-8943-0A695A923FA7}" srcId="{2AA821C6-93B7-4376-B287-0574E75F8439}" destId="{8A1C2429-602A-4C63-ABEE-46D34BC0F2F7}" srcOrd="4" destOrd="0" parTransId="{A322BF2F-B06A-4B46-857C-16EBF2F34C5F}" sibTransId="{0F5A8EDF-E8A9-45EF-B959-FB2D560A9024}"/>
    <dgm:cxn modelId="{F305849C-B8BB-4FEE-B634-69B51E6CEB97}" type="presOf" srcId="{57F40FD1-BBB4-401C-B7E8-C358038F7CEA}" destId="{663D0A2E-1D27-4E84-A179-CC75E1695836}" srcOrd="0" destOrd="2" presId="urn:microsoft.com/office/officeart/2005/8/layout/vList5"/>
    <dgm:cxn modelId="{25DF5BA8-CF5A-4F08-BE3D-38B5BF3742EF}" type="presOf" srcId="{75932AAD-ABF5-493D-8D6B-E36E2FE02132}" destId="{ED76CC56-BF16-4B9A-AA65-B4EAFA6F3B36}" srcOrd="0" destOrd="0" presId="urn:microsoft.com/office/officeart/2005/8/layout/vList5"/>
    <dgm:cxn modelId="{689BB0E1-593F-40EF-AA3D-604241769678}" type="presOf" srcId="{AF81277E-26BD-4D33-9F00-317C86AF8249}" destId="{FFD90F5D-6246-4DB4-A5EC-88A58AC9A6A4}" srcOrd="0" destOrd="0" presId="urn:microsoft.com/office/officeart/2005/8/layout/vList5"/>
    <dgm:cxn modelId="{9F6572FE-F919-48DF-B808-2C858CF000A4}" srcId="{2AA821C6-93B7-4376-B287-0574E75F8439}" destId="{57F40FD1-BBB4-401C-B7E8-C358038F7CEA}" srcOrd="2" destOrd="0" parTransId="{E318B1B6-593B-4091-A3B2-8570209A62CB}" sibTransId="{C8DB1E27-839C-41A8-95E6-095B9790B851}"/>
    <dgm:cxn modelId="{BB057BEC-B53C-4F4C-AAD4-F44265B8A519}" type="presParOf" srcId="{ED76CC56-BF16-4B9A-AA65-B4EAFA6F3B36}" destId="{563C3F36-766F-4A9B-BCA7-A0D8C39D2588}" srcOrd="0" destOrd="0" presId="urn:microsoft.com/office/officeart/2005/8/layout/vList5"/>
    <dgm:cxn modelId="{A93814F0-F378-47C8-BCBC-D5AA3CD4096B}" type="presParOf" srcId="{563C3F36-766F-4A9B-BCA7-A0D8C39D2588}" destId="{FFD90F5D-6246-4DB4-A5EC-88A58AC9A6A4}" srcOrd="0" destOrd="0" presId="urn:microsoft.com/office/officeart/2005/8/layout/vList5"/>
    <dgm:cxn modelId="{CC1C583D-229E-4548-A0D3-E56CCF32FF30}" type="presParOf" srcId="{ED76CC56-BF16-4B9A-AA65-B4EAFA6F3B36}" destId="{3A6272C7-E778-4821-BF2B-B29B363513EE}" srcOrd="1" destOrd="0" presId="urn:microsoft.com/office/officeart/2005/8/layout/vList5"/>
    <dgm:cxn modelId="{17F8F3B2-A095-4DAC-B667-471D79F5EB51}" type="presParOf" srcId="{ED76CC56-BF16-4B9A-AA65-B4EAFA6F3B36}" destId="{036F7502-8C07-4EA1-BB85-536A18548528}" srcOrd="2" destOrd="0" presId="urn:microsoft.com/office/officeart/2005/8/layout/vList5"/>
    <dgm:cxn modelId="{D3CEDEFA-9518-4F90-935E-CCE8833FA072}" type="presParOf" srcId="{036F7502-8C07-4EA1-BB85-536A18548528}" destId="{6B8F3317-B78B-4775-909B-463855F45EC9}" srcOrd="0" destOrd="0" presId="urn:microsoft.com/office/officeart/2005/8/layout/vList5"/>
    <dgm:cxn modelId="{BC27BD7F-610E-42AB-B236-3F8D5CF0E735}" type="presParOf" srcId="{036F7502-8C07-4EA1-BB85-536A18548528}" destId="{663D0A2E-1D27-4E84-A179-CC75E16958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7591494-B0DB-4307-89F8-787A9EF7B33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7526F2BD-17F7-4BEF-A7E6-0007D7EC82A5}">
      <dgm:prSet custT="1"/>
      <dgm:spPr/>
      <dgm:t>
        <a:bodyPr/>
        <a:lstStyle/>
        <a:p>
          <a:r>
            <a:rPr lang="en-US" sz="2000" b="1" dirty="0"/>
            <a:t>Treatment approaches</a:t>
          </a:r>
          <a:endParaRPr lang="en-US" sz="2400" b="1" dirty="0"/>
        </a:p>
      </dgm:t>
    </dgm:pt>
    <dgm:pt modelId="{48337513-155D-4468-9482-E75920355318}" type="parTrans" cxnId="{D1D53E2D-A1BF-4E9A-A89D-9B23713CAB9C}">
      <dgm:prSet/>
      <dgm:spPr/>
      <dgm:t>
        <a:bodyPr/>
        <a:lstStyle/>
        <a:p>
          <a:endParaRPr lang="en-US"/>
        </a:p>
      </dgm:t>
    </dgm:pt>
    <dgm:pt modelId="{927A7E1F-61C1-4176-9BEC-3FD776B5AB35}" type="sibTrans" cxnId="{D1D53E2D-A1BF-4E9A-A89D-9B23713CAB9C}">
      <dgm:prSet/>
      <dgm:spPr/>
      <dgm:t>
        <a:bodyPr/>
        <a:lstStyle/>
        <a:p>
          <a:endParaRPr lang="en-US"/>
        </a:p>
      </dgm:t>
    </dgm:pt>
    <dgm:pt modelId="{CAC82F1B-AD24-4D6F-8568-32CB1216078A}">
      <dgm:prSet custT="1"/>
      <dgm:spPr/>
      <dgm:t>
        <a:bodyPr/>
        <a:lstStyle/>
        <a:p>
          <a:r>
            <a:rPr lang="en-US" sz="1600" dirty="0"/>
            <a:t>Motivational interviewing and brief interventions can be used as initial steps for substance use. </a:t>
          </a:r>
        </a:p>
      </dgm:t>
    </dgm:pt>
    <dgm:pt modelId="{8392367B-7648-44A7-BEF1-B8E23EE90448}" type="parTrans" cxnId="{5F4B2961-A1D8-443B-BFEE-F083AE9DC18C}">
      <dgm:prSet/>
      <dgm:spPr/>
      <dgm:t>
        <a:bodyPr/>
        <a:lstStyle/>
        <a:p>
          <a:endParaRPr lang="en-US"/>
        </a:p>
      </dgm:t>
    </dgm:pt>
    <dgm:pt modelId="{4F170565-10BC-4A49-BEEB-8A8068E19735}" type="sibTrans" cxnId="{5F4B2961-A1D8-443B-BFEE-F083AE9DC18C}">
      <dgm:prSet/>
      <dgm:spPr/>
      <dgm:t>
        <a:bodyPr/>
        <a:lstStyle/>
        <a:p>
          <a:endParaRPr lang="en-US"/>
        </a:p>
      </dgm:t>
    </dgm:pt>
    <dgm:pt modelId="{A1F8EE9D-64F2-47DA-8180-EB06ED5D2156}">
      <dgm:prSet custT="1"/>
      <dgm:spPr/>
      <dgm:t>
        <a:bodyPr/>
        <a:lstStyle/>
        <a:p>
          <a:r>
            <a:rPr lang="en-US" sz="1600" dirty="0"/>
            <a:t>Depending on severity of the SUD, stabilization may be needed before initiating BPD treatment, and inpatient treatment may be needed for withdrawal management or more intensive interventions. </a:t>
          </a:r>
        </a:p>
      </dgm:t>
    </dgm:pt>
    <dgm:pt modelId="{13F1868A-3257-41AB-A110-FB407EB2F1C7}" type="parTrans" cxnId="{A632CFDD-43AD-47F3-AF9C-63805E5CCA4E}">
      <dgm:prSet/>
      <dgm:spPr/>
      <dgm:t>
        <a:bodyPr/>
        <a:lstStyle/>
        <a:p>
          <a:endParaRPr lang="en-US"/>
        </a:p>
      </dgm:t>
    </dgm:pt>
    <dgm:pt modelId="{2AFC482B-6AA1-49A7-BF81-828892F75D6E}" type="sibTrans" cxnId="{A632CFDD-43AD-47F3-AF9C-63805E5CCA4E}">
      <dgm:prSet/>
      <dgm:spPr/>
      <dgm:t>
        <a:bodyPr/>
        <a:lstStyle/>
        <a:p>
          <a:endParaRPr lang="en-US"/>
        </a:p>
      </dgm:t>
    </dgm:pt>
    <dgm:pt modelId="{E977FC28-34DC-4022-BAD0-7070EA1C881B}">
      <dgm:prSet custT="1"/>
      <dgm:spPr/>
      <dgm:t>
        <a:bodyPr/>
        <a:lstStyle/>
        <a:p>
          <a:r>
            <a:rPr lang="en-US" sz="1600" dirty="0"/>
            <a:t>Evidence-based pharmacotherapy (e.g., opioid agonist or antagonist treatment for OUD, acamprosate or naltrexone for AUD) should also be recommended, when appropriate.</a:t>
          </a:r>
        </a:p>
      </dgm:t>
    </dgm:pt>
    <dgm:pt modelId="{F659186F-224E-4531-B496-12FC72E106FE}" type="parTrans" cxnId="{C516F478-060A-4ED8-8EA6-1A40D6DBD154}">
      <dgm:prSet/>
      <dgm:spPr/>
      <dgm:t>
        <a:bodyPr/>
        <a:lstStyle/>
        <a:p>
          <a:endParaRPr lang="en-US"/>
        </a:p>
      </dgm:t>
    </dgm:pt>
    <dgm:pt modelId="{96D0E31A-C840-49EF-93CD-2CF14C689C94}" type="sibTrans" cxnId="{C516F478-060A-4ED8-8EA6-1A40D6DBD154}">
      <dgm:prSet/>
      <dgm:spPr/>
      <dgm:t>
        <a:bodyPr/>
        <a:lstStyle/>
        <a:p>
          <a:endParaRPr lang="en-US"/>
        </a:p>
      </dgm:t>
    </dgm:pt>
    <dgm:pt modelId="{4CB906BE-3159-49F2-ABB9-B41574F21BA1}">
      <dgm:prSet custT="1"/>
      <dgm:spPr/>
      <dgm:t>
        <a:bodyPr/>
        <a:lstStyle/>
        <a:p>
          <a:r>
            <a:rPr lang="en-US" sz="1600" dirty="0"/>
            <a:t>A community-based peer support group such as a 12-step program can be helpful for some but </a:t>
          </a:r>
          <a:r>
            <a:rPr lang="en-US" sz="1600" i="1" dirty="0"/>
            <a:t>cannot</a:t>
          </a:r>
          <a:r>
            <a:rPr lang="en-US" sz="1600" dirty="0"/>
            <a:t> substitute for formal medical treatment.</a:t>
          </a:r>
        </a:p>
      </dgm:t>
    </dgm:pt>
    <dgm:pt modelId="{83877E3A-CE75-460E-822D-0EF16F97CF8A}" type="parTrans" cxnId="{7EAAD048-E401-45C7-A7B3-1A85C2064DAB}">
      <dgm:prSet/>
      <dgm:spPr/>
      <dgm:t>
        <a:bodyPr/>
        <a:lstStyle/>
        <a:p>
          <a:endParaRPr lang="en-US"/>
        </a:p>
      </dgm:t>
    </dgm:pt>
    <dgm:pt modelId="{CAA27026-984E-4AFE-AA91-2E5BF70AEA64}" type="sibTrans" cxnId="{7EAAD048-E401-45C7-A7B3-1A85C2064DAB}">
      <dgm:prSet/>
      <dgm:spPr/>
      <dgm:t>
        <a:bodyPr/>
        <a:lstStyle/>
        <a:p>
          <a:endParaRPr lang="en-US"/>
        </a:p>
      </dgm:t>
    </dgm:pt>
    <dgm:pt modelId="{0EA124F4-276C-4FCB-BA5E-C87D61DC9AE0}">
      <dgm:prSet custT="1"/>
      <dgm:spPr>
        <a:solidFill>
          <a:schemeClr val="bg1">
            <a:lumMod val="95000"/>
          </a:schemeClr>
        </a:solidFill>
      </dgm:spPr>
      <dgm:t>
        <a:bodyPr/>
        <a:lstStyle/>
        <a:p>
          <a:r>
            <a:rPr lang="en-US" sz="1800" b="0" dirty="0">
              <a:solidFill>
                <a:schemeClr val="tx1"/>
              </a:solidFill>
            </a:rPr>
            <a:t>Poorer outcomes in patients with BPD and co-occurring SUDs than those with BPD alone and greater risk for morbidity and mortality related to injuries or suicidal behavior</a:t>
          </a:r>
        </a:p>
      </dgm:t>
    </dgm:pt>
    <dgm:pt modelId="{7DE466AB-AD4C-405C-9660-2FD23184C401}" type="parTrans" cxnId="{E31F86A4-1C47-4733-8CB2-F1E6DDAD75E1}">
      <dgm:prSet/>
      <dgm:spPr/>
      <dgm:t>
        <a:bodyPr/>
        <a:lstStyle/>
        <a:p>
          <a:endParaRPr lang="en-US"/>
        </a:p>
      </dgm:t>
    </dgm:pt>
    <dgm:pt modelId="{2CC922DA-7904-4393-B501-7D54EC9196B8}" type="sibTrans" cxnId="{E31F86A4-1C47-4733-8CB2-F1E6DDAD75E1}">
      <dgm:prSet/>
      <dgm:spPr/>
      <dgm:t>
        <a:bodyPr/>
        <a:lstStyle/>
        <a:p>
          <a:endParaRPr lang="en-US"/>
        </a:p>
      </dgm:t>
    </dgm:pt>
    <dgm:pt modelId="{4F359C22-BB95-4D0F-BB27-37F1E408B067}" type="pres">
      <dgm:prSet presAssocID="{F7591494-B0DB-4307-89F8-787A9EF7B330}" presName="Name0" presStyleCnt="0">
        <dgm:presLayoutVars>
          <dgm:dir/>
          <dgm:animLvl val="lvl"/>
          <dgm:resizeHandles val="exact"/>
        </dgm:presLayoutVars>
      </dgm:prSet>
      <dgm:spPr/>
    </dgm:pt>
    <dgm:pt modelId="{66E7E268-BEF0-43ED-B177-6BD42F670086}" type="pres">
      <dgm:prSet presAssocID="{0EA124F4-276C-4FCB-BA5E-C87D61DC9AE0}" presName="linNode" presStyleCnt="0"/>
      <dgm:spPr/>
    </dgm:pt>
    <dgm:pt modelId="{6BB50F97-155E-452A-B7F4-19B8C0351982}" type="pres">
      <dgm:prSet presAssocID="{0EA124F4-276C-4FCB-BA5E-C87D61DC9AE0}" presName="parentText" presStyleLbl="node1" presStyleIdx="0" presStyleCnt="2" custScaleX="276946" custScaleY="30957" custLinFactNeighborX="7248" custLinFactNeighborY="-16">
        <dgm:presLayoutVars>
          <dgm:chMax val="1"/>
          <dgm:bulletEnabled val="1"/>
        </dgm:presLayoutVars>
      </dgm:prSet>
      <dgm:spPr>
        <a:prstGeom prst="wedgeEllipseCallout">
          <a:avLst/>
        </a:prstGeom>
      </dgm:spPr>
    </dgm:pt>
    <dgm:pt modelId="{21B88E18-67A6-4A92-8D02-F4106ED4E3BE}" type="pres">
      <dgm:prSet presAssocID="{2CC922DA-7904-4393-B501-7D54EC9196B8}" presName="sp" presStyleCnt="0"/>
      <dgm:spPr/>
    </dgm:pt>
    <dgm:pt modelId="{64B92F61-6EA1-460A-B31E-1B1FB53FE74A}" type="pres">
      <dgm:prSet presAssocID="{7526F2BD-17F7-4BEF-A7E6-0007D7EC82A5}" presName="linNode" presStyleCnt="0"/>
      <dgm:spPr/>
    </dgm:pt>
    <dgm:pt modelId="{F5B8662C-4ABE-4283-8906-19B4213F04EC}" type="pres">
      <dgm:prSet presAssocID="{7526F2BD-17F7-4BEF-A7E6-0007D7EC82A5}" presName="parentText" presStyleLbl="node1" presStyleIdx="1" presStyleCnt="2" custScaleX="98980" custLinFactNeighborX="-6" custLinFactNeighborY="16">
        <dgm:presLayoutVars>
          <dgm:chMax val="1"/>
          <dgm:bulletEnabled val="1"/>
        </dgm:presLayoutVars>
      </dgm:prSet>
      <dgm:spPr/>
    </dgm:pt>
    <dgm:pt modelId="{1CFE50DD-F46A-42AF-A0D4-80E87C7784AF}" type="pres">
      <dgm:prSet presAssocID="{7526F2BD-17F7-4BEF-A7E6-0007D7EC82A5}" presName="descendantText" presStyleLbl="alignAccFollowNode1" presStyleIdx="0" presStyleCnt="1" custScaleX="230905" custScaleY="124437">
        <dgm:presLayoutVars>
          <dgm:bulletEnabled val="1"/>
        </dgm:presLayoutVars>
      </dgm:prSet>
      <dgm:spPr/>
    </dgm:pt>
  </dgm:ptLst>
  <dgm:cxnLst>
    <dgm:cxn modelId="{129CE50D-956B-4D62-A149-C93CF7763011}" type="presOf" srcId="{7526F2BD-17F7-4BEF-A7E6-0007D7EC82A5}" destId="{F5B8662C-4ABE-4283-8906-19B4213F04EC}" srcOrd="0" destOrd="0" presId="urn:microsoft.com/office/officeart/2005/8/layout/vList5"/>
    <dgm:cxn modelId="{F47EA818-D496-4625-88D3-CEB0D12CC50D}" type="presOf" srcId="{F7591494-B0DB-4307-89F8-787A9EF7B330}" destId="{4F359C22-BB95-4D0F-BB27-37F1E408B067}" srcOrd="0" destOrd="0" presId="urn:microsoft.com/office/officeart/2005/8/layout/vList5"/>
    <dgm:cxn modelId="{D1D53E2D-A1BF-4E9A-A89D-9B23713CAB9C}" srcId="{F7591494-B0DB-4307-89F8-787A9EF7B330}" destId="{7526F2BD-17F7-4BEF-A7E6-0007D7EC82A5}" srcOrd="1" destOrd="0" parTransId="{48337513-155D-4468-9482-E75920355318}" sibTransId="{927A7E1F-61C1-4176-9BEC-3FD776B5AB35}"/>
    <dgm:cxn modelId="{A6E2B75D-C661-4F9D-B9EF-5A36EDDFF55F}" type="presOf" srcId="{E977FC28-34DC-4022-BAD0-7070EA1C881B}" destId="{1CFE50DD-F46A-42AF-A0D4-80E87C7784AF}" srcOrd="0" destOrd="3" presId="urn:microsoft.com/office/officeart/2005/8/layout/vList5"/>
    <dgm:cxn modelId="{5F4B2961-A1D8-443B-BFEE-F083AE9DC18C}" srcId="{7526F2BD-17F7-4BEF-A7E6-0007D7EC82A5}" destId="{CAC82F1B-AD24-4D6F-8568-32CB1216078A}" srcOrd="0" destOrd="0" parTransId="{8392367B-7648-44A7-BEF1-B8E23EE90448}" sibTransId="{4F170565-10BC-4A49-BEEB-8A8068E19735}"/>
    <dgm:cxn modelId="{7EAAD048-E401-45C7-A7B3-1A85C2064DAB}" srcId="{7526F2BD-17F7-4BEF-A7E6-0007D7EC82A5}" destId="{4CB906BE-3159-49F2-ABB9-B41574F21BA1}" srcOrd="2" destOrd="0" parTransId="{83877E3A-CE75-460E-822D-0EF16F97CF8A}" sibTransId="{CAA27026-984E-4AFE-AA91-2E5BF70AEA64}"/>
    <dgm:cxn modelId="{287A364A-FB4F-4FFC-9774-B4C98B165129}" type="presOf" srcId="{CAC82F1B-AD24-4D6F-8568-32CB1216078A}" destId="{1CFE50DD-F46A-42AF-A0D4-80E87C7784AF}" srcOrd="0" destOrd="0" presId="urn:microsoft.com/office/officeart/2005/8/layout/vList5"/>
    <dgm:cxn modelId="{C516F478-060A-4ED8-8EA6-1A40D6DBD154}" srcId="{7526F2BD-17F7-4BEF-A7E6-0007D7EC82A5}" destId="{E977FC28-34DC-4022-BAD0-7070EA1C881B}" srcOrd="3" destOrd="0" parTransId="{F659186F-224E-4531-B496-12FC72E106FE}" sibTransId="{96D0E31A-C840-49EF-93CD-2CF14C689C94}"/>
    <dgm:cxn modelId="{923E3B99-3732-49C2-8719-9A31AFB1B4A8}" type="presOf" srcId="{A1F8EE9D-64F2-47DA-8180-EB06ED5D2156}" destId="{1CFE50DD-F46A-42AF-A0D4-80E87C7784AF}" srcOrd="0" destOrd="1" presId="urn:microsoft.com/office/officeart/2005/8/layout/vList5"/>
    <dgm:cxn modelId="{E31F86A4-1C47-4733-8CB2-F1E6DDAD75E1}" srcId="{F7591494-B0DB-4307-89F8-787A9EF7B330}" destId="{0EA124F4-276C-4FCB-BA5E-C87D61DC9AE0}" srcOrd="0" destOrd="0" parTransId="{7DE466AB-AD4C-405C-9660-2FD23184C401}" sibTransId="{2CC922DA-7904-4393-B501-7D54EC9196B8}"/>
    <dgm:cxn modelId="{28EEA2B0-5E65-4B67-A7C7-03F96E9F237C}" type="presOf" srcId="{0EA124F4-276C-4FCB-BA5E-C87D61DC9AE0}" destId="{6BB50F97-155E-452A-B7F4-19B8C0351982}" srcOrd="0" destOrd="0" presId="urn:microsoft.com/office/officeart/2005/8/layout/vList5"/>
    <dgm:cxn modelId="{087485C8-451D-4C31-BCBD-871486A30BE9}" type="presOf" srcId="{4CB906BE-3159-49F2-ABB9-B41574F21BA1}" destId="{1CFE50DD-F46A-42AF-A0D4-80E87C7784AF}" srcOrd="0" destOrd="2" presId="urn:microsoft.com/office/officeart/2005/8/layout/vList5"/>
    <dgm:cxn modelId="{A632CFDD-43AD-47F3-AF9C-63805E5CCA4E}" srcId="{7526F2BD-17F7-4BEF-A7E6-0007D7EC82A5}" destId="{A1F8EE9D-64F2-47DA-8180-EB06ED5D2156}" srcOrd="1" destOrd="0" parTransId="{13F1868A-3257-41AB-A110-FB407EB2F1C7}" sibTransId="{2AFC482B-6AA1-49A7-BF81-828892F75D6E}"/>
    <dgm:cxn modelId="{A02B3D7D-F85D-48CE-8A52-E80BF5656843}" type="presParOf" srcId="{4F359C22-BB95-4D0F-BB27-37F1E408B067}" destId="{66E7E268-BEF0-43ED-B177-6BD42F670086}" srcOrd="0" destOrd="0" presId="urn:microsoft.com/office/officeart/2005/8/layout/vList5"/>
    <dgm:cxn modelId="{F4E96FCF-4B5E-4DB7-B14D-0761649FF6AC}" type="presParOf" srcId="{66E7E268-BEF0-43ED-B177-6BD42F670086}" destId="{6BB50F97-155E-452A-B7F4-19B8C0351982}" srcOrd="0" destOrd="0" presId="urn:microsoft.com/office/officeart/2005/8/layout/vList5"/>
    <dgm:cxn modelId="{A75F1C8C-5816-4201-B393-4AEDAFBADB6C}" type="presParOf" srcId="{4F359C22-BB95-4D0F-BB27-37F1E408B067}" destId="{21B88E18-67A6-4A92-8D02-F4106ED4E3BE}" srcOrd="1" destOrd="0" presId="urn:microsoft.com/office/officeart/2005/8/layout/vList5"/>
    <dgm:cxn modelId="{F307B847-F862-4F8D-8437-807889F93B8B}" type="presParOf" srcId="{4F359C22-BB95-4D0F-BB27-37F1E408B067}" destId="{64B92F61-6EA1-460A-B31E-1B1FB53FE74A}" srcOrd="2" destOrd="0" presId="urn:microsoft.com/office/officeart/2005/8/layout/vList5"/>
    <dgm:cxn modelId="{C35A8FE0-135F-44A7-9082-A1C9DE1026AB}" type="presParOf" srcId="{64B92F61-6EA1-460A-B31E-1B1FB53FE74A}" destId="{F5B8662C-4ABE-4283-8906-19B4213F04EC}" srcOrd="0" destOrd="0" presId="urn:microsoft.com/office/officeart/2005/8/layout/vList5"/>
    <dgm:cxn modelId="{08EEB52B-31ED-445B-8072-56EF8EDA803F}" type="presParOf" srcId="{64B92F61-6EA1-460A-B31E-1B1FB53FE74A}" destId="{1CFE50DD-F46A-42AF-A0D4-80E87C7784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5634FD2-49A8-45D8-BAB3-7E40C68D75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2D81EA6-31CA-4F69-8B3C-1E8FD41EA775}">
      <dgm:prSet custT="1"/>
      <dgm:spPr/>
      <dgm:t>
        <a:bodyPr/>
        <a:lstStyle/>
        <a:p>
          <a:r>
            <a:rPr lang="en-US" sz="2000" b="1" dirty="0"/>
            <a:t>Treatment approaches</a:t>
          </a:r>
          <a:endParaRPr lang="en-US" sz="1900" b="1" dirty="0"/>
        </a:p>
      </dgm:t>
    </dgm:pt>
    <dgm:pt modelId="{EAF4A221-67F4-4CF3-8EF7-583A180F698C}" type="parTrans" cxnId="{14E37143-16B9-4D38-9855-BF16D9E07B14}">
      <dgm:prSet/>
      <dgm:spPr/>
      <dgm:t>
        <a:bodyPr/>
        <a:lstStyle/>
        <a:p>
          <a:endParaRPr lang="en-US"/>
        </a:p>
      </dgm:t>
    </dgm:pt>
    <dgm:pt modelId="{7786856E-A5F4-4769-A834-182394E07B5A}" type="sibTrans" cxnId="{14E37143-16B9-4D38-9855-BF16D9E07B14}">
      <dgm:prSet/>
      <dgm:spPr/>
      <dgm:t>
        <a:bodyPr/>
        <a:lstStyle/>
        <a:p>
          <a:endParaRPr lang="en-US"/>
        </a:p>
      </dgm:t>
    </dgm:pt>
    <dgm:pt modelId="{41CE9FBF-498F-4D0E-8F00-069D11883914}">
      <dgm:prSet custT="1"/>
      <dgm:spPr/>
      <dgm:t>
        <a:bodyPr/>
        <a:lstStyle/>
        <a:p>
          <a:r>
            <a:rPr lang="en-US" sz="1600" dirty="0"/>
            <a:t>Individuals with concomitant PTSD typically require a phased approach to treatment in which exposure-based treatment is started only after solidifying the therapeutic alliance and stabilizing BPD symptoms, including significant suicide risk.</a:t>
          </a:r>
        </a:p>
      </dgm:t>
    </dgm:pt>
    <dgm:pt modelId="{666D94F2-2486-47F1-923D-CA32F45B6D23}" type="parTrans" cxnId="{04C08F27-F43C-455E-B4F0-FC5D4A536F2F}">
      <dgm:prSet/>
      <dgm:spPr/>
      <dgm:t>
        <a:bodyPr/>
        <a:lstStyle/>
        <a:p>
          <a:endParaRPr lang="en-US"/>
        </a:p>
      </dgm:t>
    </dgm:pt>
    <dgm:pt modelId="{F567A134-8082-48FC-8D76-DA3760376085}" type="sibTrans" cxnId="{04C08F27-F43C-455E-B4F0-FC5D4A536F2F}">
      <dgm:prSet/>
      <dgm:spPr/>
      <dgm:t>
        <a:bodyPr/>
        <a:lstStyle/>
        <a:p>
          <a:endParaRPr lang="en-US"/>
        </a:p>
      </dgm:t>
    </dgm:pt>
    <dgm:pt modelId="{DD35327E-1CEA-4C95-96C9-F62202557150}">
      <dgm:prSet custT="1"/>
      <dgm:spPr/>
      <dgm:t>
        <a:bodyPr/>
        <a:lstStyle/>
        <a:p>
          <a:r>
            <a:rPr lang="en-US" sz="1600" dirty="0"/>
            <a:t>DBT has been used to treat PTSD; results of one RCT showed benefit with DBT as compared with a WLC group.</a:t>
          </a:r>
        </a:p>
      </dgm:t>
    </dgm:pt>
    <dgm:pt modelId="{25A2C686-C099-4E8E-A296-1AD886C8FCEC}" type="parTrans" cxnId="{273DAF1B-0246-4BCA-85B3-4AE285A15C80}">
      <dgm:prSet/>
      <dgm:spPr/>
      <dgm:t>
        <a:bodyPr/>
        <a:lstStyle/>
        <a:p>
          <a:endParaRPr lang="en-US"/>
        </a:p>
      </dgm:t>
    </dgm:pt>
    <dgm:pt modelId="{19E5FE0E-5584-4EC7-8E2B-F9E61F922CDC}" type="sibTrans" cxnId="{273DAF1B-0246-4BCA-85B3-4AE285A15C80}">
      <dgm:prSet/>
      <dgm:spPr/>
      <dgm:t>
        <a:bodyPr/>
        <a:lstStyle/>
        <a:p>
          <a:endParaRPr lang="en-US"/>
        </a:p>
      </dgm:t>
    </dgm:pt>
    <dgm:pt modelId="{31385E00-72F1-43B9-B063-3BAC4F1F7EEC}">
      <dgm:prSet custT="1"/>
      <dgm:spPr>
        <a:solidFill>
          <a:schemeClr val="bg1">
            <a:lumMod val="95000"/>
          </a:schemeClr>
        </a:solidFill>
      </dgm:spPr>
      <dgm:t>
        <a:bodyPr/>
        <a:lstStyle/>
        <a:p>
          <a:r>
            <a:rPr lang="en-US" sz="1800" dirty="0">
              <a:solidFill>
                <a:schemeClr val="tx1"/>
              </a:solidFill>
            </a:rPr>
            <a:t>Greater rates of exposure to multiple and interpersonal trauma in individuals with both BPD and PTSD than those with either disorder alone.</a:t>
          </a:r>
          <a:endParaRPr lang="en-US" sz="1800" b="0" dirty="0">
            <a:solidFill>
              <a:schemeClr val="tx1"/>
            </a:solidFill>
          </a:endParaRPr>
        </a:p>
      </dgm:t>
    </dgm:pt>
    <dgm:pt modelId="{1770F9D4-FD8E-4302-921D-41B58E70CD7B}" type="parTrans" cxnId="{CF040044-6036-4E5D-B37C-6639508BEBF5}">
      <dgm:prSet/>
      <dgm:spPr/>
      <dgm:t>
        <a:bodyPr/>
        <a:lstStyle/>
        <a:p>
          <a:endParaRPr lang="en-US"/>
        </a:p>
      </dgm:t>
    </dgm:pt>
    <dgm:pt modelId="{4A6EFA2A-B2E9-4AB9-A170-BFE637C5B478}" type="sibTrans" cxnId="{CF040044-6036-4E5D-B37C-6639508BEBF5}">
      <dgm:prSet/>
      <dgm:spPr/>
      <dgm:t>
        <a:bodyPr/>
        <a:lstStyle/>
        <a:p>
          <a:endParaRPr lang="en-US"/>
        </a:p>
      </dgm:t>
    </dgm:pt>
    <dgm:pt modelId="{5C797CF1-CA19-4F00-957B-C2C9F6879380}" type="pres">
      <dgm:prSet presAssocID="{65634FD2-49A8-45D8-BAB3-7E40C68D75F7}" presName="Name0" presStyleCnt="0">
        <dgm:presLayoutVars>
          <dgm:dir/>
          <dgm:animLvl val="lvl"/>
          <dgm:resizeHandles val="exact"/>
        </dgm:presLayoutVars>
      </dgm:prSet>
      <dgm:spPr/>
    </dgm:pt>
    <dgm:pt modelId="{428C3E57-D9DB-4C0D-B7CC-A775BA833B2B}" type="pres">
      <dgm:prSet presAssocID="{31385E00-72F1-43B9-B063-3BAC4F1F7EEC}" presName="linNode" presStyleCnt="0"/>
      <dgm:spPr/>
    </dgm:pt>
    <dgm:pt modelId="{9E558C4F-D3AE-444D-BBB9-B1EFE563A92D}" type="pres">
      <dgm:prSet presAssocID="{31385E00-72F1-43B9-B063-3BAC4F1F7EEC}" presName="parentText" presStyleLbl="node1" presStyleIdx="0" presStyleCnt="2" custScaleX="276946" custScaleY="53953" custLinFactNeighborX="7248" custLinFactNeighborY="-16">
        <dgm:presLayoutVars>
          <dgm:chMax val="1"/>
          <dgm:bulletEnabled val="1"/>
        </dgm:presLayoutVars>
      </dgm:prSet>
      <dgm:spPr>
        <a:prstGeom prst="wedgeEllipseCallout">
          <a:avLst/>
        </a:prstGeom>
      </dgm:spPr>
    </dgm:pt>
    <dgm:pt modelId="{9FC74017-FCCC-4D49-98F2-C04493B4FB44}" type="pres">
      <dgm:prSet presAssocID="{4A6EFA2A-B2E9-4AB9-A170-BFE637C5B478}" presName="sp" presStyleCnt="0"/>
      <dgm:spPr/>
    </dgm:pt>
    <dgm:pt modelId="{CBBA9C37-1414-4F94-9944-84300ADA6B3C}" type="pres">
      <dgm:prSet presAssocID="{C2D81EA6-31CA-4F69-8B3C-1E8FD41EA775}" presName="linNode" presStyleCnt="0"/>
      <dgm:spPr/>
    </dgm:pt>
    <dgm:pt modelId="{D743CA75-746B-4B1F-95F4-DC31EABABF32}" type="pres">
      <dgm:prSet presAssocID="{C2D81EA6-31CA-4F69-8B3C-1E8FD41EA775}" presName="parentText" presStyleLbl="node1" presStyleIdx="1" presStyleCnt="2" custScaleX="53299" custScaleY="152692">
        <dgm:presLayoutVars>
          <dgm:chMax val="1"/>
          <dgm:bulletEnabled val="1"/>
        </dgm:presLayoutVars>
      </dgm:prSet>
      <dgm:spPr/>
    </dgm:pt>
    <dgm:pt modelId="{69725BBA-88B9-4FAA-9E7A-2EF91C549694}" type="pres">
      <dgm:prSet presAssocID="{C2D81EA6-31CA-4F69-8B3C-1E8FD41EA775}" presName="descendantText" presStyleLbl="alignAccFollowNode1" presStyleIdx="0" presStyleCnt="1" custScaleX="129996" custScaleY="182321">
        <dgm:presLayoutVars>
          <dgm:bulletEnabled val="1"/>
        </dgm:presLayoutVars>
      </dgm:prSet>
      <dgm:spPr/>
    </dgm:pt>
  </dgm:ptLst>
  <dgm:cxnLst>
    <dgm:cxn modelId="{273DAF1B-0246-4BCA-85B3-4AE285A15C80}" srcId="{C2D81EA6-31CA-4F69-8B3C-1E8FD41EA775}" destId="{DD35327E-1CEA-4C95-96C9-F62202557150}" srcOrd="1" destOrd="0" parTransId="{25A2C686-C099-4E8E-A296-1AD886C8FCEC}" sibTransId="{19E5FE0E-5584-4EC7-8E2B-F9E61F922CDC}"/>
    <dgm:cxn modelId="{04C08F27-F43C-455E-B4F0-FC5D4A536F2F}" srcId="{C2D81EA6-31CA-4F69-8B3C-1E8FD41EA775}" destId="{41CE9FBF-498F-4D0E-8F00-069D11883914}" srcOrd="0" destOrd="0" parTransId="{666D94F2-2486-47F1-923D-CA32F45B6D23}" sibTransId="{F567A134-8082-48FC-8D76-DA3760376085}"/>
    <dgm:cxn modelId="{14E37143-16B9-4D38-9855-BF16D9E07B14}" srcId="{65634FD2-49A8-45D8-BAB3-7E40C68D75F7}" destId="{C2D81EA6-31CA-4F69-8B3C-1E8FD41EA775}" srcOrd="1" destOrd="0" parTransId="{EAF4A221-67F4-4CF3-8EF7-583A180F698C}" sibTransId="{7786856E-A5F4-4769-A834-182394E07B5A}"/>
    <dgm:cxn modelId="{CF040044-6036-4E5D-B37C-6639508BEBF5}" srcId="{65634FD2-49A8-45D8-BAB3-7E40C68D75F7}" destId="{31385E00-72F1-43B9-B063-3BAC4F1F7EEC}" srcOrd="0" destOrd="0" parTransId="{1770F9D4-FD8E-4302-921D-41B58E70CD7B}" sibTransId="{4A6EFA2A-B2E9-4AB9-A170-BFE637C5B478}"/>
    <dgm:cxn modelId="{A2FC794F-721D-4976-964B-053AF6EB78D9}" type="presOf" srcId="{DD35327E-1CEA-4C95-96C9-F62202557150}" destId="{69725BBA-88B9-4FAA-9E7A-2EF91C549694}" srcOrd="0" destOrd="1" presId="urn:microsoft.com/office/officeart/2005/8/layout/vList5"/>
    <dgm:cxn modelId="{D445F652-BE04-4448-A4DA-2E126629AD65}" type="presOf" srcId="{41CE9FBF-498F-4D0E-8F00-069D11883914}" destId="{69725BBA-88B9-4FAA-9E7A-2EF91C549694}" srcOrd="0" destOrd="0" presId="urn:microsoft.com/office/officeart/2005/8/layout/vList5"/>
    <dgm:cxn modelId="{28CC7FA0-3F87-4B28-BE55-D9D726FEFC5C}" type="presOf" srcId="{C2D81EA6-31CA-4F69-8B3C-1E8FD41EA775}" destId="{D743CA75-746B-4B1F-95F4-DC31EABABF32}" srcOrd="0" destOrd="0" presId="urn:microsoft.com/office/officeart/2005/8/layout/vList5"/>
    <dgm:cxn modelId="{5E8681B0-18EF-4AB1-B0C9-62E897CA7922}" type="presOf" srcId="{31385E00-72F1-43B9-B063-3BAC4F1F7EEC}" destId="{9E558C4F-D3AE-444D-BBB9-B1EFE563A92D}" srcOrd="0" destOrd="0" presId="urn:microsoft.com/office/officeart/2005/8/layout/vList5"/>
    <dgm:cxn modelId="{B8A39CB1-C664-499A-95C8-4E5EEC8075AC}" type="presOf" srcId="{65634FD2-49A8-45D8-BAB3-7E40C68D75F7}" destId="{5C797CF1-CA19-4F00-957B-C2C9F6879380}" srcOrd="0" destOrd="0" presId="urn:microsoft.com/office/officeart/2005/8/layout/vList5"/>
    <dgm:cxn modelId="{57F249E1-6274-4DC1-B7FA-A8E2A9781937}" type="presParOf" srcId="{5C797CF1-CA19-4F00-957B-C2C9F6879380}" destId="{428C3E57-D9DB-4C0D-B7CC-A775BA833B2B}" srcOrd="0" destOrd="0" presId="urn:microsoft.com/office/officeart/2005/8/layout/vList5"/>
    <dgm:cxn modelId="{6FCF3ED2-244C-4584-A12E-5A23022DB9EC}" type="presParOf" srcId="{428C3E57-D9DB-4C0D-B7CC-A775BA833B2B}" destId="{9E558C4F-D3AE-444D-BBB9-B1EFE563A92D}" srcOrd="0" destOrd="0" presId="urn:microsoft.com/office/officeart/2005/8/layout/vList5"/>
    <dgm:cxn modelId="{4EC3302D-F275-4971-B6FE-9F917FCADF06}" type="presParOf" srcId="{5C797CF1-CA19-4F00-957B-C2C9F6879380}" destId="{9FC74017-FCCC-4D49-98F2-C04493B4FB44}" srcOrd="1" destOrd="0" presId="urn:microsoft.com/office/officeart/2005/8/layout/vList5"/>
    <dgm:cxn modelId="{084AF816-AD7F-4364-9493-EE961167D0D7}" type="presParOf" srcId="{5C797CF1-CA19-4F00-957B-C2C9F6879380}" destId="{CBBA9C37-1414-4F94-9944-84300ADA6B3C}" srcOrd="2" destOrd="0" presId="urn:microsoft.com/office/officeart/2005/8/layout/vList5"/>
    <dgm:cxn modelId="{0D077011-C309-4389-9C87-20723568C1E4}" type="presParOf" srcId="{CBBA9C37-1414-4F94-9944-84300ADA6B3C}" destId="{D743CA75-746B-4B1F-95F4-DC31EABABF32}" srcOrd="0" destOrd="0" presId="urn:microsoft.com/office/officeart/2005/8/layout/vList5"/>
    <dgm:cxn modelId="{E5EBA089-571B-4EB6-A114-D77583BFC1A3}" type="presParOf" srcId="{CBBA9C37-1414-4F94-9944-84300ADA6B3C}" destId="{69725BBA-88B9-4FAA-9E7A-2EF91C5496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2468D3-AD54-4AFB-888F-F7A960414FCF}" type="doc">
      <dgm:prSet loTypeId="urn:microsoft.com/office/officeart/2005/8/layout/radial4" loCatId="relationship" qsTypeId="urn:microsoft.com/office/officeart/2005/8/quickstyle/simple4" qsCatId="simple" csTypeId="urn:microsoft.com/office/officeart/2005/8/colors/colorful2" csCatId="colorful" phldr="1"/>
      <dgm:spPr/>
      <dgm:t>
        <a:bodyPr/>
        <a:lstStyle/>
        <a:p>
          <a:endParaRPr lang="en-US"/>
        </a:p>
      </dgm:t>
    </dgm:pt>
    <dgm:pt modelId="{00B6E29F-D7E6-4314-9577-E6316EF40AE2}">
      <dgm:prSet phldrT="[Text]" custT="1"/>
      <dgm:spPr/>
      <dgm:t>
        <a:bodyPr/>
        <a:lstStyle/>
        <a:p>
          <a:r>
            <a:rPr lang="en-US" sz="1800" dirty="0"/>
            <a:t>Collaborative discussion of treatment options for patients who are planning to become pregnant, are pregnant, or are in the postpartum period</a:t>
          </a:r>
        </a:p>
      </dgm:t>
    </dgm:pt>
    <dgm:pt modelId="{20229C67-AE65-42A9-8EF7-7AD57FDA8254}" type="parTrans" cxnId="{EB90DD1C-79ED-4F6E-B62D-8CC3AD1B6975}">
      <dgm:prSet/>
      <dgm:spPr/>
      <dgm:t>
        <a:bodyPr/>
        <a:lstStyle/>
        <a:p>
          <a:endParaRPr lang="en-US" sz="1800">
            <a:solidFill>
              <a:schemeClr val="tx1"/>
            </a:solidFill>
          </a:endParaRPr>
        </a:p>
      </dgm:t>
    </dgm:pt>
    <dgm:pt modelId="{53B0D448-F1ED-4CB5-92DE-A6C74E3C06B8}" type="sibTrans" cxnId="{EB90DD1C-79ED-4F6E-B62D-8CC3AD1B6975}">
      <dgm:prSet/>
      <dgm:spPr/>
      <dgm:t>
        <a:bodyPr/>
        <a:lstStyle/>
        <a:p>
          <a:endParaRPr lang="en-US" sz="1800">
            <a:solidFill>
              <a:schemeClr val="tx1"/>
            </a:solidFill>
          </a:endParaRPr>
        </a:p>
      </dgm:t>
    </dgm:pt>
    <dgm:pt modelId="{0CB5A9CE-6ED2-4BE3-BAE4-308B614E29E1}">
      <dgm:prSet phldrT="[Text]" custT="1"/>
      <dgm:spPr/>
      <dgm:t>
        <a:bodyPr/>
        <a:lstStyle/>
        <a:p>
          <a:r>
            <a:rPr lang="en-US" sz="1800" dirty="0"/>
            <a:t>Partner or other people in the patient’s support network if involved</a:t>
          </a:r>
        </a:p>
      </dgm:t>
    </dgm:pt>
    <dgm:pt modelId="{5CC8A4B8-FD70-4CAF-A9C2-B72955F27647}" type="parTrans" cxnId="{73CD2A89-B093-4444-9807-DCC421645BE4}">
      <dgm:prSet/>
      <dgm:spPr/>
      <dgm:t>
        <a:bodyPr/>
        <a:lstStyle/>
        <a:p>
          <a:endParaRPr lang="en-US" sz="1800">
            <a:solidFill>
              <a:schemeClr val="tx1"/>
            </a:solidFill>
          </a:endParaRPr>
        </a:p>
      </dgm:t>
    </dgm:pt>
    <dgm:pt modelId="{DCF4AC3B-E0E7-49F0-99DF-6BDD97913690}" type="sibTrans" cxnId="{73CD2A89-B093-4444-9807-DCC421645BE4}">
      <dgm:prSet/>
      <dgm:spPr/>
      <dgm:t>
        <a:bodyPr/>
        <a:lstStyle/>
        <a:p>
          <a:endParaRPr lang="en-US" sz="1800">
            <a:solidFill>
              <a:schemeClr val="tx1"/>
            </a:solidFill>
          </a:endParaRPr>
        </a:p>
      </dgm:t>
    </dgm:pt>
    <dgm:pt modelId="{01F83C4B-CE22-401F-BE82-EBCE8E24FCC4}">
      <dgm:prSet phldrT="[Text]" custT="1"/>
      <dgm:spPr/>
      <dgm:t>
        <a:bodyPr/>
        <a:lstStyle/>
        <a:p>
          <a:r>
            <a:rPr lang="en-US" sz="1800" dirty="0"/>
            <a:t>Obstetrician-gynecologist or other obstetrical practitioner</a:t>
          </a:r>
        </a:p>
      </dgm:t>
    </dgm:pt>
    <dgm:pt modelId="{12E8FD83-E665-494A-A050-049C5BF03863}" type="parTrans" cxnId="{F48B4A65-CEB7-4EB8-AFC1-AA5C18AE1F58}">
      <dgm:prSet/>
      <dgm:spPr/>
      <dgm:t>
        <a:bodyPr/>
        <a:lstStyle/>
        <a:p>
          <a:endParaRPr lang="en-US" sz="1800">
            <a:solidFill>
              <a:schemeClr val="tx1"/>
            </a:solidFill>
          </a:endParaRPr>
        </a:p>
      </dgm:t>
    </dgm:pt>
    <dgm:pt modelId="{4C03DB3C-1C12-4BCE-B6DA-71F37534DCF0}" type="sibTrans" cxnId="{F48B4A65-CEB7-4EB8-AFC1-AA5C18AE1F58}">
      <dgm:prSet/>
      <dgm:spPr/>
      <dgm:t>
        <a:bodyPr/>
        <a:lstStyle/>
        <a:p>
          <a:endParaRPr lang="en-US" sz="1800">
            <a:solidFill>
              <a:schemeClr val="tx1"/>
            </a:solidFill>
          </a:endParaRPr>
        </a:p>
      </dgm:t>
    </dgm:pt>
    <dgm:pt modelId="{B8E4B14E-0498-474D-8050-284DE0451B55}">
      <dgm:prSet phldrT="[Text]" custT="1"/>
      <dgm:spPr/>
      <dgm:t>
        <a:bodyPr/>
        <a:lstStyle/>
        <a:p>
          <a:r>
            <a:rPr lang="en-US" sz="1800"/>
            <a:t>Infant’s pediatrician if breastfeeding</a:t>
          </a:r>
          <a:endParaRPr lang="en-US" sz="1800" dirty="0"/>
        </a:p>
      </dgm:t>
    </dgm:pt>
    <dgm:pt modelId="{BF5302F4-B1A9-4AD9-8CE8-C3B9571D2017}" type="parTrans" cxnId="{DE9E76E5-A1C6-4067-ABB1-B4356A74F963}">
      <dgm:prSet/>
      <dgm:spPr/>
      <dgm:t>
        <a:bodyPr/>
        <a:lstStyle/>
        <a:p>
          <a:endParaRPr lang="en-US" sz="1800">
            <a:solidFill>
              <a:schemeClr val="tx1"/>
            </a:solidFill>
          </a:endParaRPr>
        </a:p>
      </dgm:t>
    </dgm:pt>
    <dgm:pt modelId="{436C3CD7-9798-45C1-99D0-8BF704DBF9A2}" type="sibTrans" cxnId="{DE9E76E5-A1C6-4067-ABB1-B4356A74F963}">
      <dgm:prSet/>
      <dgm:spPr/>
      <dgm:t>
        <a:bodyPr/>
        <a:lstStyle/>
        <a:p>
          <a:endParaRPr lang="en-US" sz="1800">
            <a:solidFill>
              <a:schemeClr val="tx1"/>
            </a:solidFill>
          </a:endParaRPr>
        </a:p>
      </dgm:t>
    </dgm:pt>
    <dgm:pt modelId="{B2F129F9-562D-4A94-A6FE-C4EDD44615B9}" type="pres">
      <dgm:prSet presAssocID="{592468D3-AD54-4AFB-888F-F7A960414FCF}" presName="cycle" presStyleCnt="0">
        <dgm:presLayoutVars>
          <dgm:chMax val="1"/>
          <dgm:dir/>
          <dgm:animLvl val="ctr"/>
          <dgm:resizeHandles val="exact"/>
        </dgm:presLayoutVars>
      </dgm:prSet>
      <dgm:spPr/>
    </dgm:pt>
    <dgm:pt modelId="{2BE3E273-01E0-4EDA-BFBF-983F7266B10E}" type="pres">
      <dgm:prSet presAssocID="{00B6E29F-D7E6-4314-9577-E6316EF40AE2}" presName="centerShape" presStyleLbl="node0" presStyleIdx="0" presStyleCnt="1" custScaleX="256050" custScaleY="98215" custLinFactNeighborX="-1453" custLinFactNeighborY="-44932"/>
      <dgm:spPr/>
    </dgm:pt>
    <dgm:pt modelId="{BE99CFFC-044A-418C-9C77-48540D3C4A81}" type="pres">
      <dgm:prSet presAssocID="{5CC8A4B8-FD70-4CAF-A9C2-B72955F27647}" presName="parTrans" presStyleLbl="bgSibTrans2D1" presStyleIdx="0" presStyleCnt="3"/>
      <dgm:spPr/>
    </dgm:pt>
    <dgm:pt modelId="{D9FF916D-5943-4A7C-ACB8-AF6FA56994AD}" type="pres">
      <dgm:prSet presAssocID="{0CB5A9CE-6ED2-4BE3-BAE4-308B614E29E1}" presName="node" presStyleLbl="node1" presStyleIdx="0" presStyleCnt="3" custScaleX="132118" custScaleY="116886" custRadScaleRad="123298" custRadScaleInc="-43883">
        <dgm:presLayoutVars>
          <dgm:bulletEnabled val="1"/>
        </dgm:presLayoutVars>
      </dgm:prSet>
      <dgm:spPr/>
    </dgm:pt>
    <dgm:pt modelId="{233079E2-56B7-4F2C-B306-10F573BE139D}" type="pres">
      <dgm:prSet presAssocID="{12E8FD83-E665-494A-A050-049C5BF03863}" presName="parTrans" presStyleLbl="bgSibTrans2D1" presStyleIdx="1" presStyleCnt="3"/>
      <dgm:spPr/>
    </dgm:pt>
    <dgm:pt modelId="{2F8745B5-D5AC-4047-A8AB-2A221CD795CD}" type="pres">
      <dgm:prSet presAssocID="{01F83C4B-CE22-401F-BE82-EBCE8E24FCC4}" presName="node" presStyleLbl="node1" presStyleIdx="1" presStyleCnt="3" custScaleX="149288" custScaleY="94787" custRadScaleRad="5763" custRadScaleInc="-21123">
        <dgm:presLayoutVars>
          <dgm:bulletEnabled val="1"/>
        </dgm:presLayoutVars>
      </dgm:prSet>
      <dgm:spPr/>
    </dgm:pt>
    <dgm:pt modelId="{50B11706-8EDC-49D1-A5E0-F68401C839AE}" type="pres">
      <dgm:prSet presAssocID="{BF5302F4-B1A9-4AD9-8CE8-C3B9571D2017}" presName="parTrans" presStyleLbl="bgSibTrans2D1" presStyleIdx="2" presStyleCnt="3"/>
      <dgm:spPr/>
    </dgm:pt>
    <dgm:pt modelId="{2FB2BD31-89A8-4953-BBC1-078651E2F200}" type="pres">
      <dgm:prSet presAssocID="{B8E4B14E-0498-474D-8050-284DE0451B55}" presName="node" presStyleLbl="node1" presStyleIdx="2" presStyleCnt="3" custScaleX="126948" custScaleY="88793" custRadScaleRad="120564" custRadScaleInc="36991">
        <dgm:presLayoutVars>
          <dgm:bulletEnabled val="1"/>
        </dgm:presLayoutVars>
      </dgm:prSet>
      <dgm:spPr/>
    </dgm:pt>
  </dgm:ptLst>
  <dgm:cxnLst>
    <dgm:cxn modelId="{53DBB90A-1275-40ED-A6E9-78A24CB8AB13}" type="presOf" srcId="{B8E4B14E-0498-474D-8050-284DE0451B55}" destId="{2FB2BD31-89A8-4953-BBC1-078651E2F200}" srcOrd="0" destOrd="0" presId="urn:microsoft.com/office/officeart/2005/8/layout/radial4"/>
    <dgm:cxn modelId="{BE72450E-B285-4A61-A983-083AC7DBFCB6}" type="presOf" srcId="{0CB5A9CE-6ED2-4BE3-BAE4-308B614E29E1}" destId="{D9FF916D-5943-4A7C-ACB8-AF6FA56994AD}" srcOrd="0" destOrd="0" presId="urn:microsoft.com/office/officeart/2005/8/layout/radial4"/>
    <dgm:cxn modelId="{EB90DD1C-79ED-4F6E-B62D-8CC3AD1B6975}" srcId="{592468D3-AD54-4AFB-888F-F7A960414FCF}" destId="{00B6E29F-D7E6-4314-9577-E6316EF40AE2}" srcOrd="0" destOrd="0" parTransId="{20229C67-AE65-42A9-8EF7-7AD57FDA8254}" sibTransId="{53B0D448-F1ED-4CB5-92DE-A6C74E3C06B8}"/>
    <dgm:cxn modelId="{F48B4A65-CEB7-4EB8-AFC1-AA5C18AE1F58}" srcId="{00B6E29F-D7E6-4314-9577-E6316EF40AE2}" destId="{01F83C4B-CE22-401F-BE82-EBCE8E24FCC4}" srcOrd="1" destOrd="0" parTransId="{12E8FD83-E665-494A-A050-049C5BF03863}" sibTransId="{4C03DB3C-1C12-4BCE-B6DA-71F37534DCF0}"/>
    <dgm:cxn modelId="{2A1D8D7B-8C80-423B-B14B-9BA127002DFF}" type="presOf" srcId="{592468D3-AD54-4AFB-888F-F7A960414FCF}" destId="{B2F129F9-562D-4A94-A6FE-C4EDD44615B9}" srcOrd="0" destOrd="0" presId="urn:microsoft.com/office/officeart/2005/8/layout/radial4"/>
    <dgm:cxn modelId="{11A61984-D19A-4787-8945-B89F2A814A15}" type="presOf" srcId="{BF5302F4-B1A9-4AD9-8CE8-C3B9571D2017}" destId="{50B11706-8EDC-49D1-A5E0-F68401C839AE}" srcOrd="0" destOrd="0" presId="urn:microsoft.com/office/officeart/2005/8/layout/radial4"/>
    <dgm:cxn modelId="{73CD2A89-B093-4444-9807-DCC421645BE4}" srcId="{00B6E29F-D7E6-4314-9577-E6316EF40AE2}" destId="{0CB5A9CE-6ED2-4BE3-BAE4-308B614E29E1}" srcOrd="0" destOrd="0" parTransId="{5CC8A4B8-FD70-4CAF-A9C2-B72955F27647}" sibTransId="{DCF4AC3B-E0E7-49F0-99DF-6BDD97913690}"/>
    <dgm:cxn modelId="{A86490A8-7287-4BF9-8EC0-EA3CE37C78A3}" type="presOf" srcId="{12E8FD83-E665-494A-A050-049C5BF03863}" destId="{233079E2-56B7-4F2C-B306-10F573BE139D}" srcOrd="0" destOrd="0" presId="urn:microsoft.com/office/officeart/2005/8/layout/radial4"/>
    <dgm:cxn modelId="{98E11BB1-E897-4F77-A002-3129B4ECC433}" type="presOf" srcId="{00B6E29F-D7E6-4314-9577-E6316EF40AE2}" destId="{2BE3E273-01E0-4EDA-BFBF-983F7266B10E}" srcOrd="0" destOrd="0" presId="urn:microsoft.com/office/officeart/2005/8/layout/radial4"/>
    <dgm:cxn modelId="{BAD79CDB-BE90-4CF9-B789-8313AAE0D4FE}" type="presOf" srcId="{5CC8A4B8-FD70-4CAF-A9C2-B72955F27647}" destId="{BE99CFFC-044A-418C-9C77-48540D3C4A81}" srcOrd="0" destOrd="0" presId="urn:microsoft.com/office/officeart/2005/8/layout/radial4"/>
    <dgm:cxn modelId="{008197E1-B2DD-435F-8AEF-8C78D104B3F8}" type="presOf" srcId="{01F83C4B-CE22-401F-BE82-EBCE8E24FCC4}" destId="{2F8745B5-D5AC-4047-A8AB-2A221CD795CD}" srcOrd="0" destOrd="0" presId="urn:microsoft.com/office/officeart/2005/8/layout/radial4"/>
    <dgm:cxn modelId="{DE9E76E5-A1C6-4067-ABB1-B4356A74F963}" srcId="{00B6E29F-D7E6-4314-9577-E6316EF40AE2}" destId="{B8E4B14E-0498-474D-8050-284DE0451B55}" srcOrd="2" destOrd="0" parTransId="{BF5302F4-B1A9-4AD9-8CE8-C3B9571D2017}" sibTransId="{436C3CD7-9798-45C1-99D0-8BF704DBF9A2}"/>
    <dgm:cxn modelId="{F161D212-C1C8-4928-9C6D-7906A09DDD03}" type="presParOf" srcId="{B2F129F9-562D-4A94-A6FE-C4EDD44615B9}" destId="{2BE3E273-01E0-4EDA-BFBF-983F7266B10E}" srcOrd="0" destOrd="0" presId="urn:microsoft.com/office/officeart/2005/8/layout/radial4"/>
    <dgm:cxn modelId="{E0502984-CE32-4E20-8D06-AB3D7503F7DA}" type="presParOf" srcId="{B2F129F9-562D-4A94-A6FE-C4EDD44615B9}" destId="{BE99CFFC-044A-418C-9C77-48540D3C4A81}" srcOrd="1" destOrd="0" presId="urn:microsoft.com/office/officeart/2005/8/layout/radial4"/>
    <dgm:cxn modelId="{ABCF1E00-8064-46E7-B669-7D0855A3ACF7}" type="presParOf" srcId="{B2F129F9-562D-4A94-A6FE-C4EDD44615B9}" destId="{D9FF916D-5943-4A7C-ACB8-AF6FA56994AD}" srcOrd="2" destOrd="0" presId="urn:microsoft.com/office/officeart/2005/8/layout/radial4"/>
    <dgm:cxn modelId="{EDAAACED-AABC-4279-9EB8-1146A92DC298}" type="presParOf" srcId="{B2F129F9-562D-4A94-A6FE-C4EDD44615B9}" destId="{233079E2-56B7-4F2C-B306-10F573BE139D}" srcOrd="3" destOrd="0" presId="urn:microsoft.com/office/officeart/2005/8/layout/radial4"/>
    <dgm:cxn modelId="{FEB7174F-8DA1-44DA-8FDD-AAB735F968B6}" type="presParOf" srcId="{B2F129F9-562D-4A94-A6FE-C4EDD44615B9}" destId="{2F8745B5-D5AC-4047-A8AB-2A221CD795CD}" srcOrd="4" destOrd="0" presId="urn:microsoft.com/office/officeart/2005/8/layout/radial4"/>
    <dgm:cxn modelId="{9454063A-516C-43A5-9A3F-236E278EA875}" type="presParOf" srcId="{B2F129F9-562D-4A94-A6FE-C4EDD44615B9}" destId="{50B11706-8EDC-49D1-A5E0-F68401C839AE}" srcOrd="5" destOrd="0" presId="urn:microsoft.com/office/officeart/2005/8/layout/radial4"/>
    <dgm:cxn modelId="{1619780D-2335-47CE-907F-2716FEFD246B}" type="presParOf" srcId="{B2F129F9-562D-4A94-A6FE-C4EDD44615B9}" destId="{2FB2BD31-89A8-4953-BBC1-078651E2F200}" srcOrd="6" destOrd="0" presId="urn:microsoft.com/office/officeart/2005/8/layout/radial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E275D-9A04-41B0-BDB7-7367C4FCD4A8}"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7C509522-CF93-485A-96F7-3E42EB1C1654}">
      <dgm:prSet/>
      <dgm:spPr/>
      <dgm:t>
        <a:bodyPr/>
        <a:lstStyle/>
        <a:p>
          <a:r>
            <a:rPr lang="en-US" dirty="0"/>
            <a:t>In U.S. general population samples, approximately 1.4%–2.7% lifetime prevalence, although estimates can vary depending on study location, sample demographic characteristics, and case finding and diagnostic approaches</a:t>
          </a:r>
        </a:p>
      </dgm:t>
    </dgm:pt>
    <dgm:pt modelId="{228CB0F2-266E-4F1D-A114-E52FA6858689}" type="parTrans" cxnId="{4E326890-F48C-4D04-BA10-1592686C6095}">
      <dgm:prSet/>
      <dgm:spPr/>
      <dgm:t>
        <a:bodyPr/>
        <a:lstStyle/>
        <a:p>
          <a:endParaRPr lang="en-US"/>
        </a:p>
      </dgm:t>
    </dgm:pt>
    <dgm:pt modelId="{7C6B1703-0C1C-4FAB-B5C2-2676EF9BA9EC}" type="sibTrans" cxnId="{4E326890-F48C-4D04-BA10-1592686C6095}">
      <dgm:prSet/>
      <dgm:spPr/>
      <dgm:t>
        <a:bodyPr/>
        <a:lstStyle/>
        <a:p>
          <a:endParaRPr lang="en-US"/>
        </a:p>
      </dgm:t>
    </dgm:pt>
    <dgm:pt modelId="{87010953-F56E-4CB2-97DE-199B3CB41E3F}">
      <dgm:prSet/>
      <dgm:spPr/>
      <dgm:t>
        <a:bodyPr/>
        <a:lstStyle/>
        <a:p>
          <a:r>
            <a:rPr lang="en-US"/>
            <a:t>In clinical psychiatric populations, estimated at 10%–18% for outpatients and 9%–25% for inpatients</a:t>
          </a:r>
        </a:p>
      </dgm:t>
    </dgm:pt>
    <dgm:pt modelId="{4F68FD60-376D-491F-8F13-A0D6EF1A3515}" type="parTrans" cxnId="{BA71450C-6474-4177-A128-3DE58DA3621E}">
      <dgm:prSet/>
      <dgm:spPr/>
      <dgm:t>
        <a:bodyPr/>
        <a:lstStyle/>
        <a:p>
          <a:endParaRPr lang="en-US"/>
        </a:p>
      </dgm:t>
    </dgm:pt>
    <dgm:pt modelId="{0755678D-886A-4661-8A6A-AD97EAD31F0B}" type="sibTrans" cxnId="{BA71450C-6474-4177-A128-3DE58DA3621E}">
      <dgm:prSet/>
      <dgm:spPr/>
      <dgm:t>
        <a:bodyPr/>
        <a:lstStyle/>
        <a:p>
          <a:endParaRPr lang="en-US"/>
        </a:p>
      </dgm:t>
    </dgm:pt>
    <dgm:pt modelId="{335249BB-320A-4D96-92D1-C98E4ED1A5E9}" type="pres">
      <dgm:prSet presAssocID="{62BE275D-9A04-41B0-BDB7-7367C4FCD4A8}" presName="Name0" presStyleCnt="0">
        <dgm:presLayoutVars>
          <dgm:chMax val="7"/>
          <dgm:dir/>
          <dgm:animLvl val="lvl"/>
          <dgm:resizeHandles val="exact"/>
        </dgm:presLayoutVars>
      </dgm:prSet>
      <dgm:spPr/>
    </dgm:pt>
    <dgm:pt modelId="{91087C36-C59D-4745-9672-9014142DEF49}" type="pres">
      <dgm:prSet presAssocID="{7C509522-CF93-485A-96F7-3E42EB1C1654}" presName="circle1" presStyleLbl="node1" presStyleIdx="0" presStyleCnt="2"/>
      <dgm:spPr/>
    </dgm:pt>
    <dgm:pt modelId="{3466E0AE-471F-4AE6-87A1-315DBFC81EEC}" type="pres">
      <dgm:prSet presAssocID="{7C509522-CF93-485A-96F7-3E42EB1C1654}" presName="space" presStyleCnt="0"/>
      <dgm:spPr/>
    </dgm:pt>
    <dgm:pt modelId="{FAC9C108-E3D9-40BC-9F12-0BC23A9642B8}" type="pres">
      <dgm:prSet presAssocID="{7C509522-CF93-485A-96F7-3E42EB1C1654}" presName="rect1" presStyleLbl="alignAcc1" presStyleIdx="0" presStyleCnt="2"/>
      <dgm:spPr/>
    </dgm:pt>
    <dgm:pt modelId="{25D9A66E-69D2-4FD1-9139-47C9DFCAD14D}" type="pres">
      <dgm:prSet presAssocID="{87010953-F56E-4CB2-97DE-199B3CB41E3F}" presName="vertSpace2" presStyleLbl="node1" presStyleIdx="0" presStyleCnt="2"/>
      <dgm:spPr/>
    </dgm:pt>
    <dgm:pt modelId="{8B819E07-03F3-4CEC-A405-A03320F361C9}" type="pres">
      <dgm:prSet presAssocID="{87010953-F56E-4CB2-97DE-199B3CB41E3F}" presName="circle2" presStyleLbl="node1" presStyleIdx="1" presStyleCnt="2"/>
      <dgm:spPr/>
    </dgm:pt>
    <dgm:pt modelId="{22ACD32C-1620-4EDC-BB72-2D56723B9642}" type="pres">
      <dgm:prSet presAssocID="{87010953-F56E-4CB2-97DE-199B3CB41E3F}" presName="rect2" presStyleLbl="alignAcc1" presStyleIdx="1" presStyleCnt="2"/>
      <dgm:spPr/>
    </dgm:pt>
    <dgm:pt modelId="{87F624EC-7A62-4FDF-AEF5-5525357A6118}" type="pres">
      <dgm:prSet presAssocID="{7C509522-CF93-485A-96F7-3E42EB1C1654}" presName="rect1ParTxNoCh" presStyleLbl="alignAcc1" presStyleIdx="1" presStyleCnt="2">
        <dgm:presLayoutVars>
          <dgm:chMax val="1"/>
          <dgm:bulletEnabled val="1"/>
        </dgm:presLayoutVars>
      </dgm:prSet>
      <dgm:spPr/>
    </dgm:pt>
    <dgm:pt modelId="{B7579F93-47B8-44C4-B22E-F504FDAB2C34}" type="pres">
      <dgm:prSet presAssocID="{87010953-F56E-4CB2-97DE-199B3CB41E3F}" presName="rect2ParTxNoCh" presStyleLbl="alignAcc1" presStyleIdx="1" presStyleCnt="2">
        <dgm:presLayoutVars>
          <dgm:chMax val="1"/>
          <dgm:bulletEnabled val="1"/>
        </dgm:presLayoutVars>
      </dgm:prSet>
      <dgm:spPr/>
    </dgm:pt>
  </dgm:ptLst>
  <dgm:cxnLst>
    <dgm:cxn modelId="{BA71450C-6474-4177-A128-3DE58DA3621E}" srcId="{62BE275D-9A04-41B0-BDB7-7367C4FCD4A8}" destId="{87010953-F56E-4CB2-97DE-199B3CB41E3F}" srcOrd="1" destOrd="0" parTransId="{4F68FD60-376D-491F-8F13-A0D6EF1A3515}" sibTransId="{0755678D-886A-4661-8A6A-AD97EAD31F0B}"/>
    <dgm:cxn modelId="{45D02610-2C59-4B11-8890-01921CCF0639}" type="presOf" srcId="{7C509522-CF93-485A-96F7-3E42EB1C1654}" destId="{FAC9C108-E3D9-40BC-9F12-0BC23A9642B8}" srcOrd="0" destOrd="0" presId="urn:microsoft.com/office/officeart/2005/8/layout/target3"/>
    <dgm:cxn modelId="{9C9CF073-0147-466F-9594-19EFFFA25BAB}" type="presOf" srcId="{62BE275D-9A04-41B0-BDB7-7367C4FCD4A8}" destId="{335249BB-320A-4D96-92D1-C98E4ED1A5E9}" srcOrd="0" destOrd="0" presId="urn:microsoft.com/office/officeart/2005/8/layout/target3"/>
    <dgm:cxn modelId="{228D6956-70AC-43CC-B434-522FBE7AE0D4}" type="presOf" srcId="{87010953-F56E-4CB2-97DE-199B3CB41E3F}" destId="{22ACD32C-1620-4EDC-BB72-2D56723B9642}" srcOrd="0" destOrd="0" presId="urn:microsoft.com/office/officeart/2005/8/layout/target3"/>
    <dgm:cxn modelId="{B9A69B7B-9000-4A7B-B0E2-AF400D39B2D4}" type="presOf" srcId="{7C509522-CF93-485A-96F7-3E42EB1C1654}" destId="{87F624EC-7A62-4FDF-AEF5-5525357A6118}" srcOrd="1" destOrd="0" presId="urn:microsoft.com/office/officeart/2005/8/layout/target3"/>
    <dgm:cxn modelId="{4E326890-F48C-4D04-BA10-1592686C6095}" srcId="{62BE275D-9A04-41B0-BDB7-7367C4FCD4A8}" destId="{7C509522-CF93-485A-96F7-3E42EB1C1654}" srcOrd="0" destOrd="0" parTransId="{228CB0F2-266E-4F1D-A114-E52FA6858689}" sibTransId="{7C6B1703-0C1C-4FAB-B5C2-2676EF9BA9EC}"/>
    <dgm:cxn modelId="{FE002DDE-FD07-4E1A-A764-0CFB58132A39}" type="presOf" srcId="{87010953-F56E-4CB2-97DE-199B3CB41E3F}" destId="{B7579F93-47B8-44C4-B22E-F504FDAB2C34}" srcOrd="1" destOrd="0" presId="urn:microsoft.com/office/officeart/2005/8/layout/target3"/>
    <dgm:cxn modelId="{E00B21F9-7B4A-41F8-AA1A-F20AB8375AFD}" type="presParOf" srcId="{335249BB-320A-4D96-92D1-C98E4ED1A5E9}" destId="{91087C36-C59D-4745-9672-9014142DEF49}" srcOrd="0" destOrd="0" presId="urn:microsoft.com/office/officeart/2005/8/layout/target3"/>
    <dgm:cxn modelId="{2FF81B1C-A4AC-4616-BF3A-1C3A0C63AF4A}" type="presParOf" srcId="{335249BB-320A-4D96-92D1-C98E4ED1A5E9}" destId="{3466E0AE-471F-4AE6-87A1-315DBFC81EEC}" srcOrd="1" destOrd="0" presId="urn:microsoft.com/office/officeart/2005/8/layout/target3"/>
    <dgm:cxn modelId="{1EDA3A71-3AC0-489C-8C50-E29A0E3AA6E3}" type="presParOf" srcId="{335249BB-320A-4D96-92D1-C98E4ED1A5E9}" destId="{FAC9C108-E3D9-40BC-9F12-0BC23A9642B8}" srcOrd="2" destOrd="0" presId="urn:microsoft.com/office/officeart/2005/8/layout/target3"/>
    <dgm:cxn modelId="{EE29A2AB-E191-400B-841E-596D3222AA50}" type="presParOf" srcId="{335249BB-320A-4D96-92D1-C98E4ED1A5E9}" destId="{25D9A66E-69D2-4FD1-9139-47C9DFCAD14D}" srcOrd="3" destOrd="0" presId="urn:microsoft.com/office/officeart/2005/8/layout/target3"/>
    <dgm:cxn modelId="{EC92D9D0-B99E-43D4-8819-10F8F4916A71}" type="presParOf" srcId="{335249BB-320A-4D96-92D1-C98E4ED1A5E9}" destId="{8B819E07-03F3-4CEC-A405-A03320F361C9}" srcOrd="4" destOrd="0" presId="urn:microsoft.com/office/officeart/2005/8/layout/target3"/>
    <dgm:cxn modelId="{5D51ECE1-D0E0-4342-93C7-C67B5BDECD2A}" type="presParOf" srcId="{335249BB-320A-4D96-92D1-C98E4ED1A5E9}" destId="{22ACD32C-1620-4EDC-BB72-2D56723B9642}" srcOrd="5" destOrd="0" presId="urn:microsoft.com/office/officeart/2005/8/layout/target3"/>
    <dgm:cxn modelId="{7B875CC8-109F-4185-AB2E-FE6EF04B6296}" type="presParOf" srcId="{335249BB-320A-4D96-92D1-C98E4ED1A5E9}" destId="{87F624EC-7A62-4FDF-AEF5-5525357A6118}" srcOrd="6" destOrd="0" presId="urn:microsoft.com/office/officeart/2005/8/layout/target3"/>
    <dgm:cxn modelId="{A3ECDB55-F8F2-45FC-A4E3-52F6C5B59361}" type="presParOf" srcId="{335249BB-320A-4D96-92D1-C98E4ED1A5E9}" destId="{B7579F93-47B8-44C4-B22E-F504FDAB2C3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623EFAD-05E1-4D5A-869A-EBE4B31AC6DF}"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en-US"/>
        </a:p>
      </dgm:t>
    </dgm:pt>
    <dgm:pt modelId="{30319CA6-68A2-4B03-9DA8-74EE91379C96}">
      <dgm:prSet custT="1"/>
      <dgm:spPr/>
      <dgm:t>
        <a:bodyPr/>
        <a:lstStyle/>
        <a:p>
          <a:r>
            <a:rPr lang="en-US" sz="2000" b="1" dirty="0"/>
            <a:t>Becoming pregnant while taking a psychotropic medication</a:t>
          </a:r>
          <a:endParaRPr lang="en-US" sz="2000" dirty="0"/>
        </a:p>
      </dgm:t>
    </dgm:pt>
    <dgm:pt modelId="{E72E6A58-C783-438F-ACB6-BB545C37138E}" type="parTrans" cxnId="{D76B1D19-0EED-4068-AFCE-668715353C52}">
      <dgm:prSet/>
      <dgm:spPr/>
      <dgm:t>
        <a:bodyPr/>
        <a:lstStyle/>
        <a:p>
          <a:endParaRPr lang="en-US"/>
        </a:p>
      </dgm:t>
    </dgm:pt>
    <dgm:pt modelId="{1EB767E6-06F2-4931-9338-F1D084E35138}" type="sibTrans" cxnId="{D76B1D19-0EED-4068-AFCE-668715353C52}">
      <dgm:prSet/>
      <dgm:spPr/>
      <dgm:t>
        <a:bodyPr/>
        <a:lstStyle/>
        <a:p>
          <a:endParaRPr lang="en-US"/>
        </a:p>
      </dgm:t>
    </dgm:pt>
    <dgm:pt modelId="{83EB1EA7-28EA-4BDC-A187-70A1FCE96DDD}">
      <dgm:prSet custT="1"/>
      <dgm:spPr/>
      <dgm:t>
        <a:bodyPr/>
        <a:lstStyle/>
        <a:p>
          <a:r>
            <a:rPr lang="en-US" sz="1600" dirty="0"/>
            <a:t>Consult an obstetrician-gynecologist or maternal/fetal medicine subspecialist and discuss with the prescribing clinician to determine whether the risks of stopping the medication outweigh any possible fetal risks.</a:t>
          </a:r>
        </a:p>
      </dgm:t>
    </dgm:pt>
    <dgm:pt modelId="{8330B816-5666-4612-9322-CDECEA914FA4}" type="parTrans" cxnId="{00790E47-B7E9-4093-87E8-2CAEA2819080}">
      <dgm:prSet/>
      <dgm:spPr/>
      <dgm:t>
        <a:bodyPr/>
        <a:lstStyle/>
        <a:p>
          <a:endParaRPr lang="en-US"/>
        </a:p>
      </dgm:t>
    </dgm:pt>
    <dgm:pt modelId="{92974940-51C9-4F09-8B48-8B5C75785187}" type="sibTrans" cxnId="{00790E47-B7E9-4093-87E8-2CAEA2819080}">
      <dgm:prSet/>
      <dgm:spPr/>
      <dgm:t>
        <a:bodyPr/>
        <a:lstStyle/>
        <a:p>
          <a:endParaRPr lang="en-US"/>
        </a:p>
      </dgm:t>
    </dgm:pt>
    <dgm:pt modelId="{CD445D81-C2B8-4102-9918-2DC2D4020957}">
      <dgm:prSet custT="1"/>
      <dgm:spPr/>
      <dgm:t>
        <a:bodyPr/>
        <a:lstStyle/>
        <a:p>
          <a:r>
            <a:rPr lang="en-US" sz="2000" b="1" dirty="0"/>
            <a:t>Continuing medications during pregnancy</a:t>
          </a:r>
          <a:endParaRPr lang="en-US" sz="2000" dirty="0"/>
        </a:p>
      </dgm:t>
    </dgm:pt>
    <dgm:pt modelId="{96174E67-673D-4842-9ED3-703B86E6AE27}" type="parTrans" cxnId="{5315BC1D-299A-41F0-976F-6D73D08EDC5B}">
      <dgm:prSet/>
      <dgm:spPr/>
      <dgm:t>
        <a:bodyPr/>
        <a:lstStyle/>
        <a:p>
          <a:endParaRPr lang="en-US"/>
        </a:p>
      </dgm:t>
    </dgm:pt>
    <dgm:pt modelId="{F99BCB6A-A945-4809-BD4E-C3B0DAED6F3E}" type="sibTrans" cxnId="{5315BC1D-299A-41F0-976F-6D73D08EDC5B}">
      <dgm:prSet/>
      <dgm:spPr/>
      <dgm:t>
        <a:bodyPr/>
        <a:lstStyle/>
        <a:p>
          <a:endParaRPr lang="en-US"/>
        </a:p>
      </dgm:t>
    </dgm:pt>
    <dgm:pt modelId="{0AB50E52-8663-41FE-941A-6E79CCA08D84}">
      <dgm:prSet custT="1"/>
      <dgm:spPr/>
      <dgm:t>
        <a:bodyPr/>
        <a:lstStyle/>
        <a:p>
          <a:r>
            <a:rPr lang="en-US" sz="1600" dirty="0"/>
            <a:t>Adjustments in medication dosages may be needed.</a:t>
          </a:r>
        </a:p>
      </dgm:t>
    </dgm:pt>
    <dgm:pt modelId="{48091B21-4B6C-4402-B629-9F45FB08ED24}" type="parTrans" cxnId="{91295BC1-909F-4BC6-BF20-36694FBF67B4}">
      <dgm:prSet/>
      <dgm:spPr/>
      <dgm:t>
        <a:bodyPr/>
        <a:lstStyle/>
        <a:p>
          <a:endParaRPr lang="en-US"/>
        </a:p>
      </dgm:t>
    </dgm:pt>
    <dgm:pt modelId="{60FBDF5B-EB51-4EF8-AFAD-4B37C63AE074}" type="sibTrans" cxnId="{91295BC1-909F-4BC6-BF20-36694FBF67B4}">
      <dgm:prSet/>
      <dgm:spPr/>
      <dgm:t>
        <a:bodyPr/>
        <a:lstStyle/>
        <a:p>
          <a:endParaRPr lang="en-US"/>
        </a:p>
      </dgm:t>
    </dgm:pt>
    <dgm:pt modelId="{B5ACD1B1-F85F-4872-B535-960119440876}">
      <dgm:prSet custT="1"/>
      <dgm:spPr/>
      <dgm:t>
        <a:bodyPr/>
        <a:lstStyle/>
        <a:p>
          <a:r>
            <a:rPr lang="en-US" sz="2000" b="1" dirty="0"/>
            <a:t>Wishing to breastfeed their infants</a:t>
          </a:r>
          <a:endParaRPr lang="en-US" sz="2000" dirty="0"/>
        </a:p>
      </dgm:t>
    </dgm:pt>
    <dgm:pt modelId="{2E960003-D0F6-4407-B413-CB63E088E87A}" type="parTrans" cxnId="{F5487731-FEBC-470B-AD5B-05A07CA6D576}">
      <dgm:prSet/>
      <dgm:spPr/>
      <dgm:t>
        <a:bodyPr/>
        <a:lstStyle/>
        <a:p>
          <a:endParaRPr lang="en-US"/>
        </a:p>
      </dgm:t>
    </dgm:pt>
    <dgm:pt modelId="{D8398A4E-6D35-428E-96BC-09B232AAB9E5}" type="sibTrans" cxnId="{F5487731-FEBC-470B-AD5B-05A07CA6D576}">
      <dgm:prSet/>
      <dgm:spPr/>
      <dgm:t>
        <a:bodyPr/>
        <a:lstStyle/>
        <a:p>
          <a:endParaRPr lang="en-US"/>
        </a:p>
      </dgm:t>
    </dgm:pt>
    <dgm:pt modelId="{C1A7DEC8-2B52-4078-8B0D-D46D75686D46}">
      <dgm:prSet custT="1"/>
      <dgm:spPr/>
      <dgm:t>
        <a:bodyPr/>
        <a:lstStyle/>
        <a:p>
          <a:r>
            <a:rPr lang="en-US" sz="1600" dirty="0"/>
            <a:t>Review potential benefits and risks of breastfeeding, with associated monitoring of growth and development by the infant’s pediatrician.</a:t>
          </a:r>
        </a:p>
      </dgm:t>
    </dgm:pt>
    <dgm:pt modelId="{91950C8A-A60C-47FE-9A0D-271FF28E523C}" type="parTrans" cxnId="{76ED7E78-BA45-4F33-A5F5-CC42A3DED552}">
      <dgm:prSet/>
      <dgm:spPr/>
      <dgm:t>
        <a:bodyPr/>
        <a:lstStyle/>
        <a:p>
          <a:endParaRPr lang="en-US"/>
        </a:p>
      </dgm:t>
    </dgm:pt>
    <dgm:pt modelId="{8702D6C1-163D-452E-9E59-0CA9535CA3DB}" type="sibTrans" cxnId="{76ED7E78-BA45-4F33-A5F5-CC42A3DED552}">
      <dgm:prSet/>
      <dgm:spPr/>
      <dgm:t>
        <a:bodyPr/>
        <a:lstStyle/>
        <a:p>
          <a:endParaRPr lang="en-US"/>
        </a:p>
      </dgm:t>
    </dgm:pt>
    <dgm:pt modelId="{1C6AA759-4D90-4AEF-8B2F-25BAC3CD5844}" type="pres">
      <dgm:prSet presAssocID="{B623EFAD-05E1-4D5A-869A-EBE4B31AC6DF}" presName="Name0" presStyleCnt="0">
        <dgm:presLayoutVars>
          <dgm:dir/>
          <dgm:animLvl val="lvl"/>
          <dgm:resizeHandles val="exact"/>
        </dgm:presLayoutVars>
      </dgm:prSet>
      <dgm:spPr/>
    </dgm:pt>
    <dgm:pt modelId="{0E74370C-1858-452E-B403-8CC00CC5FC2D}" type="pres">
      <dgm:prSet presAssocID="{30319CA6-68A2-4B03-9DA8-74EE91379C96}" presName="linNode" presStyleCnt="0"/>
      <dgm:spPr/>
    </dgm:pt>
    <dgm:pt modelId="{C418A9AE-9399-4A72-AC8D-7DDA8ACE68F2}" type="pres">
      <dgm:prSet presAssocID="{30319CA6-68A2-4B03-9DA8-74EE91379C96}" presName="parentText" presStyleLbl="node1" presStyleIdx="0" presStyleCnt="3" custScaleY="143026" custLinFactNeighborX="-6335" custLinFactNeighborY="-14310">
        <dgm:presLayoutVars>
          <dgm:chMax val="1"/>
          <dgm:bulletEnabled val="1"/>
        </dgm:presLayoutVars>
      </dgm:prSet>
      <dgm:spPr/>
    </dgm:pt>
    <dgm:pt modelId="{AEB1F18B-F8B7-42BA-8013-AB33F373F5E1}" type="pres">
      <dgm:prSet presAssocID="{30319CA6-68A2-4B03-9DA8-74EE91379C96}" presName="descendantText" presStyleLbl="alignAccFollowNode1" presStyleIdx="0" presStyleCnt="3" custScaleY="170567">
        <dgm:presLayoutVars>
          <dgm:bulletEnabled val="1"/>
        </dgm:presLayoutVars>
      </dgm:prSet>
      <dgm:spPr/>
    </dgm:pt>
    <dgm:pt modelId="{2042D8FA-40E0-439F-805E-5095FBE3DBAC}" type="pres">
      <dgm:prSet presAssocID="{1EB767E6-06F2-4931-9338-F1D084E35138}" presName="sp" presStyleCnt="0"/>
      <dgm:spPr/>
    </dgm:pt>
    <dgm:pt modelId="{7CAE98D4-8548-4A56-A10C-737F29505AC0}" type="pres">
      <dgm:prSet presAssocID="{CD445D81-C2B8-4102-9918-2DC2D4020957}" presName="linNode" presStyleCnt="0"/>
      <dgm:spPr/>
    </dgm:pt>
    <dgm:pt modelId="{1FB4A58E-7544-4A40-9EDE-1205A4BA90AA}" type="pres">
      <dgm:prSet presAssocID="{CD445D81-C2B8-4102-9918-2DC2D4020957}" presName="parentText" presStyleLbl="node1" presStyleIdx="1" presStyleCnt="3" custScaleY="82665">
        <dgm:presLayoutVars>
          <dgm:chMax val="1"/>
          <dgm:bulletEnabled val="1"/>
        </dgm:presLayoutVars>
      </dgm:prSet>
      <dgm:spPr/>
    </dgm:pt>
    <dgm:pt modelId="{A617FB62-8A8A-474F-8C21-72144CF5A6DF}" type="pres">
      <dgm:prSet presAssocID="{CD445D81-C2B8-4102-9918-2DC2D4020957}" presName="descendantText" presStyleLbl="alignAccFollowNode1" presStyleIdx="1" presStyleCnt="3" custScaleY="97014">
        <dgm:presLayoutVars>
          <dgm:bulletEnabled val="1"/>
        </dgm:presLayoutVars>
      </dgm:prSet>
      <dgm:spPr/>
    </dgm:pt>
    <dgm:pt modelId="{E64A6DFF-B239-411D-8A5F-5309BBC94688}" type="pres">
      <dgm:prSet presAssocID="{F99BCB6A-A945-4809-BD4E-C3B0DAED6F3E}" presName="sp" presStyleCnt="0"/>
      <dgm:spPr/>
    </dgm:pt>
    <dgm:pt modelId="{D099A05E-B009-40F9-9BA1-2649BB6DA665}" type="pres">
      <dgm:prSet presAssocID="{B5ACD1B1-F85F-4872-B535-960119440876}" presName="linNode" presStyleCnt="0"/>
      <dgm:spPr/>
    </dgm:pt>
    <dgm:pt modelId="{6F19A43D-086D-427F-B45A-02FC111079D5}" type="pres">
      <dgm:prSet presAssocID="{B5ACD1B1-F85F-4872-B535-960119440876}" presName="parentText" presStyleLbl="node1" presStyleIdx="2" presStyleCnt="3">
        <dgm:presLayoutVars>
          <dgm:chMax val="1"/>
          <dgm:bulletEnabled val="1"/>
        </dgm:presLayoutVars>
      </dgm:prSet>
      <dgm:spPr/>
    </dgm:pt>
    <dgm:pt modelId="{789ADA85-A2B0-49FD-A9A1-CE5100EA977F}" type="pres">
      <dgm:prSet presAssocID="{B5ACD1B1-F85F-4872-B535-960119440876}" presName="descendantText" presStyleLbl="alignAccFollowNode1" presStyleIdx="2" presStyleCnt="3" custScaleY="124363">
        <dgm:presLayoutVars>
          <dgm:bulletEnabled val="1"/>
        </dgm:presLayoutVars>
      </dgm:prSet>
      <dgm:spPr/>
    </dgm:pt>
  </dgm:ptLst>
  <dgm:cxnLst>
    <dgm:cxn modelId="{D76B1D19-0EED-4068-AFCE-668715353C52}" srcId="{B623EFAD-05E1-4D5A-869A-EBE4B31AC6DF}" destId="{30319CA6-68A2-4B03-9DA8-74EE91379C96}" srcOrd="0" destOrd="0" parTransId="{E72E6A58-C783-438F-ACB6-BB545C37138E}" sibTransId="{1EB767E6-06F2-4931-9338-F1D084E35138}"/>
    <dgm:cxn modelId="{5315BC1D-299A-41F0-976F-6D73D08EDC5B}" srcId="{B623EFAD-05E1-4D5A-869A-EBE4B31AC6DF}" destId="{CD445D81-C2B8-4102-9918-2DC2D4020957}" srcOrd="1" destOrd="0" parTransId="{96174E67-673D-4842-9ED3-703B86E6AE27}" sibTransId="{F99BCB6A-A945-4809-BD4E-C3B0DAED6F3E}"/>
    <dgm:cxn modelId="{F5487731-FEBC-470B-AD5B-05A07CA6D576}" srcId="{B623EFAD-05E1-4D5A-869A-EBE4B31AC6DF}" destId="{B5ACD1B1-F85F-4872-B535-960119440876}" srcOrd="2" destOrd="0" parTransId="{2E960003-D0F6-4407-B413-CB63E088E87A}" sibTransId="{D8398A4E-6D35-428E-96BC-09B232AAB9E5}"/>
    <dgm:cxn modelId="{F4922845-06B9-4033-A0F3-79A5C3F07EFE}" type="presOf" srcId="{0AB50E52-8663-41FE-941A-6E79CCA08D84}" destId="{A617FB62-8A8A-474F-8C21-72144CF5A6DF}" srcOrd="0" destOrd="0" presId="urn:microsoft.com/office/officeart/2005/8/layout/vList5"/>
    <dgm:cxn modelId="{00790E47-B7E9-4093-87E8-2CAEA2819080}" srcId="{30319CA6-68A2-4B03-9DA8-74EE91379C96}" destId="{83EB1EA7-28EA-4BDC-A187-70A1FCE96DDD}" srcOrd="0" destOrd="0" parTransId="{8330B816-5666-4612-9322-CDECEA914FA4}" sibTransId="{92974940-51C9-4F09-8B48-8B5C75785187}"/>
    <dgm:cxn modelId="{E9A27951-3DA0-4125-AB64-C2F30CAB9837}" type="presOf" srcId="{B5ACD1B1-F85F-4872-B535-960119440876}" destId="{6F19A43D-086D-427F-B45A-02FC111079D5}" srcOrd="0" destOrd="0" presId="urn:microsoft.com/office/officeart/2005/8/layout/vList5"/>
    <dgm:cxn modelId="{76ED7E78-BA45-4F33-A5F5-CC42A3DED552}" srcId="{B5ACD1B1-F85F-4872-B535-960119440876}" destId="{C1A7DEC8-2B52-4078-8B0D-D46D75686D46}" srcOrd="0" destOrd="0" parTransId="{91950C8A-A60C-47FE-9A0D-271FF28E523C}" sibTransId="{8702D6C1-163D-452E-9E59-0CA9535CA3DB}"/>
    <dgm:cxn modelId="{36D20F59-944F-489E-BE65-A7103E2ABCF2}" type="presOf" srcId="{CD445D81-C2B8-4102-9918-2DC2D4020957}" destId="{1FB4A58E-7544-4A40-9EDE-1205A4BA90AA}" srcOrd="0" destOrd="0" presId="urn:microsoft.com/office/officeart/2005/8/layout/vList5"/>
    <dgm:cxn modelId="{98F35EAA-D122-4ECE-A59B-96941C3367D6}" type="presOf" srcId="{C1A7DEC8-2B52-4078-8B0D-D46D75686D46}" destId="{789ADA85-A2B0-49FD-A9A1-CE5100EA977F}" srcOrd="0" destOrd="0" presId="urn:microsoft.com/office/officeart/2005/8/layout/vList5"/>
    <dgm:cxn modelId="{B40A47AA-3986-4964-8D27-1FE716953A2B}" type="presOf" srcId="{30319CA6-68A2-4B03-9DA8-74EE91379C96}" destId="{C418A9AE-9399-4A72-AC8D-7DDA8ACE68F2}" srcOrd="0" destOrd="0" presId="urn:microsoft.com/office/officeart/2005/8/layout/vList5"/>
    <dgm:cxn modelId="{91295BC1-909F-4BC6-BF20-36694FBF67B4}" srcId="{CD445D81-C2B8-4102-9918-2DC2D4020957}" destId="{0AB50E52-8663-41FE-941A-6E79CCA08D84}" srcOrd="0" destOrd="0" parTransId="{48091B21-4B6C-4402-B629-9F45FB08ED24}" sibTransId="{60FBDF5B-EB51-4EF8-AFAD-4B37C63AE074}"/>
    <dgm:cxn modelId="{C919A2C8-603C-4860-A4A5-64B201FCD23E}" type="presOf" srcId="{B623EFAD-05E1-4D5A-869A-EBE4B31AC6DF}" destId="{1C6AA759-4D90-4AEF-8B2F-25BAC3CD5844}" srcOrd="0" destOrd="0" presId="urn:microsoft.com/office/officeart/2005/8/layout/vList5"/>
    <dgm:cxn modelId="{F6ACF5F9-6C23-405C-A62C-5BB90859CCB7}" type="presOf" srcId="{83EB1EA7-28EA-4BDC-A187-70A1FCE96DDD}" destId="{AEB1F18B-F8B7-42BA-8013-AB33F373F5E1}" srcOrd="0" destOrd="0" presId="urn:microsoft.com/office/officeart/2005/8/layout/vList5"/>
    <dgm:cxn modelId="{FC5A22E1-9F7C-44C5-8CF3-2718499918FE}" type="presParOf" srcId="{1C6AA759-4D90-4AEF-8B2F-25BAC3CD5844}" destId="{0E74370C-1858-452E-B403-8CC00CC5FC2D}" srcOrd="0" destOrd="0" presId="urn:microsoft.com/office/officeart/2005/8/layout/vList5"/>
    <dgm:cxn modelId="{0685486E-D9FA-4356-98DF-9B8FFD805FED}" type="presParOf" srcId="{0E74370C-1858-452E-B403-8CC00CC5FC2D}" destId="{C418A9AE-9399-4A72-AC8D-7DDA8ACE68F2}" srcOrd="0" destOrd="0" presId="urn:microsoft.com/office/officeart/2005/8/layout/vList5"/>
    <dgm:cxn modelId="{417733B1-7D18-4ED7-A180-525C5E061C8C}" type="presParOf" srcId="{0E74370C-1858-452E-B403-8CC00CC5FC2D}" destId="{AEB1F18B-F8B7-42BA-8013-AB33F373F5E1}" srcOrd="1" destOrd="0" presId="urn:microsoft.com/office/officeart/2005/8/layout/vList5"/>
    <dgm:cxn modelId="{FBAE3BEF-FDF3-40A2-BE21-F46BBF6D3BEC}" type="presParOf" srcId="{1C6AA759-4D90-4AEF-8B2F-25BAC3CD5844}" destId="{2042D8FA-40E0-439F-805E-5095FBE3DBAC}" srcOrd="1" destOrd="0" presId="urn:microsoft.com/office/officeart/2005/8/layout/vList5"/>
    <dgm:cxn modelId="{83239127-2A80-4831-99CF-9DC6D76C5AEE}" type="presParOf" srcId="{1C6AA759-4D90-4AEF-8B2F-25BAC3CD5844}" destId="{7CAE98D4-8548-4A56-A10C-737F29505AC0}" srcOrd="2" destOrd="0" presId="urn:microsoft.com/office/officeart/2005/8/layout/vList5"/>
    <dgm:cxn modelId="{E7AA0A02-1E0C-4BD6-AB1A-06B729B2871C}" type="presParOf" srcId="{7CAE98D4-8548-4A56-A10C-737F29505AC0}" destId="{1FB4A58E-7544-4A40-9EDE-1205A4BA90AA}" srcOrd="0" destOrd="0" presId="urn:microsoft.com/office/officeart/2005/8/layout/vList5"/>
    <dgm:cxn modelId="{10169EC3-0F4D-4951-90D6-0719DFF47826}" type="presParOf" srcId="{7CAE98D4-8548-4A56-A10C-737F29505AC0}" destId="{A617FB62-8A8A-474F-8C21-72144CF5A6DF}" srcOrd="1" destOrd="0" presId="urn:microsoft.com/office/officeart/2005/8/layout/vList5"/>
    <dgm:cxn modelId="{2A28F880-A94C-40AB-ABAE-A8ED1D83DAB0}" type="presParOf" srcId="{1C6AA759-4D90-4AEF-8B2F-25BAC3CD5844}" destId="{E64A6DFF-B239-411D-8A5F-5309BBC94688}" srcOrd="3" destOrd="0" presId="urn:microsoft.com/office/officeart/2005/8/layout/vList5"/>
    <dgm:cxn modelId="{D126E404-6422-482A-B3B0-C53B2538F845}" type="presParOf" srcId="{1C6AA759-4D90-4AEF-8B2F-25BAC3CD5844}" destId="{D099A05E-B009-40F9-9BA1-2649BB6DA665}" srcOrd="4" destOrd="0" presId="urn:microsoft.com/office/officeart/2005/8/layout/vList5"/>
    <dgm:cxn modelId="{CF6B0EC0-EE3C-48E1-815A-7019BDEF8F07}" type="presParOf" srcId="{D099A05E-B009-40F9-9BA1-2649BB6DA665}" destId="{6F19A43D-086D-427F-B45A-02FC111079D5}" srcOrd="0" destOrd="0" presId="urn:microsoft.com/office/officeart/2005/8/layout/vList5"/>
    <dgm:cxn modelId="{4094CC5A-63EA-43C2-A463-60A8CBC74054}" type="presParOf" srcId="{D099A05E-B009-40F9-9BA1-2649BB6DA665}" destId="{789ADA85-A2B0-49FD-A9A1-CE5100EA97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0080A33-5EF0-46D9-8369-7F518F715172}"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53350DF1-082D-4807-BFD9-F48594A46345}">
      <dgm:prSet custT="1"/>
      <dgm:spPr>
        <a:solidFill>
          <a:schemeClr val="bg1">
            <a:lumMod val="95000"/>
          </a:schemeClr>
        </a:solidFill>
      </dgm:spPr>
      <dgm:t>
        <a:bodyPr/>
        <a:lstStyle/>
        <a:p>
          <a:r>
            <a:rPr lang="en-US" sz="1600" dirty="0">
              <a:solidFill>
                <a:schemeClr val="tx1"/>
              </a:solidFill>
            </a:rPr>
            <a:t>Criminal justice involvement is especially likely in those with concomitant SUDs or antisocial personality disorder</a:t>
          </a:r>
        </a:p>
      </dgm:t>
    </dgm:pt>
    <dgm:pt modelId="{0A106384-CCE1-462C-A549-7269A83A9605}" type="parTrans" cxnId="{A971E501-9C95-48BF-8F15-26F255A8162B}">
      <dgm:prSet/>
      <dgm:spPr/>
      <dgm:t>
        <a:bodyPr/>
        <a:lstStyle/>
        <a:p>
          <a:endParaRPr lang="en-US"/>
        </a:p>
      </dgm:t>
    </dgm:pt>
    <dgm:pt modelId="{0C99D554-792B-472E-AC18-3B46CBE8ADD4}" type="sibTrans" cxnId="{A971E501-9C95-48BF-8F15-26F255A8162B}">
      <dgm:prSet/>
      <dgm:spPr/>
      <dgm:t>
        <a:bodyPr/>
        <a:lstStyle/>
        <a:p>
          <a:endParaRPr lang="en-US"/>
        </a:p>
      </dgm:t>
    </dgm:pt>
    <dgm:pt modelId="{F46F1A85-D308-4539-9B93-3D300FC16CE4}">
      <dgm:prSet custT="1"/>
      <dgm:spPr>
        <a:solidFill>
          <a:schemeClr val="bg1">
            <a:lumMod val="95000"/>
          </a:schemeClr>
        </a:solidFill>
      </dgm:spPr>
      <dgm:t>
        <a:bodyPr/>
        <a:lstStyle/>
        <a:p>
          <a:r>
            <a:rPr lang="en-US" sz="1400" dirty="0">
              <a:solidFill>
                <a:schemeClr val="tx1"/>
              </a:solidFill>
            </a:rPr>
            <a:t>Particular risk of suicidal behavior and NSSI in the correctional system (e.g., ingesting objects or inserting them into their body)</a:t>
          </a:r>
        </a:p>
      </dgm:t>
    </dgm:pt>
    <dgm:pt modelId="{9C854B45-B236-4187-A310-6FF862726071}" type="parTrans" cxnId="{2BBCD33C-CA40-4991-A628-48D7C49EA166}">
      <dgm:prSet/>
      <dgm:spPr/>
      <dgm:t>
        <a:bodyPr/>
        <a:lstStyle/>
        <a:p>
          <a:endParaRPr lang="en-US"/>
        </a:p>
      </dgm:t>
    </dgm:pt>
    <dgm:pt modelId="{30E8DAB7-B4DF-483E-BE66-9A8837C56B80}" type="sibTrans" cxnId="{2BBCD33C-CA40-4991-A628-48D7C49EA166}">
      <dgm:prSet/>
      <dgm:spPr/>
      <dgm:t>
        <a:bodyPr/>
        <a:lstStyle/>
        <a:p>
          <a:endParaRPr lang="en-US"/>
        </a:p>
      </dgm:t>
    </dgm:pt>
    <dgm:pt modelId="{19883B81-8479-4D26-B903-7C1D307D5E75}">
      <dgm:prSet custT="1"/>
      <dgm:spPr/>
      <dgm:t>
        <a:bodyPr/>
        <a:lstStyle/>
        <a:p>
          <a:r>
            <a:rPr lang="en-US" sz="2000" b="1" dirty="0"/>
            <a:t>Access to treatment should be preserved, including treatment for concomitant SUDs</a:t>
          </a:r>
        </a:p>
      </dgm:t>
    </dgm:pt>
    <dgm:pt modelId="{51077F06-8152-4F53-AE40-46FD99C28085}" type="parTrans" cxnId="{814A9329-D43D-4D0C-B0DE-46E0DEF7B70D}">
      <dgm:prSet/>
      <dgm:spPr/>
      <dgm:t>
        <a:bodyPr/>
        <a:lstStyle/>
        <a:p>
          <a:endParaRPr lang="en-US"/>
        </a:p>
      </dgm:t>
    </dgm:pt>
    <dgm:pt modelId="{D8A6E433-0E75-4F78-8D5E-E52B4D2EC20C}" type="sibTrans" cxnId="{814A9329-D43D-4D0C-B0DE-46E0DEF7B70D}">
      <dgm:prSet/>
      <dgm:spPr/>
      <dgm:t>
        <a:bodyPr/>
        <a:lstStyle/>
        <a:p>
          <a:endParaRPr lang="en-US"/>
        </a:p>
      </dgm:t>
    </dgm:pt>
    <dgm:pt modelId="{B1B4B6A6-11AE-4512-BB56-0A6D5CFFC583}">
      <dgm:prSet custT="1"/>
      <dgm:spPr/>
      <dgm:t>
        <a:bodyPr/>
        <a:lstStyle/>
        <a:p>
          <a:r>
            <a:rPr lang="en-US" sz="1600" dirty="0"/>
            <a:t>Group treatment with Systems Training for Emotional Predictability and Problem Solving (STEPPS) has been studied in the correctional setting population and is associated with reductions in suicidal behaviors and disciplinary infractions (but with high attrition rates).</a:t>
          </a:r>
        </a:p>
      </dgm:t>
    </dgm:pt>
    <dgm:pt modelId="{C2C57320-379D-4AFD-963D-510D329B8265}" type="parTrans" cxnId="{BD347B03-57D0-4C5B-855A-CB4141E09D63}">
      <dgm:prSet/>
      <dgm:spPr/>
      <dgm:t>
        <a:bodyPr/>
        <a:lstStyle/>
        <a:p>
          <a:endParaRPr lang="en-US"/>
        </a:p>
      </dgm:t>
    </dgm:pt>
    <dgm:pt modelId="{3631B72E-7993-4371-AFCF-9BD02D27BD4E}" type="sibTrans" cxnId="{BD347B03-57D0-4C5B-855A-CB4141E09D63}">
      <dgm:prSet/>
      <dgm:spPr/>
      <dgm:t>
        <a:bodyPr/>
        <a:lstStyle/>
        <a:p>
          <a:endParaRPr lang="en-US"/>
        </a:p>
      </dgm:t>
    </dgm:pt>
    <dgm:pt modelId="{5CB1171A-C8D5-4172-ACDF-CD5BBACC237D}">
      <dgm:prSet custT="1"/>
      <dgm:spPr/>
      <dgm:t>
        <a:bodyPr/>
        <a:lstStyle/>
        <a:p>
          <a:r>
            <a:rPr lang="en-US" sz="1600" dirty="0"/>
            <a:t>Continuity of care is also important upon release from a correctional setting.</a:t>
          </a:r>
        </a:p>
      </dgm:t>
    </dgm:pt>
    <dgm:pt modelId="{548F815F-DD87-4F00-AFCC-32D8CC46C3C7}" type="parTrans" cxnId="{07ACAB8A-B05F-452E-AE43-2E3B965DEFF7}">
      <dgm:prSet/>
      <dgm:spPr/>
      <dgm:t>
        <a:bodyPr/>
        <a:lstStyle/>
        <a:p>
          <a:endParaRPr lang="en-US"/>
        </a:p>
      </dgm:t>
    </dgm:pt>
    <dgm:pt modelId="{E1511898-8EF5-4A05-B8CB-C7D0F98586CC}" type="sibTrans" cxnId="{07ACAB8A-B05F-452E-AE43-2E3B965DEFF7}">
      <dgm:prSet/>
      <dgm:spPr/>
      <dgm:t>
        <a:bodyPr/>
        <a:lstStyle/>
        <a:p>
          <a:endParaRPr lang="en-US"/>
        </a:p>
      </dgm:t>
    </dgm:pt>
    <dgm:pt modelId="{2B6EC017-F006-452E-B5B3-EE5A0B6871B8}" type="pres">
      <dgm:prSet presAssocID="{40080A33-5EF0-46D9-8369-7F518F715172}" presName="Name0" presStyleCnt="0">
        <dgm:presLayoutVars>
          <dgm:dir/>
          <dgm:animLvl val="lvl"/>
          <dgm:resizeHandles val="exact"/>
        </dgm:presLayoutVars>
      </dgm:prSet>
      <dgm:spPr/>
    </dgm:pt>
    <dgm:pt modelId="{B19EFC7C-B291-442E-AA2A-7374634F8059}" type="pres">
      <dgm:prSet presAssocID="{53350DF1-082D-4807-BFD9-F48594A46345}" presName="linNode" presStyleCnt="0"/>
      <dgm:spPr/>
    </dgm:pt>
    <dgm:pt modelId="{902B52D1-67B1-4D84-BC66-303A555AA93B}" type="pres">
      <dgm:prSet presAssocID="{53350DF1-082D-4807-BFD9-F48594A46345}" presName="parentText" presStyleLbl="node1" presStyleIdx="0" presStyleCnt="3" custScaleX="128972" custScaleY="740313" custLinFactNeighborX="7635" custLinFactNeighborY="-2571">
        <dgm:presLayoutVars>
          <dgm:chMax val="1"/>
          <dgm:bulletEnabled val="1"/>
        </dgm:presLayoutVars>
      </dgm:prSet>
      <dgm:spPr>
        <a:prstGeom prst="wedgeEllipseCallout">
          <a:avLst/>
        </a:prstGeom>
      </dgm:spPr>
    </dgm:pt>
    <dgm:pt modelId="{A53F3730-E7D1-4113-8360-7A867BA9640B}" type="pres">
      <dgm:prSet presAssocID="{0C99D554-792B-472E-AC18-3B46CBE8ADD4}" presName="sp" presStyleCnt="0"/>
      <dgm:spPr/>
    </dgm:pt>
    <dgm:pt modelId="{B697556A-8F96-478E-925F-E88C365F20E9}" type="pres">
      <dgm:prSet presAssocID="{F46F1A85-D308-4539-9B93-3D300FC16CE4}" presName="linNode" presStyleCnt="0"/>
      <dgm:spPr/>
    </dgm:pt>
    <dgm:pt modelId="{1163CE91-2E41-44EB-B142-154DE75E9B45}" type="pres">
      <dgm:prSet presAssocID="{F46F1A85-D308-4539-9B93-3D300FC16CE4}" presName="parentText" presStyleLbl="node1" presStyleIdx="1" presStyleCnt="3" custScaleX="142003" custScaleY="693483" custLinFactX="36020" custLinFactY="-220988" custLinFactNeighborX="100000" custLinFactNeighborY="-300000">
        <dgm:presLayoutVars>
          <dgm:chMax val="1"/>
          <dgm:bulletEnabled val="1"/>
        </dgm:presLayoutVars>
      </dgm:prSet>
      <dgm:spPr>
        <a:prstGeom prst="wedgeEllipseCallout">
          <a:avLst/>
        </a:prstGeom>
      </dgm:spPr>
    </dgm:pt>
    <dgm:pt modelId="{C333DF66-C7DF-4DD0-9247-64319642AC98}" type="pres">
      <dgm:prSet presAssocID="{30E8DAB7-B4DF-483E-BE66-9A8837C56B80}" presName="sp" presStyleCnt="0"/>
      <dgm:spPr/>
    </dgm:pt>
    <dgm:pt modelId="{9A414CD2-1D7E-49F6-A505-89E6C96532D5}" type="pres">
      <dgm:prSet presAssocID="{19883B81-8479-4D26-B903-7C1D307D5E75}" presName="linNode" presStyleCnt="0"/>
      <dgm:spPr/>
    </dgm:pt>
    <dgm:pt modelId="{48C7F6FF-8180-4B1E-821F-77468A997FD5}" type="pres">
      <dgm:prSet presAssocID="{19883B81-8479-4D26-B903-7C1D307D5E75}" presName="parentText" presStyleLbl="node1" presStyleIdx="2" presStyleCnt="3" custScaleX="94378" custScaleY="1535114" custLinFactY="-100000" custLinFactNeighborX="-15" custLinFactNeighborY="-192977">
        <dgm:presLayoutVars>
          <dgm:chMax val="1"/>
          <dgm:bulletEnabled val="1"/>
        </dgm:presLayoutVars>
      </dgm:prSet>
      <dgm:spPr/>
    </dgm:pt>
    <dgm:pt modelId="{95874D65-D407-498E-A086-F0D1C7C4D9CF}" type="pres">
      <dgm:prSet presAssocID="{19883B81-8479-4D26-B903-7C1D307D5E75}" presName="descendantText" presStyleLbl="alignAccFollowNode1" presStyleIdx="0" presStyleCnt="1" custScaleX="120594" custScaleY="2000000" custLinFactY="-165983" custLinFactNeighborX="26" custLinFactNeighborY="-200000">
        <dgm:presLayoutVars>
          <dgm:bulletEnabled val="1"/>
        </dgm:presLayoutVars>
      </dgm:prSet>
      <dgm:spPr/>
    </dgm:pt>
  </dgm:ptLst>
  <dgm:cxnLst>
    <dgm:cxn modelId="{A971E501-9C95-48BF-8F15-26F255A8162B}" srcId="{40080A33-5EF0-46D9-8369-7F518F715172}" destId="{53350DF1-082D-4807-BFD9-F48594A46345}" srcOrd="0" destOrd="0" parTransId="{0A106384-CCE1-462C-A549-7269A83A9605}" sibTransId="{0C99D554-792B-472E-AC18-3B46CBE8ADD4}"/>
    <dgm:cxn modelId="{BD347B03-57D0-4C5B-855A-CB4141E09D63}" srcId="{19883B81-8479-4D26-B903-7C1D307D5E75}" destId="{B1B4B6A6-11AE-4512-BB56-0A6D5CFFC583}" srcOrd="0" destOrd="0" parTransId="{C2C57320-379D-4AFD-963D-510D329B8265}" sibTransId="{3631B72E-7993-4371-AFCF-9BD02D27BD4E}"/>
    <dgm:cxn modelId="{89439E15-7669-4AB1-BC24-DD94374F0D58}" type="presOf" srcId="{19883B81-8479-4D26-B903-7C1D307D5E75}" destId="{48C7F6FF-8180-4B1E-821F-77468A997FD5}" srcOrd="0" destOrd="0" presId="urn:microsoft.com/office/officeart/2005/8/layout/vList5"/>
    <dgm:cxn modelId="{F0DDC318-2076-4A1D-AD0A-F3271941543F}" type="presOf" srcId="{F46F1A85-D308-4539-9B93-3D300FC16CE4}" destId="{1163CE91-2E41-44EB-B142-154DE75E9B45}" srcOrd="0" destOrd="0" presId="urn:microsoft.com/office/officeart/2005/8/layout/vList5"/>
    <dgm:cxn modelId="{383D5B1F-3041-4BE5-A601-21D01532A8C7}" type="presOf" srcId="{53350DF1-082D-4807-BFD9-F48594A46345}" destId="{902B52D1-67B1-4D84-BC66-303A555AA93B}" srcOrd="0" destOrd="0" presId="urn:microsoft.com/office/officeart/2005/8/layout/vList5"/>
    <dgm:cxn modelId="{814A9329-D43D-4D0C-B0DE-46E0DEF7B70D}" srcId="{40080A33-5EF0-46D9-8369-7F518F715172}" destId="{19883B81-8479-4D26-B903-7C1D307D5E75}" srcOrd="2" destOrd="0" parTransId="{51077F06-8152-4F53-AE40-46FD99C28085}" sibTransId="{D8A6E433-0E75-4F78-8D5E-E52B4D2EC20C}"/>
    <dgm:cxn modelId="{2BBCD33C-CA40-4991-A628-48D7C49EA166}" srcId="{40080A33-5EF0-46D9-8369-7F518F715172}" destId="{F46F1A85-D308-4539-9B93-3D300FC16CE4}" srcOrd="1" destOrd="0" parTransId="{9C854B45-B236-4187-A310-6FF862726071}" sibTransId="{30E8DAB7-B4DF-483E-BE66-9A8837C56B80}"/>
    <dgm:cxn modelId="{D50A9B69-11F1-478C-96B4-2043E115FDF7}" type="presOf" srcId="{5CB1171A-C8D5-4172-ACDF-CD5BBACC237D}" destId="{95874D65-D407-498E-A086-F0D1C7C4D9CF}" srcOrd="0" destOrd="1" presId="urn:microsoft.com/office/officeart/2005/8/layout/vList5"/>
    <dgm:cxn modelId="{ED1A5572-D418-4D2C-ADB3-9408E23435C8}" type="presOf" srcId="{40080A33-5EF0-46D9-8369-7F518F715172}" destId="{2B6EC017-F006-452E-B5B3-EE5A0B6871B8}" srcOrd="0" destOrd="0" presId="urn:microsoft.com/office/officeart/2005/8/layout/vList5"/>
    <dgm:cxn modelId="{AC650D89-F67A-4915-9A98-9896EE6D4496}" type="presOf" srcId="{B1B4B6A6-11AE-4512-BB56-0A6D5CFFC583}" destId="{95874D65-D407-498E-A086-F0D1C7C4D9CF}" srcOrd="0" destOrd="0" presId="urn:microsoft.com/office/officeart/2005/8/layout/vList5"/>
    <dgm:cxn modelId="{07ACAB8A-B05F-452E-AE43-2E3B965DEFF7}" srcId="{19883B81-8479-4D26-B903-7C1D307D5E75}" destId="{5CB1171A-C8D5-4172-ACDF-CD5BBACC237D}" srcOrd="1" destOrd="0" parTransId="{548F815F-DD87-4F00-AFCC-32D8CC46C3C7}" sibTransId="{E1511898-8EF5-4A05-B8CB-C7D0F98586CC}"/>
    <dgm:cxn modelId="{AADBF845-7DA6-4944-BB00-6175E16A14CC}" type="presParOf" srcId="{2B6EC017-F006-452E-B5B3-EE5A0B6871B8}" destId="{B19EFC7C-B291-442E-AA2A-7374634F8059}" srcOrd="0" destOrd="0" presId="urn:microsoft.com/office/officeart/2005/8/layout/vList5"/>
    <dgm:cxn modelId="{DB946B92-A4E8-410F-926E-6D676B2890CB}" type="presParOf" srcId="{B19EFC7C-B291-442E-AA2A-7374634F8059}" destId="{902B52D1-67B1-4D84-BC66-303A555AA93B}" srcOrd="0" destOrd="0" presId="urn:microsoft.com/office/officeart/2005/8/layout/vList5"/>
    <dgm:cxn modelId="{D5CD9C6C-1768-43A2-9498-E92429475F70}" type="presParOf" srcId="{2B6EC017-F006-452E-B5B3-EE5A0B6871B8}" destId="{A53F3730-E7D1-4113-8360-7A867BA9640B}" srcOrd="1" destOrd="0" presId="urn:microsoft.com/office/officeart/2005/8/layout/vList5"/>
    <dgm:cxn modelId="{BAE9A5B3-B533-493E-A275-CFFA61363CE5}" type="presParOf" srcId="{2B6EC017-F006-452E-B5B3-EE5A0B6871B8}" destId="{B697556A-8F96-478E-925F-E88C365F20E9}" srcOrd="2" destOrd="0" presId="urn:microsoft.com/office/officeart/2005/8/layout/vList5"/>
    <dgm:cxn modelId="{C2DE131C-2D95-46D5-8754-C8E08B763CE7}" type="presParOf" srcId="{B697556A-8F96-478E-925F-E88C365F20E9}" destId="{1163CE91-2E41-44EB-B142-154DE75E9B45}" srcOrd="0" destOrd="0" presId="urn:microsoft.com/office/officeart/2005/8/layout/vList5"/>
    <dgm:cxn modelId="{E6F6DE04-6F8F-49AD-9497-52B26E1B5ADE}" type="presParOf" srcId="{2B6EC017-F006-452E-B5B3-EE5A0B6871B8}" destId="{C333DF66-C7DF-4DD0-9247-64319642AC98}" srcOrd="3" destOrd="0" presId="urn:microsoft.com/office/officeart/2005/8/layout/vList5"/>
    <dgm:cxn modelId="{77C0E841-A86E-41C6-B709-1E0C1AD9E330}" type="presParOf" srcId="{2B6EC017-F006-452E-B5B3-EE5A0B6871B8}" destId="{9A414CD2-1D7E-49F6-A505-89E6C96532D5}" srcOrd="4" destOrd="0" presId="urn:microsoft.com/office/officeart/2005/8/layout/vList5"/>
    <dgm:cxn modelId="{62301C33-2161-4B50-8C80-4DEA308A27E9}" type="presParOf" srcId="{9A414CD2-1D7E-49F6-A505-89E6C96532D5}" destId="{48C7F6FF-8180-4B1E-821F-77468A997FD5}" srcOrd="0" destOrd="0" presId="urn:microsoft.com/office/officeart/2005/8/layout/vList5"/>
    <dgm:cxn modelId="{C5C0FECE-44CC-4ACE-99FB-69C8437A8293}" type="presParOf" srcId="{9A414CD2-1D7E-49F6-A505-89E6C96532D5}" destId="{95874D65-D407-498E-A086-F0D1C7C4D9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A63C74B-B5E8-4145-8988-0E683E24D7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A8CDB226-D8D6-453E-A8BD-F0DA103DAD57}">
      <dgm:prSet phldrT="[Text]"/>
      <dgm:spPr/>
      <dgm:t>
        <a:bodyPr/>
        <a:lstStyle/>
        <a:p>
          <a:r>
            <a:rPr lang="en-US" dirty="0"/>
            <a:t>APA </a:t>
          </a:r>
          <a:r>
            <a:rPr lang="en-US" i="1" dirty="0"/>
            <a:t>recommends</a:t>
          </a:r>
          <a:r>
            <a:rPr lang="en-US" dirty="0"/>
            <a:t> </a:t>
          </a:r>
          <a:r>
            <a:rPr lang="en-US" b="1" dirty="0"/>
            <a:t>(1C)</a:t>
          </a:r>
          <a:r>
            <a:rPr lang="en-US" dirty="0"/>
            <a:t> that a patient with borderline personality disorder be engaged in a collaborative discussion about their diagnosis and treatment, which includes psychoeducation related to the disorder.</a:t>
          </a:r>
        </a:p>
      </dgm:t>
    </dgm:pt>
    <dgm:pt modelId="{A12DEF32-D11C-4FB8-BB5F-7D330D4387A1}" type="parTrans" cxnId="{241DC7C8-82E4-4384-90A9-53170B2EAE67}">
      <dgm:prSet/>
      <dgm:spPr/>
      <dgm:t>
        <a:bodyPr/>
        <a:lstStyle/>
        <a:p>
          <a:endParaRPr lang="en-US"/>
        </a:p>
      </dgm:t>
    </dgm:pt>
    <dgm:pt modelId="{2F2C1CB6-A93F-4CF5-ABA1-20031942022F}" type="sibTrans" cxnId="{241DC7C8-82E4-4384-90A9-53170B2EAE67}">
      <dgm:prSet/>
      <dgm:spPr/>
      <dgm:t>
        <a:bodyPr/>
        <a:lstStyle/>
        <a:p>
          <a:endParaRPr lang="en-US"/>
        </a:p>
      </dgm:t>
    </dgm:pt>
    <dgm:pt modelId="{2C4CBEB4-F061-4E8C-A210-4AD432C1FC4A}" type="pres">
      <dgm:prSet presAssocID="{8A63C74B-B5E8-4145-8988-0E683E24D75E}" presName="linear" presStyleCnt="0">
        <dgm:presLayoutVars>
          <dgm:animLvl val="lvl"/>
          <dgm:resizeHandles val="exact"/>
        </dgm:presLayoutVars>
      </dgm:prSet>
      <dgm:spPr/>
    </dgm:pt>
    <dgm:pt modelId="{ACCF1B96-4024-41DE-BB58-8BDB02CBBD19}" type="pres">
      <dgm:prSet presAssocID="{A8CDB226-D8D6-453E-A8BD-F0DA103DAD57}" presName="parentText" presStyleLbl="node1" presStyleIdx="0" presStyleCnt="1">
        <dgm:presLayoutVars>
          <dgm:chMax val="0"/>
          <dgm:bulletEnabled val="1"/>
        </dgm:presLayoutVars>
      </dgm:prSet>
      <dgm:spPr/>
    </dgm:pt>
  </dgm:ptLst>
  <dgm:cxnLst>
    <dgm:cxn modelId="{C381A595-6F36-473B-8718-0D7337CFF203}" type="presOf" srcId="{A8CDB226-D8D6-453E-A8BD-F0DA103DAD57}" destId="{ACCF1B96-4024-41DE-BB58-8BDB02CBBD19}" srcOrd="0" destOrd="0" presId="urn:microsoft.com/office/officeart/2005/8/layout/vList2"/>
    <dgm:cxn modelId="{B1C437AD-4860-45C6-AA59-684BB0578755}" type="presOf" srcId="{8A63C74B-B5E8-4145-8988-0E683E24D75E}" destId="{2C4CBEB4-F061-4E8C-A210-4AD432C1FC4A}" srcOrd="0" destOrd="0" presId="urn:microsoft.com/office/officeart/2005/8/layout/vList2"/>
    <dgm:cxn modelId="{241DC7C8-82E4-4384-90A9-53170B2EAE67}" srcId="{8A63C74B-B5E8-4145-8988-0E683E24D75E}" destId="{A8CDB226-D8D6-453E-A8BD-F0DA103DAD57}" srcOrd="0" destOrd="0" parTransId="{A12DEF32-D11C-4FB8-BB5F-7D330D4387A1}" sibTransId="{2F2C1CB6-A93F-4CF5-ABA1-20031942022F}"/>
    <dgm:cxn modelId="{AECBF073-B84D-4848-AFF7-FF322EDE3E7E}" type="presParOf" srcId="{2C4CBEB4-F061-4E8C-A210-4AD432C1FC4A}" destId="{ACCF1B96-4024-41DE-BB58-8BDB02CBBD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A63C74B-B5E8-4145-8988-0E683E24D7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A8CDB226-D8D6-453E-A8BD-F0DA103DAD57}">
      <dgm:prSet phldrT="[Text]"/>
      <dgm:spPr/>
      <dgm:t>
        <a:bodyPr/>
        <a:lstStyle/>
        <a:p>
          <a:r>
            <a:rPr lang="en-US" dirty="0"/>
            <a:t>APA </a:t>
          </a:r>
          <a:r>
            <a:rPr lang="en-US" i="1" dirty="0"/>
            <a:t>recommends</a:t>
          </a:r>
          <a:r>
            <a:rPr lang="en-US" dirty="0"/>
            <a:t> </a:t>
          </a:r>
          <a:r>
            <a:rPr lang="en-US" b="1" dirty="0"/>
            <a:t>(1B)</a:t>
          </a:r>
          <a:r>
            <a:rPr lang="en-US" dirty="0"/>
            <a:t> that a patient with borderline personality disorder be treated with a structured approach to psychotherapy that has support in the literature and targets the core features of the disorder.</a:t>
          </a:r>
        </a:p>
      </dgm:t>
    </dgm:pt>
    <dgm:pt modelId="{A12DEF32-D11C-4FB8-BB5F-7D330D4387A1}" type="parTrans" cxnId="{241DC7C8-82E4-4384-90A9-53170B2EAE67}">
      <dgm:prSet/>
      <dgm:spPr/>
      <dgm:t>
        <a:bodyPr/>
        <a:lstStyle/>
        <a:p>
          <a:endParaRPr lang="en-US"/>
        </a:p>
      </dgm:t>
    </dgm:pt>
    <dgm:pt modelId="{2F2C1CB6-A93F-4CF5-ABA1-20031942022F}" type="sibTrans" cxnId="{241DC7C8-82E4-4384-90A9-53170B2EAE67}">
      <dgm:prSet/>
      <dgm:spPr/>
      <dgm:t>
        <a:bodyPr/>
        <a:lstStyle/>
        <a:p>
          <a:endParaRPr lang="en-US"/>
        </a:p>
      </dgm:t>
    </dgm:pt>
    <dgm:pt modelId="{2C4CBEB4-F061-4E8C-A210-4AD432C1FC4A}" type="pres">
      <dgm:prSet presAssocID="{8A63C74B-B5E8-4145-8988-0E683E24D75E}" presName="linear" presStyleCnt="0">
        <dgm:presLayoutVars>
          <dgm:animLvl val="lvl"/>
          <dgm:resizeHandles val="exact"/>
        </dgm:presLayoutVars>
      </dgm:prSet>
      <dgm:spPr/>
    </dgm:pt>
    <dgm:pt modelId="{ACCF1B96-4024-41DE-BB58-8BDB02CBBD19}" type="pres">
      <dgm:prSet presAssocID="{A8CDB226-D8D6-453E-A8BD-F0DA103DAD57}" presName="parentText" presStyleLbl="node1" presStyleIdx="0" presStyleCnt="1">
        <dgm:presLayoutVars>
          <dgm:chMax val="0"/>
          <dgm:bulletEnabled val="1"/>
        </dgm:presLayoutVars>
      </dgm:prSet>
      <dgm:spPr/>
    </dgm:pt>
  </dgm:ptLst>
  <dgm:cxnLst>
    <dgm:cxn modelId="{C381A595-6F36-473B-8718-0D7337CFF203}" type="presOf" srcId="{A8CDB226-D8D6-453E-A8BD-F0DA103DAD57}" destId="{ACCF1B96-4024-41DE-BB58-8BDB02CBBD19}" srcOrd="0" destOrd="0" presId="urn:microsoft.com/office/officeart/2005/8/layout/vList2"/>
    <dgm:cxn modelId="{B1C437AD-4860-45C6-AA59-684BB0578755}" type="presOf" srcId="{8A63C74B-B5E8-4145-8988-0E683E24D75E}" destId="{2C4CBEB4-F061-4E8C-A210-4AD432C1FC4A}" srcOrd="0" destOrd="0" presId="urn:microsoft.com/office/officeart/2005/8/layout/vList2"/>
    <dgm:cxn modelId="{241DC7C8-82E4-4384-90A9-53170B2EAE67}" srcId="{8A63C74B-B5E8-4145-8988-0E683E24D75E}" destId="{A8CDB226-D8D6-453E-A8BD-F0DA103DAD57}" srcOrd="0" destOrd="0" parTransId="{A12DEF32-D11C-4FB8-BB5F-7D330D4387A1}" sibTransId="{2F2C1CB6-A93F-4CF5-ABA1-20031942022F}"/>
    <dgm:cxn modelId="{AECBF073-B84D-4848-AFF7-FF322EDE3E7E}" type="presParOf" srcId="{2C4CBEB4-F061-4E8C-A210-4AD432C1FC4A}" destId="{ACCF1B96-4024-41DE-BB58-8BDB02CBBD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5C36E95-E5B8-4D32-82C0-FFAC54F98D2E}" type="doc">
      <dgm:prSet loTypeId="urn:microsoft.com/office/officeart/2005/8/layout/vList2" loCatId="list" qsTypeId="urn:microsoft.com/office/officeart/2005/8/quickstyle/simple4" qsCatId="simple" csTypeId="urn:microsoft.com/office/officeart/2005/8/colors/accent3_4" csCatId="accent3" phldr="1"/>
      <dgm:spPr/>
      <dgm:t>
        <a:bodyPr/>
        <a:lstStyle/>
        <a:p>
          <a:endParaRPr lang="en-US"/>
        </a:p>
      </dgm:t>
    </dgm:pt>
    <dgm:pt modelId="{72352803-5EBF-4506-96E2-586FBFEC8216}">
      <dgm:prSet custT="1"/>
      <dgm:spPr/>
      <dgm:t>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i="0" cap="none" spc="0" dirty="0">
              <a:ln/>
              <a:solidFill>
                <a:schemeClr val="tx1"/>
              </a:solidFill>
              <a:effectLst/>
            </a:rPr>
            <a:t>Based on available evidence, psychotherapy is recommended as the core of treatment for BPD for adolescents and adults </a:t>
          </a:r>
        </a:p>
      </dgm:t>
    </dgm:pt>
    <dgm:pt modelId="{22A2D86A-4EB0-4348-94FA-676AF9CD9A17}" type="parTrans" cxnId="{CCFDDBEF-53E4-46C4-A445-F9DBC2F44B59}">
      <dgm:prSet/>
      <dgm:spPr/>
      <dgm:t>
        <a:bodyPr/>
        <a:lstStyle/>
        <a:p>
          <a:endParaRPr lang="en-US" sz="2000"/>
        </a:p>
      </dgm:t>
    </dgm:pt>
    <dgm:pt modelId="{DDA947CE-5490-49C8-8E7A-971F7A3616AA}" type="sibTrans" cxnId="{CCFDDBEF-53E4-46C4-A445-F9DBC2F44B59}">
      <dgm:prSet/>
      <dgm:spPr/>
      <dgm:t>
        <a:bodyPr/>
        <a:lstStyle/>
        <a:p>
          <a:endParaRPr lang="en-US" sz="2000"/>
        </a:p>
      </dgm:t>
    </dgm:pt>
    <dgm:pt modelId="{59FCB051-4E25-415D-BBE6-23A1DB8AE248}">
      <dgm:prSet custT="1"/>
      <dgm:spPr/>
      <dgm:t>
        <a:bodyPr/>
        <a:lstStyle/>
        <a:p>
          <a:pPr>
            <a:buFont typeface="Wingdings" panose="05000000000000000000" pitchFamily="2" charset="2"/>
            <a:buChar char="v"/>
          </a:pPr>
          <a:r>
            <a:rPr lang="en-US" sz="1800" dirty="0"/>
            <a:t>The specific psychotherapeutic approach should target the core features of the disorder.</a:t>
          </a:r>
        </a:p>
      </dgm:t>
    </dgm:pt>
    <dgm:pt modelId="{537AC6EB-68F0-4D2E-8155-0BB33B599CDA}" type="parTrans" cxnId="{7271FCAD-13A7-4F96-A4B3-24B30F79CB28}">
      <dgm:prSet/>
      <dgm:spPr/>
      <dgm:t>
        <a:bodyPr/>
        <a:lstStyle/>
        <a:p>
          <a:endParaRPr lang="en-US" sz="2000"/>
        </a:p>
      </dgm:t>
    </dgm:pt>
    <dgm:pt modelId="{892611DF-B515-4947-8B0E-05CDEB1053D0}" type="sibTrans" cxnId="{7271FCAD-13A7-4F96-A4B3-24B30F79CB28}">
      <dgm:prSet/>
      <dgm:spPr/>
      <dgm:t>
        <a:bodyPr/>
        <a:lstStyle/>
        <a:p>
          <a:endParaRPr lang="en-US" sz="2000"/>
        </a:p>
      </dgm:t>
    </dgm:pt>
    <dgm:pt modelId="{8F7B6811-EDD9-43A7-8B45-A3233902C06F}">
      <dgm:prSet custT="1"/>
      <dgm:spPr/>
      <dgm:t>
        <a:bodyPr/>
        <a:lstStyle/>
        <a:p>
          <a:pPr>
            <a:buFont typeface="Wingdings" panose="05000000000000000000" pitchFamily="2" charset="2"/>
            <a:buChar char="v"/>
          </a:pPr>
          <a:r>
            <a:rPr lang="en-US" sz="1800" dirty="0"/>
            <a:t>Structured psychotherapies for BPD have an associated manual or protocol and typically incorporate ongoing supervision.</a:t>
          </a:r>
        </a:p>
      </dgm:t>
    </dgm:pt>
    <dgm:pt modelId="{CDC13C86-3667-40FA-B74B-520E488AEDEA}" type="parTrans" cxnId="{7247FDC3-B9BF-4871-B037-6F69DD594181}">
      <dgm:prSet/>
      <dgm:spPr/>
      <dgm:t>
        <a:bodyPr/>
        <a:lstStyle/>
        <a:p>
          <a:endParaRPr lang="en-US" sz="2000"/>
        </a:p>
      </dgm:t>
    </dgm:pt>
    <dgm:pt modelId="{C82F42A3-C0D3-4927-8D55-D1C137FE9925}" type="sibTrans" cxnId="{7247FDC3-B9BF-4871-B037-6F69DD594181}">
      <dgm:prSet/>
      <dgm:spPr/>
      <dgm:t>
        <a:bodyPr/>
        <a:lstStyle/>
        <a:p>
          <a:endParaRPr lang="en-US" sz="2000"/>
        </a:p>
      </dgm:t>
    </dgm:pt>
    <dgm:pt modelId="{36E7E770-B561-4436-B20D-210DFF4C129D}">
      <dgm:prSet custT="1"/>
      <dgm:spPr/>
      <dgm:t>
        <a:bodyPr/>
        <a:lstStyle/>
        <a:p>
          <a:pPr>
            <a:buFont typeface="Wingdings" panose="05000000000000000000" pitchFamily="2" charset="2"/>
            <a:buChar char="v"/>
          </a:pPr>
          <a:r>
            <a:rPr lang="en-US" sz="1800" dirty="0"/>
            <a:t>Selection of a treatment approach depends on factors such as patient preferences for treatment, the availability of specific treatments, and the resource requirements of a treatment.</a:t>
          </a:r>
        </a:p>
      </dgm:t>
    </dgm:pt>
    <dgm:pt modelId="{82A66F17-707E-476E-91C7-0F5237A7EEF7}" type="parTrans" cxnId="{EE27A934-C0B7-4886-BAD5-EFDAD3DBAA41}">
      <dgm:prSet/>
      <dgm:spPr/>
      <dgm:t>
        <a:bodyPr/>
        <a:lstStyle/>
        <a:p>
          <a:endParaRPr lang="en-US"/>
        </a:p>
      </dgm:t>
    </dgm:pt>
    <dgm:pt modelId="{83698ABF-7B0C-4A0F-A004-4BCC0EFD3BDD}" type="sibTrans" cxnId="{EE27A934-C0B7-4886-BAD5-EFDAD3DBAA41}">
      <dgm:prSet/>
      <dgm:spPr/>
      <dgm:t>
        <a:bodyPr/>
        <a:lstStyle/>
        <a:p>
          <a:endParaRPr lang="en-US"/>
        </a:p>
      </dgm:t>
    </dgm:pt>
    <dgm:pt modelId="{9703A4BC-B1B6-41AA-957F-B9B9D5799169}" type="pres">
      <dgm:prSet presAssocID="{A5C36E95-E5B8-4D32-82C0-FFAC54F98D2E}" presName="linear" presStyleCnt="0">
        <dgm:presLayoutVars>
          <dgm:animLvl val="lvl"/>
          <dgm:resizeHandles val="exact"/>
        </dgm:presLayoutVars>
      </dgm:prSet>
      <dgm:spPr/>
    </dgm:pt>
    <dgm:pt modelId="{8C290D3F-286F-48EB-B809-D3D8676A729E}" type="pres">
      <dgm:prSet presAssocID="{72352803-5EBF-4506-96E2-586FBFEC8216}" presName="parentText" presStyleLbl="node1" presStyleIdx="0" presStyleCnt="1" custScaleY="76863" custLinFactNeighborY="-4458">
        <dgm:presLayoutVars>
          <dgm:chMax val="0"/>
          <dgm:bulletEnabled val="1"/>
        </dgm:presLayoutVars>
      </dgm:prSet>
      <dgm:spPr/>
    </dgm:pt>
    <dgm:pt modelId="{3F5DC390-4483-4B8A-B5D7-5A4BBBAF40B5}" type="pres">
      <dgm:prSet presAssocID="{72352803-5EBF-4506-96E2-586FBFEC8216}" presName="childText" presStyleLbl="revTx" presStyleIdx="0" presStyleCnt="1" custScaleY="116637">
        <dgm:presLayoutVars>
          <dgm:bulletEnabled val="1"/>
        </dgm:presLayoutVars>
      </dgm:prSet>
      <dgm:spPr/>
    </dgm:pt>
  </dgm:ptLst>
  <dgm:cxnLst>
    <dgm:cxn modelId="{EE27A934-C0B7-4886-BAD5-EFDAD3DBAA41}" srcId="{72352803-5EBF-4506-96E2-586FBFEC8216}" destId="{36E7E770-B561-4436-B20D-210DFF4C129D}" srcOrd="2" destOrd="0" parTransId="{82A66F17-707E-476E-91C7-0F5237A7EEF7}" sibTransId="{83698ABF-7B0C-4A0F-A004-4BCC0EFD3BDD}"/>
    <dgm:cxn modelId="{E8130C3B-AAD8-4BB6-9C1C-050C0AB00BF9}" type="presOf" srcId="{36E7E770-B561-4436-B20D-210DFF4C129D}" destId="{3F5DC390-4483-4B8A-B5D7-5A4BBBAF40B5}" srcOrd="0" destOrd="2" presId="urn:microsoft.com/office/officeart/2005/8/layout/vList2"/>
    <dgm:cxn modelId="{6F887740-3B89-4277-8A68-BDADF93CC6BE}" type="presOf" srcId="{8F7B6811-EDD9-43A7-8B45-A3233902C06F}" destId="{3F5DC390-4483-4B8A-B5D7-5A4BBBAF40B5}" srcOrd="0" destOrd="1" presId="urn:microsoft.com/office/officeart/2005/8/layout/vList2"/>
    <dgm:cxn modelId="{B24EB180-8EA0-45E7-81F9-C9BEE3F9262D}" type="presOf" srcId="{59FCB051-4E25-415D-BBE6-23A1DB8AE248}" destId="{3F5DC390-4483-4B8A-B5D7-5A4BBBAF40B5}" srcOrd="0" destOrd="0" presId="urn:microsoft.com/office/officeart/2005/8/layout/vList2"/>
    <dgm:cxn modelId="{7271FCAD-13A7-4F96-A4B3-24B30F79CB28}" srcId="{72352803-5EBF-4506-96E2-586FBFEC8216}" destId="{59FCB051-4E25-415D-BBE6-23A1DB8AE248}" srcOrd="0" destOrd="0" parTransId="{537AC6EB-68F0-4D2E-8155-0BB33B599CDA}" sibTransId="{892611DF-B515-4947-8B0E-05CDEB1053D0}"/>
    <dgm:cxn modelId="{A53DEAC0-4F4D-4EA2-AE0A-DF691F3FF220}" type="presOf" srcId="{A5C36E95-E5B8-4D32-82C0-FFAC54F98D2E}" destId="{9703A4BC-B1B6-41AA-957F-B9B9D5799169}" srcOrd="0" destOrd="0" presId="urn:microsoft.com/office/officeart/2005/8/layout/vList2"/>
    <dgm:cxn modelId="{7247FDC3-B9BF-4871-B037-6F69DD594181}" srcId="{72352803-5EBF-4506-96E2-586FBFEC8216}" destId="{8F7B6811-EDD9-43A7-8B45-A3233902C06F}" srcOrd="1" destOrd="0" parTransId="{CDC13C86-3667-40FA-B74B-520E488AEDEA}" sibTransId="{C82F42A3-C0D3-4927-8D55-D1C137FE9925}"/>
    <dgm:cxn modelId="{D0AAC4CF-3A2F-479B-8D0C-68DD9B39BBEA}" type="presOf" srcId="{72352803-5EBF-4506-96E2-586FBFEC8216}" destId="{8C290D3F-286F-48EB-B809-D3D8676A729E}" srcOrd="0" destOrd="0" presId="urn:microsoft.com/office/officeart/2005/8/layout/vList2"/>
    <dgm:cxn modelId="{CCFDDBEF-53E4-46C4-A445-F9DBC2F44B59}" srcId="{A5C36E95-E5B8-4D32-82C0-FFAC54F98D2E}" destId="{72352803-5EBF-4506-96E2-586FBFEC8216}" srcOrd="0" destOrd="0" parTransId="{22A2D86A-4EB0-4348-94FA-676AF9CD9A17}" sibTransId="{DDA947CE-5490-49C8-8E7A-971F7A3616AA}"/>
    <dgm:cxn modelId="{E6FC23DB-270E-4ED4-A95B-998DE8E8203F}" type="presParOf" srcId="{9703A4BC-B1B6-41AA-957F-B9B9D5799169}" destId="{8C290D3F-286F-48EB-B809-D3D8676A729E}" srcOrd="0" destOrd="0" presId="urn:microsoft.com/office/officeart/2005/8/layout/vList2"/>
    <dgm:cxn modelId="{4FE6F18E-051D-46FF-A9CE-AEFD5B4531AC}" type="presParOf" srcId="{9703A4BC-B1B6-41AA-957F-B9B9D5799169}" destId="{3F5DC390-4483-4B8A-B5D7-5A4BBBAF40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5C36E95-E5B8-4D32-82C0-FFAC54F98D2E}" type="doc">
      <dgm:prSet loTypeId="urn:microsoft.com/office/officeart/2005/8/layout/vList2" loCatId="list" qsTypeId="urn:microsoft.com/office/officeart/2005/8/quickstyle/simple4" qsCatId="simple" csTypeId="urn:microsoft.com/office/officeart/2005/8/colors/accent3_4" csCatId="accent3" phldr="1"/>
      <dgm:spPr/>
      <dgm:t>
        <a:bodyPr/>
        <a:lstStyle/>
        <a:p>
          <a:endParaRPr lang="en-US"/>
        </a:p>
      </dgm:t>
    </dgm:pt>
    <dgm:pt modelId="{72352803-5EBF-4506-96E2-586FBFEC8216}">
      <dgm:prSet custT="1"/>
      <dgm:spPr/>
      <dgm:t>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a:solidFill>
                <a:schemeClr val="tx1"/>
              </a:solidFill>
            </a:rPr>
            <a:t>Specific psychotherapies that were superior to TAU or other active comparison arms, on at least some outcomes, include:</a:t>
          </a:r>
          <a:endParaRPr lang="en-US" sz="2000" b="1" i="0" cap="none" spc="0" dirty="0">
            <a:ln/>
            <a:solidFill>
              <a:schemeClr val="tx1"/>
            </a:solidFill>
            <a:effectLst/>
          </a:endParaRPr>
        </a:p>
      </dgm:t>
    </dgm:pt>
    <dgm:pt modelId="{22A2D86A-4EB0-4348-94FA-676AF9CD9A17}" type="parTrans" cxnId="{CCFDDBEF-53E4-46C4-A445-F9DBC2F44B59}">
      <dgm:prSet/>
      <dgm:spPr/>
      <dgm:t>
        <a:bodyPr/>
        <a:lstStyle/>
        <a:p>
          <a:endParaRPr lang="en-US" sz="2000"/>
        </a:p>
      </dgm:t>
    </dgm:pt>
    <dgm:pt modelId="{DDA947CE-5490-49C8-8E7A-971F7A3616AA}" type="sibTrans" cxnId="{CCFDDBEF-53E4-46C4-A445-F9DBC2F44B59}">
      <dgm:prSet/>
      <dgm:spPr/>
      <dgm:t>
        <a:bodyPr/>
        <a:lstStyle/>
        <a:p>
          <a:endParaRPr lang="en-US" sz="2000"/>
        </a:p>
      </dgm:t>
    </dgm:pt>
    <dgm:pt modelId="{59FCB051-4E25-415D-BBE6-23A1DB8AE248}">
      <dgm:prSet custT="1"/>
      <dgm:spPr/>
      <dgm:t>
        <a:bodyPr/>
        <a:lstStyle/>
        <a:p>
          <a:pPr>
            <a:buFont typeface="Wingdings" panose="05000000000000000000" pitchFamily="2" charset="2"/>
            <a:buChar char="v"/>
          </a:pPr>
          <a:endParaRPr lang="en-US" sz="1800" dirty="0"/>
        </a:p>
      </dgm:t>
    </dgm:pt>
    <dgm:pt modelId="{537AC6EB-68F0-4D2E-8155-0BB33B599CDA}" type="parTrans" cxnId="{7271FCAD-13A7-4F96-A4B3-24B30F79CB28}">
      <dgm:prSet/>
      <dgm:spPr/>
      <dgm:t>
        <a:bodyPr/>
        <a:lstStyle/>
        <a:p>
          <a:endParaRPr lang="en-US" sz="2000"/>
        </a:p>
      </dgm:t>
    </dgm:pt>
    <dgm:pt modelId="{892611DF-B515-4947-8B0E-05CDEB1053D0}" type="sibTrans" cxnId="{7271FCAD-13A7-4F96-A4B3-24B30F79CB28}">
      <dgm:prSet/>
      <dgm:spPr/>
      <dgm:t>
        <a:bodyPr/>
        <a:lstStyle/>
        <a:p>
          <a:endParaRPr lang="en-US" sz="2000"/>
        </a:p>
      </dgm:t>
    </dgm:pt>
    <dgm:pt modelId="{16A00FCE-F8AD-4A70-B72B-926990723DC7}">
      <dgm:prSet custT="1"/>
      <dgm:spPr/>
      <dgm:t>
        <a:bodyPr/>
        <a:lstStyle/>
        <a:p>
          <a:pPr>
            <a:buFont typeface="Wingdings" panose="05000000000000000000" pitchFamily="2" charset="2"/>
            <a:buChar char="v"/>
          </a:pPr>
          <a:r>
            <a:rPr lang="en-US" sz="1800"/>
            <a:t>DBT = dialectical behavior therapy</a:t>
          </a:r>
        </a:p>
      </dgm:t>
    </dgm:pt>
    <dgm:pt modelId="{745A014C-D198-4DA3-BF2A-AF3EB9210070}" type="parTrans" cxnId="{53B088CA-D995-4BD4-8CCF-453831D92715}">
      <dgm:prSet/>
      <dgm:spPr/>
      <dgm:t>
        <a:bodyPr/>
        <a:lstStyle/>
        <a:p>
          <a:endParaRPr lang="en-US"/>
        </a:p>
      </dgm:t>
    </dgm:pt>
    <dgm:pt modelId="{27B23B19-11FF-4625-A732-B49E0505E18D}" type="sibTrans" cxnId="{53B088CA-D995-4BD4-8CCF-453831D92715}">
      <dgm:prSet/>
      <dgm:spPr/>
      <dgm:t>
        <a:bodyPr/>
        <a:lstStyle/>
        <a:p>
          <a:endParaRPr lang="en-US"/>
        </a:p>
      </dgm:t>
    </dgm:pt>
    <dgm:pt modelId="{30A9304C-DEF7-45B1-9A53-56D3B32FA34E}">
      <dgm:prSet custT="1"/>
      <dgm:spPr/>
      <dgm:t>
        <a:bodyPr/>
        <a:lstStyle/>
        <a:p>
          <a:pPr>
            <a:buFont typeface="Wingdings" panose="05000000000000000000" pitchFamily="2" charset="2"/>
            <a:buChar char="v"/>
          </a:pPr>
          <a:r>
            <a:rPr lang="en-US" sz="1800"/>
            <a:t>DDP = dynamic deconstructive psychotherapy</a:t>
          </a:r>
        </a:p>
      </dgm:t>
    </dgm:pt>
    <dgm:pt modelId="{F33535E9-6754-40FC-950B-EA04F560372C}" type="parTrans" cxnId="{EFB89D29-3411-48E9-8C76-260AD299B149}">
      <dgm:prSet/>
      <dgm:spPr/>
      <dgm:t>
        <a:bodyPr/>
        <a:lstStyle/>
        <a:p>
          <a:endParaRPr lang="en-US"/>
        </a:p>
      </dgm:t>
    </dgm:pt>
    <dgm:pt modelId="{258AE37D-01FF-4CA6-89E0-B0D44A3F5694}" type="sibTrans" cxnId="{EFB89D29-3411-48E9-8C76-260AD299B149}">
      <dgm:prSet/>
      <dgm:spPr/>
      <dgm:t>
        <a:bodyPr/>
        <a:lstStyle/>
        <a:p>
          <a:endParaRPr lang="en-US"/>
        </a:p>
      </dgm:t>
    </dgm:pt>
    <dgm:pt modelId="{5509C2BC-972A-4CFB-BC66-65E102FDC25A}">
      <dgm:prSet custT="1"/>
      <dgm:spPr/>
      <dgm:t>
        <a:bodyPr/>
        <a:lstStyle/>
        <a:p>
          <a:pPr>
            <a:buFont typeface="Wingdings" panose="05000000000000000000" pitchFamily="2" charset="2"/>
            <a:buChar char="v"/>
          </a:pPr>
          <a:r>
            <a:rPr lang="en-US" sz="1800"/>
            <a:t>GPM = good psychiatric management</a:t>
          </a:r>
        </a:p>
      </dgm:t>
    </dgm:pt>
    <dgm:pt modelId="{8F7632BC-8B58-4301-83C7-632E7900FD7D}" type="parTrans" cxnId="{2266AC9B-F9B7-4E7D-A80A-272716F7BB09}">
      <dgm:prSet/>
      <dgm:spPr/>
      <dgm:t>
        <a:bodyPr/>
        <a:lstStyle/>
        <a:p>
          <a:endParaRPr lang="en-US"/>
        </a:p>
      </dgm:t>
    </dgm:pt>
    <dgm:pt modelId="{CE90D659-13E1-4888-B32E-7D65FF26954A}" type="sibTrans" cxnId="{2266AC9B-F9B7-4E7D-A80A-272716F7BB09}">
      <dgm:prSet/>
      <dgm:spPr/>
      <dgm:t>
        <a:bodyPr/>
        <a:lstStyle/>
        <a:p>
          <a:endParaRPr lang="en-US"/>
        </a:p>
      </dgm:t>
    </dgm:pt>
    <dgm:pt modelId="{29387967-383D-4905-B7AF-F87B9ED206B7}">
      <dgm:prSet custT="1"/>
      <dgm:spPr/>
      <dgm:t>
        <a:bodyPr/>
        <a:lstStyle/>
        <a:p>
          <a:pPr>
            <a:buFont typeface="Wingdings" panose="05000000000000000000" pitchFamily="2" charset="2"/>
            <a:buChar char="v"/>
          </a:pPr>
          <a:r>
            <a:rPr lang="en-US" sz="1800"/>
            <a:t>MBT = mentalization-based treatment</a:t>
          </a:r>
        </a:p>
      </dgm:t>
    </dgm:pt>
    <dgm:pt modelId="{8FE7E58D-A5BB-42E9-A449-A290A5314B73}" type="parTrans" cxnId="{4A97C027-D549-4C6B-9B71-15EE7CDC6457}">
      <dgm:prSet/>
      <dgm:spPr/>
      <dgm:t>
        <a:bodyPr/>
        <a:lstStyle/>
        <a:p>
          <a:endParaRPr lang="en-US"/>
        </a:p>
      </dgm:t>
    </dgm:pt>
    <dgm:pt modelId="{1A004D69-9513-4EC7-B909-9B44BA3BB389}" type="sibTrans" cxnId="{4A97C027-D549-4C6B-9B71-15EE7CDC6457}">
      <dgm:prSet/>
      <dgm:spPr/>
      <dgm:t>
        <a:bodyPr/>
        <a:lstStyle/>
        <a:p>
          <a:endParaRPr lang="en-US"/>
        </a:p>
      </dgm:t>
    </dgm:pt>
    <dgm:pt modelId="{D8190B90-E387-44EA-8A17-651A6A50C713}">
      <dgm:prSet custT="1"/>
      <dgm:spPr/>
      <dgm:t>
        <a:bodyPr/>
        <a:lstStyle/>
        <a:p>
          <a:pPr>
            <a:buFont typeface="Wingdings" panose="05000000000000000000" pitchFamily="2" charset="2"/>
            <a:buChar char="v"/>
          </a:pPr>
          <a:r>
            <a:rPr lang="en-US" sz="1800"/>
            <a:t>SFT = schema-focused therapy</a:t>
          </a:r>
        </a:p>
      </dgm:t>
    </dgm:pt>
    <dgm:pt modelId="{724E26A3-551A-48DD-A3EB-D74F8575B746}" type="parTrans" cxnId="{CDC385A0-F2DF-4D3C-9C2B-14305205B5D3}">
      <dgm:prSet/>
      <dgm:spPr/>
      <dgm:t>
        <a:bodyPr/>
        <a:lstStyle/>
        <a:p>
          <a:endParaRPr lang="en-US"/>
        </a:p>
      </dgm:t>
    </dgm:pt>
    <dgm:pt modelId="{53ED0EF6-84CA-41E9-AE12-25207A9962EA}" type="sibTrans" cxnId="{CDC385A0-F2DF-4D3C-9C2B-14305205B5D3}">
      <dgm:prSet/>
      <dgm:spPr/>
      <dgm:t>
        <a:bodyPr/>
        <a:lstStyle/>
        <a:p>
          <a:endParaRPr lang="en-US"/>
        </a:p>
      </dgm:t>
    </dgm:pt>
    <dgm:pt modelId="{138D6E1C-BE4F-4250-B0D0-9D88C86296B4}">
      <dgm:prSet custT="1"/>
      <dgm:spPr/>
      <dgm:t>
        <a:bodyPr/>
        <a:lstStyle/>
        <a:p>
          <a:pPr>
            <a:buFont typeface="Wingdings" panose="05000000000000000000" pitchFamily="2" charset="2"/>
            <a:buChar char="v"/>
          </a:pPr>
          <a:r>
            <a:rPr lang="en-US" sz="1800"/>
            <a:t>STEPPS = Systems Training for Emotional Predictability and Problem Solving</a:t>
          </a:r>
        </a:p>
      </dgm:t>
    </dgm:pt>
    <dgm:pt modelId="{8159EBDF-DF4C-4433-ABEE-51394E874704}" type="parTrans" cxnId="{EF82CACA-268F-4487-9A4B-E5BF1E4E0DFB}">
      <dgm:prSet/>
      <dgm:spPr/>
      <dgm:t>
        <a:bodyPr/>
        <a:lstStyle/>
        <a:p>
          <a:endParaRPr lang="en-US"/>
        </a:p>
      </dgm:t>
    </dgm:pt>
    <dgm:pt modelId="{3D6ED4B6-024F-4202-A101-F2D430A96AFC}" type="sibTrans" cxnId="{EF82CACA-268F-4487-9A4B-E5BF1E4E0DFB}">
      <dgm:prSet/>
      <dgm:spPr/>
      <dgm:t>
        <a:bodyPr/>
        <a:lstStyle/>
        <a:p>
          <a:endParaRPr lang="en-US"/>
        </a:p>
      </dgm:t>
    </dgm:pt>
    <dgm:pt modelId="{9703A4BC-B1B6-41AA-957F-B9B9D5799169}" type="pres">
      <dgm:prSet presAssocID="{A5C36E95-E5B8-4D32-82C0-FFAC54F98D2E}" presName="linear" presStyleCnt="0">
        <dgm:presLayoutVars>
          <dgm:animLvl val="lvl"/>
          <dgm:resizeHandles val="exact"/>
        </dgm:presLayoutVars>
      </dgm:prSet>
      <dgm:spPr/>
    </dgm:pt>
    <dgm:pt modelId="{8C290D3F-286F-48EB-B809-D3D8676A729E}" type="pres">
      <dgm:prSet presAssocID="{72352803-5EBF-4506-96E2-586FBFEC8216}" presName="parentText" presStyleLbl="node1" presStyleIdx="0" presStyleCnt="1" custScaleY="76863" custLinFactNeighborY="-4458">
        <dgm:presLayoutVars>
          <dgm:chMax val="0"/>
          <dgm:bulletEnabled val="1"/>
        </dgm:presLayoutVars>
      </dgm:prSet>
      <dgm:spPr/>
    </dgm:pt>
    <dgm:pt modelId="{3F5DC390-4483-4B8A-B5D7-5A4BBBAF40B5}" type="pres">
      <dgm:prSet presAssocID="{72352803-5EBF-4506-96E2-586FBFEC8216}" presName="childText" presStyleLbl="revTx" presStyleIdx="0" presStyleCnt="1" custScaleY="116637">
        <dgm:presLayoutVars>
          <dgm:bulletEnabled val="1"/>
        </dgm:presLayoutVars>
      </dgm:prSet>
      <dgm:spPr/>
    </dgm:pt>
  </dgm:ptLst>
  <dgm:cxnLst>
    <dgm:cxn modelId="{4A97C027-D549-4C6B-9B71-15EE7CDC6457}" srcId="{72352803-5EBF-4506-96E2-586FBFEC8216}" destId="{29387967-383D-4905-B7AF-F87B9ED206B7}" srcOrd="4" destOrd="0" parTransId="{8FE7E58D-A5BB-42E9-A449-A290A5314B73}" sibTransId="{1A004D69-9513-4EC7-B909-9B44BA3BB389}"/>
    <dgm:cxn modelId="{EFB89D29-3411-48E9-8C76-260AD299B149}" srcId="{72352803-5EBF-4506-96E2-586FBFEC8216}" destId="{30A9304C-DEF7-45B1-9A53-56D3B32FA34E}" srcOrd="2" destOrd="0" parTransId="{F33535E9-6754-40FC-950B-EA04F560372C}" sibTransId="{258AE37D-01FF-4CA6-89E0-B0D44A3F5694}"/>
    <dgm:cxn modelId="{81F3A52C-7C86-40B4-9727-1FF712102B5B}" type="presOf" srcId="{29387967-383D-4905-B7AF-F87B9ED206B7}" destId="{3F5DC390-4483-4B8A-B5D7-5A4BBBAF40B5}" srcOrd="0" destOrd="4" presId="urn:microsoft.com/office/officeart/2005/8/layout/vList2"/>
    <dgm:cxn modelId="{8276FF3B-DD1C-4505-84E7-9DCF42EE4F1D}" type="presOf" srcId="{30A9304C-DEF7-45B1-9A53-56D3B32FA34E}" destId="{3F5DC390-4483-4B8A-B5D7-5A4BBBAF40B5}" srcOrd="0" destOrd="2" presId="urn:microsoft.com/office/officeart/2005/8/layout/vList2"/>
    <dgm:cxn modelId="{84B3B172-5A5E-43D3-AAE0-DD8F9A739F08}" type="presOf" srcId="{16A00FCE-F8AD-4A70-B72B-926990723DC7}" destId="{3F5DC390-4483-4B8A-B5D7-5A4BBBAF40B5}" srcOrd="0" destOrd="1" presId="urn:microsoft.com/office/officeart/2005/8/layout/vList2"/>
    <dgm:cxn modelId="{B24EB180-8EA0-45E7-81F9-C9BEE3F9262D}" type="presOf" srcId="{59FCB051-4E25-415D-BBE6-23A1DB8AE248}" destId="{3F5DC390-4483-4B8A-B5D7-5A4BBBAF40B5}" srcOrd="0" destOrd="0" presId="urn:microsoft.com/office/officeart/2005/8/layout/vList2"/>
    <dgm:cxn modelId="{D2E3B28C-4E9A-432C-8443-499DE4B4DB03}" type="presOf" srcId="{5509C2BC-972A-4CFB-BC66-65E102FDC25A}" destId="{3F5DC390-4483-4B8A-B5D7-5A4BBBAF40B5}" srcOrd="0" destOrd="3" presId="urn:microsoft.com/office/officeart/2005/8/layout/vList2"/>
    <dgm:cxn modelId="{2266AC9B-F9B7-4E7D-A80A-272716F7BB09}" srcId="{72352803-5EBF-4506-96E2-586FBFEC8216}" destId="{5509C2BC-972A-4CFB-BC66-65E102FDC25A}" srcOrd="3" destOrd="0" parTransId="{8F7632BC-8B58-4301-83C7-632E7900FD7D}" sibTransId="{CE90D659-13E1-4888-B32E-7D65FF26954A}"/>
    <dgm:cxn modelId="{CDC385A0-F2DF-4D3C-9C2B-14305205B5D3}" srcId="{72352803-5EBF-4506-96E2-586FBFEC8216}" destId="{D8190B90-E387-44EA-8A17-651A6A50C713}" srcOrd="5" destOrd="0" parTransId="{724E26A3-551A-48DD-A3EB-D74F8575B746}" sibTransId="{53ED0EF6-84CA-41E9-AE12-25207A9962EA}"/>
    <dgm:cxn modelId="{B6EA96A6-7C6B-4229-BFC5-FC7ED2CEF72C}" type="presOf" srcId="{138D6E1C-BE4F-4250-B0D0-9D88C86296B4}" destId="{3F5DC390-4483-4B8A-B5D7-5A4BBBAF40B5}" srcOrd="0" destOrd="6" presId="urn:microsoft.com/office/officeart/2005/8/layout/vList2"/>
    <dgm:cxn modelId="{7271FCAD-13A7-4F96-A4B3-24B30F79CB28}" srcId="{72352803-5EBF-4506-96E2-586FBFEC8216}" destId="{59FCB051-4E25-415D-BBE6-23A1DB8AE248}" srcOrd="0" destOrd="0" parTransId="{537AC6EB-68F0-4D2E-8155-0BB33B599CDA}" sibTransId="{892611DF-B515-4947-8B0E-05CDEB1053D0}"/>
    <dgm:cxn modelId="{A53DEAC0-4F4D-4EA2-AE0A-DF691F3FF220}" type="presOf" srcId="{A5C36E95-E5B8-4D32-82C0-FFAC54F98D2E}" destId="{9703A4BC-B1B6-41AA-957F-B9B9D5799169}" srcOrd="0" destOrd="0" presId="urn:microsoft.com/office/officeart/2005/8/layout/vList2"/>
    <dgm:cxn modelId="{0DB8EBC6-0678-4248-8F62-20D296FDE235}" type="presOf" srcId="{D8190B90-E387-44EA-8A17-651A6A50C713}" destId="{3F5DC390-4483-4B8A-B5D7-5A4BBBAF40B5}" srcOrd="0" destOrd="5" presId="urn:microsoft.com/office/officeart/2005/8/layout/vList2"/>
    <dgm:cxn modelId="{53B088CA-D995-4BD4-8CCF-453831D92715}" srcId="{72352803-5EBF-4506-96E2-586FBFEC8216}" destId="{16A00FCE-F8AD-4A70-B72B-926990723DC7}" srcOrd="1" destOrd="0" parTransId="{745A014C-D198-4DA3-BF2A-AF3EB9210070}" sibTransId="{27B23B19-11FF-4625-A732-B49E0505E18D}"/>
    <dgm:cxn modelId="{EF82CACA-268F-4487-9A4B-E5BF1E4E0DFB}" srcId="{72352803-5EBF-4506-96E2-586FBFEC8216}" destId="{138D6E1C-BE4F-4250-B0D0-9D88C86296B4}" srcOrd="6" destOrd="0" parTransId="{8159EBDF-DF4C-4433-ABEE-51394E874704}" sibTransId="{3D6ED4B6-024F-4202-A101-F2D430A96AFC}"/>
    <dgm:cxn modelId="{D0AAC4CF-3A2F-479B-8D0C-68DD9B39BBEA}" type="presOf" srcId="{72352803-5EBF-4506-96E2-586FBFEC8216}" destId="{8C290D3F-286F-48EB-B809-D3D8676A729E}" srcOrd="0" destOrd="0" presId="urn:microsoft.com/office/officeart/2005/8/layout/vList2"/>
    <dgm:cxn modelId="{CCFDDBEF-53E4-46C4-A445-F9DBC2F44B59}" srcId="{A5C36E95-E5B8-4D32-82C0-FFAC54F98D2E}" destId="{72352803-5EBF-4506-96E2-586FBFEC8216}" srcOrd="0" destOrd="0" parTransId="{22A2D86A-4EB0-4348-94FA-676AF9CD9A17}" sibTransId="{DDA947CE-5490-49C8-8E7A-971F7A3616AA}"/>
    <dgm:cxn modelId="{E6FC23DB-270E-4ED4-A95B-998DE8E8203F}" type="presParOf" srcId="{9703A4BC-B1B6-41AA-957F-B9B9D5799169}" destId="{8C290D3F-286F-48EB-B809-D3D8676A729E}" srcOrd="0" destOrd="0" presId="urn:microsoft.com/office/officeart/2005/8/layout/vList2"/>
    <dgm:cxn modelId="{4FE6F18E-051D-46FF-A9CE-AEFD5B4531AC}" type="presParOf" srcId="{9703A4BC-B1B6-41AA-957F-B9B9D5799169}" destId="{3F5DC390-4483-4B8A-B5D7-5A4BBBAF40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37706AA-CE19-4726-8762-E1C7771B8891}"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en-US"/>
        </a:p>
      </dgm:t>
    </dgm:pt>
    <dgm:pt modelId="{4639E0CF-89AE-4B9B-B564-BF6EB2BC2348}">
      <dgm:prSet custT="1"/>
      <dgm:spPr/>
      <dgm:t>
        <a:bodyPr/>
        <a:lstStyle/>
        <a:p>
          <a:r>
            <a:rPr lang="en-US" sz="1800" b="1" dirty="0">
              <a:effectLst/>
            </a:rPr>
            <a:t>Multicomponent approach with efficacy in treating adolescents and adults with BPD</a:t>
          </a:r>
          <a:endParaRPr lang="en-US" sz="1800" dirty="0">
            <a:effectLst/>
          </a:endParaRPr>
        </a:p>
      </dgm:t>
    </dgm:pt>
    <dgm:pt modelId="{F59AD6B8-D22F-418D-AE1E-8049B99F454C}" type="parTrans" cxnId="{C59538D8-33FB-41CE-A7BC-949CF9F6CF5B}">
      <dgm:prSet/>
      <dgm:spPr/>
      <dgm:t>
        <a:bodyPr/>
        <a:lstStyle/>
        <a:p>
          <a:endParaRPr lang="en-US"/>
        </a:p>
      </dgm:t>
    </dgm:pt>
    <dgm:pt modelId="{AF653D8C-4039-46A3-A8E1-B6B700ECAD6B}" type="sibTrans" cxnId="{C59538D8-33FB-41CE-A7BC-949CF9F6CF5B}">
      <dgm:prSet/>
      <dgm:spPr/>
      <dgm:t>
        <a:bodyPr/>
        <a:lstStyle/>
        <a:p>
          <a:endParaRPr lang="en-US"/>
        </a:p>
      </dgm:t>
    </dgm:pt>
    <dgm:pt modelId="{3C052479-939A-4878-B9F4-6D9182BE2AC1}">
      <dgm:prSet custT="1"/>
      <dgm:spPr/>
      <dgm:t>
        <a:bodyPr/>
        <a:lstStyle/>
        <a:p>
          <a:r>
            <a:rPr lang="en-US" sz="1400" dirty="0"/>
            <a:t>DBT may also be useful in treating patients with other diagnoses who are at significant risk for suicide</a:t>
          </a:r>
        </a:p>
      </dgm:t>
    </dgm:pt>
    <dgm:pt modelId="{08F3A486-0C6D-42FC-8935-C71623B9C5EA}" type="parTrans" cxnId="{3EFA3AF3-8C74-4962-AFD2-37C0C69E0A95}">
      <dgm:prSet/>
      <dgm:spPr/>
      <dgm:t>
        <a:bodyPr/>
        <a:lstStyle/>
        <a:p>
          <a:endParaRPr lang="en-US"/>
        </a:p>
      </dgm:t>
    </dgm:pt>
    <dgm:pt modelId="{3A6076E7-0A35-49A4-B5C0-C4E9165EFEB1}" type="sibTrans" cxnId="{3EFA3AF3-8C74-4962-AFD2-37C0C69E0A95}">
      <dgm:prSet/>
      <dgm:spPr/>
      <dgm:t>
        <a:bodyPr/>
        <a:lstStyle/>
        <a:p>
          <a:endParaRPr lang="en-US"/>
        </a:p>
      </dgm:t>
    </dgm:pt>
    <dgm:pt modelId="{67546100-910F-4FB3-8041-D3144F484D61}">
      <dgm:prSet custT="1"/>
      <dgm:spPr/>
      <dgm:t>
        <a:bodyPr/>
        <a:lstStyle/>
        <a:p>
          <a:r>
            <a:rPr lang="en-US" sz="1600" b="1" dirty="0"/>
            <a:t>Key focus is to help patients develop a proactive problem-solving approach and to learn to tolerate stress, regulate emotions, improve interpersonal effectiveness, and develop mindfulness (i.e., an ability to focus awareness on the present moment) as a way to address emotional dysregulation.</a:t>
          </a:r>
        </a:p>
      </dgm:t>
    </dgm:pt>
    <dgm:pt modelId="{C87F792E-09A5-45BE-AC16-8A38959BBC5B}" type="parTrans" cxnId="{58AA7AE5-0048-4C57-939B-F57E35CD2D9E}">
      <dgm:prSet/>
      <dgm:spPr/>
      <dgm:t>
        <a:bodyPr/>
        <a:lstStyle/>
        <a:p>
          <a:endParaRPr lang="en-US"/>
        </a:p>
      </dgm:t>
    </dgm:pt>
    <dgm:pt modelId="{399F8328-B078-404B-B67F-9AF2BEDE63D9}" type="sibTrans" cxnId="{58AA7AE5-0048-4C57-939B-F57E35CD2D9E}">
      <dgm:prSet/>
      <dgm:spPr/>
      <dgm:t>
        <a:bodyPr/>
        <a:lstStyle/>
        <a:p>
          <a:endParaRPr lang="en-US"/>
        </a:p>
      </dgm:t>
    </dgm:pt>
    <dgm:pt modelId="{787176A0-D368-46D5-AB74-A809626F20E1}">
      <dgm:prSet custT="1"/>
      <dgm:spPr/>
      <dgm:t>
        <a:bodyPr/>
        <a:lstStyle/>
        <a:p>
          <a:r>
            <a:rPr lang="en-US" sz="1400" dirty="0"/>
            <a:t>Skills worksheets and a specific protocol for addressing suicidal thoughts and behaviors are incorporated in the therapy.</a:t>
          </a:r>
        </a:p>
      </dgm:t>
    </dgm:pt>
    <dgm:pt modelId="{E9E9E8A9-6A5B-4118-A18C-DFA66F7A7185}" type="parTrans" cxnId="{EC0F9AD8-275F-43C0-950E-34176E830389}">
      <dgm:prSet/>
      <dgm:spPr/>
      <dgm:t>
        <a:bodyPr/>
        <a:lstStyle/>
        <a:p>
          <a:endParaRPr lang="en-US"/>
        </a:p>
      </dgm:t>
    </dgm:pt>
    <dgm:pt modelId="{B6270E8B-0845-455A-B570-231EF4493F06}" type="sibTrans" cxnId="{EC0F9AD8-275F-43C0-950E-34176E830389}">
      <dgm:prSet/>
      <dgm:spPr/>
      <dgm:t>
        <a:bodyPr/>
        <a:lstStyle/>
        <a:p>
          <a:endParaRPr lang="en-US"/>
        </a:p>
      </dgm:t>
    </dgm:pt>
    <dgm:pt modelId="{86F57B32-F4A0-47D1-A7F7-8FFDC87CC67C}">
      <dgm:prSet custT="1"/>
      <dgm:spPr/>
      <dgm:t>
        <a:bodyPr/>
        <a:lstStyle/>
        <a:p>
          <a:r>
            <a:rPr lang="en-US" sz="1400" dirty="0"/>
            <a:t>DBT skills training as a standalone treatment also showed comparable effects to the full multicomponent approach to DBT when individual therapy was replaced with a case management intervention. More accessible than multicomponent DBT.</a:t>
          </a:r>
        </a:p>
      </dgm:t>
    </dgm:pt>
    <dgm:pt modelId="{2CC2E46C-84D6-4104-A297-1F0E275E64A9}" type="parTrans" cxnId="{5F2CC127-BFE0-4110-AF0C-723DC327B3A5}">
      <dgm:prSet/>
      <dgm:spPr/>
      <dgm:t>
        <a:bodyPr/>
        <a:lstStyle/>
        <a:p>
          <a:endParaRPr lang="en-US"/>
        </a:p>
      </dgm:t>
    </dgm:pt>
    <dgm:pt modelId="{D3724E3D-49ED-4FB6-BD7F-E6E771E444A3}" type="sibTrans" cxnId="{5F2CC127-BFE0-4110-AF0C-723DC327B3A5}">
      <dgm:prSet/>
      <dgm:spPr/>
      <dgm:t>
        <a:bodyPr/>
        <a:lstStyle/>
        <a:p>
          <a:endParaRPr lang="en-US"/>
        </a:p>
      </dgm:t>
    </dgm:pt>
    <dgm:pt modelId="{6C52500C-80D3-4D4D-A682-17F038889D33}" type="pres">
      <dgm:prSet presAssocID="{237706AA-CE19-4726-8762-E1C7771B8891}" presName="vert0" presStyleCnt="0">
        <dgm:presLayoutVars>
          <dgm:dir/>
          <dgm:animOne val="branch"/>
          <dgm:animLvl val="lvl"/>
        </dgm:presLayoutVars>
      </dgm:prSet>
      <dgm:spPr/>
    </dgm:pt>
    <dgm:pt modelId="{E78DA2C5-4DB5-4654-9D1E-34CAF84AAFE6}" type="pres">
      <dgm:prSet presAssocID="{4639E0CF-89AE-4B9B-B564-BF6EB2BC2348}" presName="thickLine" presStyleLbl="alignNode1" presStyleIdx="0" presStyleCnt="1"/>
      <dgm:spPr/>
    </dgm:pt>
    <dgm:pt modelId="{C39BB01C-B876-42F9-9D29-FBFECE8CCC96}" type="pres">
      <dgm:prSet presAssocID="{4639E0CF-89AE-4B9B-B564-BF6EB2BC2348}" presName="horz1" presStyleCnt="0"/>
      <dgm:spPr/>
    </dgm:pt>
    <dgm:pt modelId="{42BEC283-F6DA-4C09-A44E-5B1AF46C6EA7}" type="pres">
      <dgm:prSet presAssocID="{4639E0CF-89AE-4B9B-B564-BF6EB2BC2348}" presName="tx1" presStyleLbl="revTx" presStyleIdx="0" presStyleCnt="5" custScaleX="117599"/>
      <dgm:spPr/>
    </dgm:pt>
    <dgm:pt modelId="{4E21C5B8-D988-4C02-9321-88205A90AFA2}" type="pres">
      <dgm:prSet presAssocID="{4639E0CF-89AE-4B9B-B564-BF6EB2BC2348}" presName="vert1" presStyleCnt="0"/>
      <dgm:spPr/>
    </dgm:pt>
    <dgm:pt modelId="{34F1D76A-C33F-4E57-9B86-F7ECDC26988A}" type="pres">
      <dgm:prSet presAssocID="{67546100-910F-4FB3-8041-D3144F484D61}" presName="vertSpace2a" presStyleCnt="0"/>
      <dgm:spPr/>
    </dgm:pt>
    <dgm:pt modelId="{845B4479-FCD9-41B9-9300-5BF19B139185}" type="pres">
      <dgm:prSet presAssocID="{67546100-910F-4FB3-8041-D3144F484D61}" presName="horz2" presStyleCnt="0"/>
      <dgm:spPr/>
    </dgm:pt>
    <dgm:pt modelId="{4326FE45-057F-4551-8AFF-6BF1C104E411}" type="pres">
      <dgm:prSet presAssocID="{67546100-910F-4FB3-8041-D3144F484D61}" presName="horzSpace2" presStyleCnt="0"/>
      <dgm:spPr/>
    </dgm:pt>
    <dgm:pt modelId="{D34F2DB8-6C23-44A8-ABCE-FA0ED0A5F625}" type="pres">
      <dgm:prSet presAssocID="{67546100-910F-4FB3-8041-D3144F484D61}" presName="tx2" presStyleLbl="revTx" presStyleIdx="1" presStyleCnt="5" custScaleY="191900"/>
      <dgm:spPr/>
    </dgm:pt>
    <dgm:pt modelId="{FF66B879-01C8-40E9-8C75-8DE961F8AD26}" type="pres">
      <dgm:prSet presAssocID="{67546100-910F-4FB3-8041-D3144F484D61}" presName="vert2" presStyleCnt="0"/>
      <dgm:spPr/>
    </dgm:pt>
    <dgm:pt modelId="{1DFDCDE8-5EB6-4D54-BA13-C786D61EAF1E}" type="pres">
      <dgm:prSet presAssocID="{67546100-910F-4FB3-8041-D3144F484D61}" presName="thinLine2b" presStyleLbl="callout" presStyleIdx="0" presStyleCnt="4"/>
      <dgm:spPr/>
    </dgm:pt>
    <dgm:pt modelId="{6DB37A89-C50C-40E1-AFD7-4E2F69FF83BC}" type="pres">
      <dgm:prSet presAssocID="{67546100-910F-4FB3-8041-D3144F484D61}" presName="vertSpace2b" presStyleCnt="0"/>
      <dgm:spPr/>
    </dgm:pt>
    <dgm:pt modelId="{1F920BED-BC06-4C7D-BE75-BC7B53F8BCBB}" type="pres">
      <dgm:prSet presAssocID="{787176A0-D368-46D5-AB74-A809626F20E1}" presName="horz2" presStyleCnt="0"/>
      <dgm:spPr/>
    </dgm:pt>
    <dgm:pt modelId="{E9E880A5-1242-4930-BF8E-808D9DAA2C0E}" type="pres">
      <dgm:prSet presAssocID="{787176A0-D368-46D5-AB74-A809626F20E1}" presName="horzSpace2" presStyleCnt="0"/>
      <dgm:spPr/>
    </dgm:pt>
    <dgm:pt modelId="{E1D53C55-F254-4B56-8992-BAABE8B2955D}" type="pres">
      <dgm:prSet presAssocID="{787176A0-D368-46D5-AB74-A809626F20E1}" presName="tx2" presStyleLbl="revTx" presStyleIdx="2" presStyleCnt="5"/>
      <dgm:spPr/>
    </dgm:pt>
    <dgm:pt modelId="{6664DEF3-81B9-43CB-93F8-F50DEDC1C94D}" type="pres">
      <dgm:prSet presAssocID="{787176A0-D368-46D5-AB74-A809626F20E1}" presName="vert2" presStyleCnt="0"/>
      <dgm:spPr/>
    </dgm:pt>
    <dgm:pt modelId="{C98021F1-45A4-4395-8143-201279F3D13C}" type="pres">
      <dgm:prSet presAssocID="{787176A0-D368-46D5-AB74-A809626F20E1}" presName="thinLine2b" presStyleLbl="callout" presStyleIdx="1" presStyleCnt="4"/>
      <dgm:spPr/>
    </dgm:pt>
    <dgm:pt modelId="{5B4CFEE3-D2DD-44C6-B274-3891CA0E4621}" type="pres">
      <dgm:prSet presAssocID="{787176A0-D368-46D5-AB74-A809626F20E1}" presName="vertSpace2b" presStyleCnt="0"/>
      <dgm:spPr/>
    </dgm:pt>
    <dgm:pt modelId="{AF271BA1-D507-4D9A-9100-A544950941EE}" type="pres">
      <dgm:prSet presAssocID="{86F57B32-F4A0-47D1-A7F7-8FFDC87CC67C}" presName="horz2" presStyleCnt="0"/>
      <dgm:spPr/>
    </dgm:pt>
    <dgm:pt modelId="{950403B0-258D-4813-A75E-CEB4A57D34D0}" type="pres">
      <dgm:prSet presAssocID="{86F57B32-F4A0-47D1-A7F7-8FFDC87CC67C}" presName="horzSpace2" presStyleCnt="0"/>
      <dgm:spPr/>
    </dgm:pt>
    <dgm:pt modelId="{5C04A37E-60EE-4792-9C4B-40B63097EC23}" type="pres">
      <dgm:prSet presAssocID="{86F57B32-F4A0-47D1-A7F7-8FFDC87CC67C}" presName="tx2" presStyleLbl="revTx" presStyleIdx="3" presStyleCnt="5" custScaleY="122016"/>
      <dgm:spPr/>
    </dgm:pt>
    <dgm:pt modelId="{AB99AE97-7EBB-4CAE-B5FD-9B2F876FC842}" type="pres">
      <dgm:prSet presAssocID="{86F57B32-F4A0-47D1-A7F7-8FFDC87CC67C}" presName="vert2" presStyleCnt="0"/>
      <dgm:spPr/>
    </dgm:pt>
    <dgm:pt modelId="{393B0A7B-706D-485E-B0B8-9962FDCD1E33}" type="pres">
      <dgm:prSet presAssocID="{86F57B32-F4A0-47D1-A7F7-8FFDC87CC67C}" presName="thinLine2b" presStyleLbl="callout" presStyleIdx="2" presStyleCnt="4"/>
      <dgm:spPr/>
    </dgm:pt>
    <dgm:pt modelId="{690FF21A-4329-4F05-9CBC-C1043209138F}" type="pres">
      <dgm:prSet presAssocID="{86F57B32-F4A0-47D1-A7F7-8FFDC87CC67C}" presName="vertSpace2b" presStyleCnt="0"/>
      <dgm:spPr/>
    </dgm:pt>
    <dgm:pt modelId="{63494DE9-73C5-476F-BB39-36A9E6A871BD}" type="pres">
      <dgm:prSet presAssocID="{3C052479-939A-4878-B9F4-6D9182BE2AC1}" presName="horz2" presStyleCnt="0"/>
      <dgm:spPr/>
    </dgm:pt>
    <dgm:pt modelId="{A92CC9C3-111B-4BA8-868C-13452B338208}" type="pres">
      <dgm:prSet presAssocID="{3C052479-939A-4878-B9F4-6D9182BE2AC1}" presName="horzSpace2" presStyleCnt="0"/>
      <dgm:spPr/>
    </dgm:pt>
    <dgm:pt modelId="{ADA42522-8C55-4B65-845F-F7E428BA16DE}" type="pres">
      <dgm:prSet presAssocID="{3C052479-939A-4878-B9F4-6D9182BE2AC1}" presName="tx2" presStyleLbl="revTx" presStyleIdx="4" presStyleCnt="5"/>
      <dgm:spPr/>
    </dgm:pt>
    <dgm:pt modelId="{3AAE1A7A-8870-4151-AEF5-756C69C2B527}" type="pres">
      <dgm:prSet presAssocID="{3C052479-939A-4878-B9F4-6D9182BE2AC1}" presName="vert2" presStyleCnt="0"/>
      <dgm:spPr/>
    </dgm:pt>
    <dgm:pt modelId="{35EFF1D9-FD48-4629-9D4E-F6CFCCF8B3D2}" type="pres">
      <dgm:prSet presAssocID="{3C052479-939A-4878-B9F4-6D9182BE2AC1}" presName="thinLine2b" presStyleLbl="callout" presStyleIdx="3" presStyleCnt="4"/>
      <dgm:spPr/>
    </dgm:pt>
    <dgm:pt modelId="{97228240-E6E7-4E28-B848-05693BF6842D}" type="pres">
      <dgm:prSet presAssocID="{3C052479-939A-4878-B9F4-6D9182BE2AC1}" presName="vertSpace2b" presStyleCnt="0"/>
      <dgm:spPr/>
    </dgm:pt>
  </dgm:ptLst>
  <dgm:cxnLst>
    <dgm:cxn modelId="{5F2CC127-BFE0-4110-AF0C-723DC327B3A5}" srcId="{4639E0CF-89AE-4B9B-B564-BF6EB2BC2348}" destId="{86F57B32-F4A0-47D1-A7F7-8FFDC87CC67C}" srcOrd="2" destOrd="0" parTransId="{2CC2E46C-84D6-4104-A297-1F0E275E64A9}" sibTransId="{D3724E3D-49ED-4FB6-BD7F-E6E771E444A3}"/>
    <dgm:cxn modelId="{8B9F242F-206F-4188-93E0-AC5E9C80AD5C}" type="presOf" srcId="{67546100-910F-4FB3-8041-D3144F484D61}" destId="{D34F2DB8-6C23-44A8-ABCE-FA0ED0A5F625}" srcOrd="0" destOrd="0" presId="urn:microsoft.com/office/officeart/2008/layout/LinedList"/>
    <dgm:cxn modelId="{46B7FC4D-C187-4B01-A358-A94A3513FDD3}" type="presOf" srcId="{787176A0-D368-46D5-AB74-A809626F20E1}" destId="{E1D53C55-F254-4B56-8992-BAABE8B2955D}" srcOrd="0" destOrd="0" presId="urn:microsoft.com/office/officeart/2008/layout/LinedList"/>
    <dgm:cxn modelId="{E58E8686-29F5-4854-B526-797117CFE243}" type="presOf" srcId="{237706AA-CE19-4726-8762-E1C7771B8891}" destId="{6C52500C-80D3-4D4D-A682-17F038889D33}" srcOrd="0" destOrd="0" presId="urn:microsoft.com/office/officeart/2008/layout/LinedList"/>
    <dgm:cxn modelId="{C59538D8-33FB-41CE-A7BC-949CF9F6CF5B}" srcId="{237706AA-CE19-4726-8762-E1C7771B8891}" destId="{4639E0CF-89AE-4B9B-B564-BF6EB2BC2348}" srcOrd="0" destOrd="0" parTransId="{F59AD6B8-D22F-418D-AE1E-8049B99F454C}" sibTransId="{AF653D8C-4039-46A3-A8E1-B6B700ECAD6B}"/>
    <dgm:cxn modelId="{EC0F9AD8-275F-43C0-950E-34176E830389}" srcId="{4639E0CF-89AE-4B9B-B564-BF6EB2BC2348}" destId="{787176A0-D368-46D5-AB74-A809626F20E1}" srcOrd="1" destOrd="0" parTransId="{E9E9E8A9-6A5B-4118-A18C-DFA66F7A7185}" sibTransId="{B6270E8B-0845-455A-B570-231EF4493F06}"/>
    <dgm:cxn modelId="{839AE0D8-1DA6-4489-9CF9-11179CBB2879}" type="presOf" srcId="{3C052479-939A-4878-B9F4-6D9182BE2AC1}" destId="{ADA42522-8C55-4B65-845F-F7E428BA16DE}" srcOrd="0" destOrd="0" presId="urn:microsoft.com/office/officeart/2008/layout/LinedList"/>
    <dgm:cxn modelId="{58AA7AE5-0048-4C57-939B-F57E35CD2D9E}" srcId="{4639E0CF-89AE-4B9B-B564-BF6EB2BC2348}" destId="{67546100-910F-4FB3-8041-D3144F484D61}" srcOrd="0" destOrd="0" parTransId="{C87F792E-09A5-45BE-AC16-8A38959BBC5B}" sibTransId="{399F8328-B078-404B-B67F-9AF2BEDE63D9}"/>
    <dgm:cxn modelId="{35D765EA-DCFF-4A52-99FA-7199D0903638}" type="presOf" srcId="{86F57B32-F4A0-47D1-A7F7-8FFDC87CC67C}" destId="{5C04A37E-60EE-4792-9C4B-40B63097EC23}" srcOrd="0" destOrd="0" presId="urn:microsoft.com/office/officeart/2008/layout/LinedList"/>
    <dgm:cxn modelId="{C32CD1EE-CE5A-40B3-8161-A270B956CB6C}" type="presOf" srcId="{4639E0CF-89AE-4B9B-B564-BF6EB2BC2348}" destId="{42BEC283-F6DA-4C09-A44E-5B1AF46C6EA7}" srcOrd="0" destOrd="0" presId="urn:microsoft.com/office/officeart/2008/layout/LinedList"/>
    <dgm:cxn modelId="{3EFA3AF3-8C74-4962-AFD2-37C0C69E0A95}" srcId="{4639E0CF-89AE-4B9B-B564-BF6EB2BC2348}" destId="{3C052479-939A-4878-B9F4-6D9182BE2AC1}" srcOrd="3" destOrd="0" parTransId="{08F3A486-0C6D-42FC-8935-C71623B9C5EA}" sibTransId="{3A6076E7-0A35-49A4-B5C0-C4E9165EFEB1}"/>
    <dgm:cxn modelId="{2A80FCAC-5777-4ADC-97BD-FC65715E7B81}" type="presParOf" srcId="{6C52500C-80D3-4D4D-A682-17F038889D33}" destId="{E78DA2C5-4DB5-4654-9D1E-34CAF84AAFE6}" srcOrd="0" destOrd="0" presId="urn:microsoft.com/office/officeart/2008/layout/LinedList"/>
    <dgm:cxn modelId="{6C764FE8-51CB-41ED-AA5A-B5C625D8A05B}" type="presParOf" srcId="{6C52500C-80D3-4D4D-A682-17F038889D33}" destId="{C39BB01C-B876-42F9-9D29-FBFECE8CCC96}" srcOrd="1" destOrd="0" presId="urn:microsoft.com/office/officeart/2008/layout/LinedList"/>
    <dgm:cxn modelId="{995E3F4F-1894-4E5B-AA74-6F6ECE9301DE}" type="presParOf" srcId="{C39BB01C-B876-42F9-9D29-FBFECE8CCC96}" destId="{42BEC283-F6DA-4C09-A44E-5B1AF46C6EA7}" srcOrd="0" destOrd="0" presId="urn:microsoft.com/office/officeart/2008/layout/LinedList"/>
    <dgm:cxn modelId="{955E4C87-A73B-47CE-AC90-D30E9C9C66E7}" type="presParOf" srcId="{C39BB01C-B876-42F9-9D29-FBFECE8CCC96}" destId="{4E21C5B8-D988-4C02-9321-88205A90AFA2}" srcOrd="1" destOrd="0" presId="urn:microsoft.com/office/officeart/2008/layout/LinedList"/>
    <dgm:cxn modelId="{7752E5DA-9FDF-46E5-80D6-61D2107A403C}" type="presParOf" srcId="{4E21C5B8-D988-4C02-9321-88205A90AFA2}" destId="{34F1D76A-C33F-4E57-9B86-F7ECDC26988A}" srcOrd="0" destOrd="0" presId="urn:microsoft.com/office/officeart/2008/layout/LinedList"/>
    <dgm:cxn modelId="{95E9132F-159E-4937-9D84-E9F0EE072CBA}" type="presParOf" srcId="{4E21C5B8-D988-4C02-9321-88205A90AFA2}" destId="{845B4479-FCD9-41B9-9300-5BF19B139185}" srcOrd="1" destOrd="0" presId="urn:microsoft.com/office/officeart/2008/layout/LinedList"/>
    <dgm:cxn modelId="{FDCDB472-67E7-420F-BF11-737FABB59482}" type="presParOf" srcId="{845B4479-FCD9-41B9-9300-5BF19B139185}" destId="{4326FE45-057F-4551-8AFF-6BF1C104E411}" srcOrd="0" destOrd="0" presId="urn:microsoft.com/office/officeart/2008/layout/LinedList"/>
    <dgm:cxn modelId="{7366EF5F-5A58-4463-B062-CB955B24C0F1}" type="presParOf" srcId="{845B4479-FCD9-41B9-9300-5BF19B139185}" destId="{D34F2DB8-6C23-44A8-ABCE-FA0ED0A5F625}" srcOrd="1" destOrd="0" presId="urn:microsoft.com/office/officeart/2008/layout/LinedList"/>
    <dgm:cxn modelId="{43F5F9E4-B511-424E-BF4F-8A84FB9D519A}" type="presParOf" srcId="{845B4479-FCD9-41B9-9300-5BF19B139185}" destId="{FF66B879-01C8-40E9-8C75-8DE961F8AD26}" srcOrd="2" destOrd="0" presId="urn:microsoft.com/office/officeart/2008/layout/LinedList"/>
    <dgm:cxn modelId="{5069DC7B-A1EE-4882-A555-B51F7CD76077}" type="presParOf" srcId="{4E21C5B8-D988-4C02-9321-88205A90AFA2}" destId="{1DFDCDE8-5EB6-4D54-BA13-C786D61EAF1E}" srcOrd="2" destOrd="0" presId="urn:microsoft.com/office/officeart/2008/layout/LinedList"/>
    <dgm:cxn modelId="{701C9F87-F60A-4BFC-9588-AAA3FC99B0DA}" type="presParOf" srcId="{4E21C5B8-D988-4C02-9321-88205A90AFA2}" destId="{6DB37A89-C50C-40E1-AFD7-4E2F69FF83BC}" srcOrd="3" destOrd="0" presId="urn:microsoft.com/office/officeart/2008/layout/LinedList"/>
    <dgm:cxn modelId="{F21AB89A-E21B-40F2-9EA3-60FBE83D9ADC}" type="presParOf" srcId="{4E21C5B8-D988-4C02-9321-88205A90AFA2}" destId="{1F920BED-BC06-4C7D-BE75-BC7B53F8BCBB}" srcOrd="4" destOrd="0" presId="urn:microsoft.com/office/officeart/2008/layout/LinedList"/>
    <dgm:cxn modelId="{054972B0-8CF9-43CC-BD90-4B28413DD836}" type="presParOf" srcId="{1F920BED-BC06-4C7D-BE75-BC7B53F8BCBB}" destId="{E9E880A5-1242-4930-BF8E-808D9DAA2C0E}" srcOrd="0" destOrd="0" presId="urn:microsoft.com/office/officeart/2008/layout/LinedList"/>
    <dgm:cxn modelId="{80B07447-4C76-4064-98C1-05FC133DAD10}" type="presParOf" srcId="{1F920BED-BC06-4C7D-BE75-BC7B53F8BCBB}" destId="{E1D53C55-F254-4B56-8992-BAABE8B2955D}" srcOrd="1" destOrd="0" presId="urn:microsoft.com/office/officeart/2008/layout/LinedList"/>
    <dgm:cxn modelId="{493A3D2A-724C-41CF-9273-13C613210924}" type="presParOf" srcId="{1F920BED-BC06-4C7D-BE75-BC7B53F8BCBB}" destId="{6664DEF3-81B9-43CB-93F8-F50DEDC1C94D}" srcOrd="2" destOrd="0" presId="urn:microsoft.com/office/officeart/2008/layout/LinedList"/>
    <dgm:cxn modelId="{B1020FAF-35D9-4B76-849F-078994603CCB}" type="presParOf" srcId="{4E21C5B8-D988-4C02-9321-88205A90AFA2}" destId="{C98021F1-45A4-4395-8143-201279F3D13C}" srcOrd="5" destOrd="0" presId="urn:microsoft.com/office/officeart/2008/layout/LinedList"/>
    <dgm:cxn modelId="{7B5CDB3F-6EC6-4FD0-8E90-70BA7D6C7E2C}" type="presParOf" srcId="{4E21C5B8-D988-4C02-9321-88205A90AFA2}" destId="{5B4CFEE3-D2DD-44C6-B274-3891CA0E4621}" srcOrd="6" destOrd="0" presId="urn:microsoft.com/office/officeart/2008/layout/LinedList"/>
    <dgm:cxn modelId="{C11F46BC-D599-43DE-8079-937612020DF5}" type="presParOf" srcId="{4E21C5B8-D988-4C02-9321-88205A90AFA2}" destId="{AF271BA1-D507-4D9A-9100-A544950941EE}" srcOrd="7" destOrd="0" presId="urn:microsoft.com/office/officeart/2008/layout/LinedList"/>
    <dgm:cxn modelId="{4FC07D93-F907-4D04-BDB7-E10ABAAE6DBA}" type="presParOf" srcId="{AF271BA1-D507-4D9A-9100-A544950941EE}" destId="{950403B0-258D-4813-A75E-CEB4A57D34D0}" srcOrd="0" destOrd="0" presId="urn:microsoft.com/office/officeart/2008/layout/LinedList"/>
    <dgm:cxn modelId="{AEC6483C-A991-4EAB-99B5-9AAC4ACEF0F2}" type="presParOf" srcId="{AF271BA1-D507-4D9A-9100-A544950941EE}" destId="{5C04A37E-60EE-4792-9C4B-40B63097EC23}" srcOrd="1" destOrd="0" presId="urn:microsoft.com/office/officeart/2008/layout/LinedList"/>
    <dgm:cxn modelId="{FE57753A-38FF-45AC-B3EC-B50EE8FF9CE3}" type="presParOf" srcId="{AF271BA1-D507-4D9A-9100-A544950941EE}" destId="{AB99AE97-7EBB-4CAE-B5FD-9B2F876FC842}" srcOrd="2" destOrd="0" presId="urn:microsoft.com/office/officeart/2008/layout/LinedList"/>
    <dgm:cxn modelId="{FA660F69-C190-4AC8-8D2B-77AEAF78AE7E}" type="presParOf" srcId="{4E21C5B8-D988-4C02-9321-88205A90AFA2}" destId="{393B0A7B-706D-485E-B0B8-9962FDCD1E33}" srcOrd="8" destOrd="0" presId="urn:microsoft.com/office/officeart/2008/layout/LinedList"/>
    <dgm:cxn modelId="{5BDCE30C-2207-4B63-81E6-A7168061FAC9}" type="presParOf" srcId="{4E21C5B8-D988-4C02-9321-88205A90AFA2}" destId="{690FF21A-4329-4F05-9CBC-C1043209138F}" srcOrd="9" destOrd="0" presId="urn:microsoft.com/office/officeart/2008/layout/LinedList"/>
    <dgm:cxn modelId="{3AD8D6AD-C6FB-47AD-A377-918520067CFC}" type="presParOf" srcId="{4E21C5B8-D988-4C02-9321-88205A90AFA2}" destId="{63494DE9-73C5-476F-BB39-36A9E6A871BD}" srcOrd="10" destOrd="0" presId="urn:microsoft.com/office/officeart/2008/layout/LinedList"/>
    <dgm:cxn modelId="{4D92D6E0-295F-4E36-A9E5-CD3B44474EE3}" type="presParOf" srcId="{63494DE9-73C5-476F-BB39-36A9E6A871BD}" destId="{A92CC9C3-111B-4BA8-868C-13452B338208}" srcOrd="0" destOrd="0" presId="urn:microsoft.com/office/officeart/2008/layout/LinedList"/>
    <dgm:cxn modelId="{713E9E80-9172-44E8-A7DD-9D8CF41D4804}" type="presParOf" srcId="{63494DE9-73C5-476F-BB39-36A9E6A871BD}" destId="{ADA42522-8C55-4B65-845F-F7E428BA16DE}" srcOrd="1" destOrd="0" presId="urn:microsoft.com/office/officeart/2008/layout/LinedList"/>
    <dgm:cxn modelId="{C93F57A9-1704-453F-B191-CAF6186D8DC4}" type="presParOf" srcId="{63494DE9-73C5-476F-BB39-36A9E6A871BD}" destId="{3AAE1A7A-8870-4151-AEF5-756C69C2B527}" srcOrd="2" destOrd="0" presId="urn:microsoft.com/office/officeart/2008/layout/LinedList"/>
    <dgm:cxn modelId="{D56C0B63-8B8F-4FE4-A07F-F4188F2221FD}" type="presParOf" srcId="{4E21C5B8-D988-4C02-9321-88205A90AFA2}" destId="{35EFF1D9-FD48-4629-9D4E-F6CFCCF8B3D2}" srcOrd="11" destOrd="0" presId="urn:microsoft.com/office/officeart/2008/layout/LinedList"/>
    <dgm:cxn modelId="{E345DAB6-59C0-4716-BDF8-EDBD6BD9664B}" type="presParOf" srcId="{4E21C5B8-D988-4C02-9321-88205A90AFA2}" destId="{97228240-E6E7-4E28-B848-05693BF6842D}"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E362AE4-962C-4D55-A385-CE1A95D2E031}" type="doc">
      <dgm:prSet loTypeId="urn:microsoft.com/office/officeart/2008/layout/LinedList" loCatId="hierarchy" qsTypeId="urn:microsoft.com/office/officeart/2005/8/quickstyle/simple2" qsCatId="simple" csTypeId="urn:microsoft.com/office/officeart/2005/8/colors/accent2_1" csCatId="accent2" phldr="1"/>
      <dgm:spPr/>
      <dgm:t>
        <a:bodyPr/>
        <a:lstStyle/>
        <a:p>
          <a:endParaRPr lang="en-US"/>
        </a:p>
      </dgm:t>
    </dgm:pt>
    <dgm:pt modelId="{86ED12CB-C65A-40B8-BAEC-50555E018A24}">
      <dgm:prSet custT="1"/>
      <dgm:spPr/>
      <dgm:t>
        <a:bodyPr/>
        <a:lstStyle/>
        <a:p>
          <a:r>
            <a:rPr lang="en-US" sz="1800" b="1" dirty="0"/>
            <a:t>Focuses on mentalization, the ability to reflect on one’s thoughts and feelings as well as those of others</a:t>
          </a:r>
        </a:p>
      </dgm:t>
    </dgm:pt>
    <dgm:pt modelId="{353DDE74-EB2F-4E72-B94C-480C128F1412}" type="parTrans" cxnId="{9156C76F-7806-4D05-8D7F-1FD78E1632B8}">
      <dgm:prSet/>
      <dgm:spPr/>
      <dgm:t>
        <a:bodyPr/>
        <a:lstStyle/>
        <a:p>
          <a:endParaRPr lang="en-US" sz="2800"/>
        </a:p>
      </dgm:t>
    </dgm:pt>
    <dgm:pt modelId="{77D734E6-D43C-4F23-948B-8588F117494D}" type="sibTrans" cxnId="{9156C76F-7806-4D05-8D7F-1FD78E1632B8}">
      <dgm:prSet/>
      <dgm:spPr/>
      <dgm:t>
        <a:bodyPr/>
        <a:lstStyle/>
        <a:p>
          <a:endParaRPr lang="en-US" sz="2800"/>
        </a:p>
      </dgm:t>
    </dgm:pt>
    <dgm:pt modelId="{6C7A3312-127A-4F72-AF1C-A3522245A8E1}">
      <dgm:prSet custT="1"/>
      <dgm:spPr/>
      <dgm:t>
        <a:bodyPr/>
        <a:lstStyle/>
        <a:p>
          <a:r>
            <a:rPr lang="en-US" sz="1600" dirty="0"/>
            <a:t>The therapist guides the patient in learning to assess the emotional aspects of stressful interpersonal situations, such as those related to attachment, and then adopt a more realistic behavioral response.</a:t>
          </a:r>
        </a:p>
      </dgm:t>
    </dgm:pt>
    <dgm:pt modelId="{6EC9435B-1C3E-489E-8C22-7B9E2107A7C3}" type="parTrans" cxnId="{58207FA1-4701-40F4-9F8E-41F0346D2FAC}">
      <dgm:prSet/>
      <dgm:spPr/>
      <dgm:t>
        <a:bodyPr/>
        <a:lstStyle/>
        <a:p>
          <a:endParaRPr lang="en-US" sz="2800"/>
        </a:p>
      </dgm:t>
    </dgm:pt>
    <dgm:pt modelId="{0568B8A3-F7C8-416E-9D46-0994987DDA4A}" type="sibTrans" cxnId="{58207FA1-4701-40F4-9F8E-41F0346D2FAC}">
      <dgm:prSet/>
      <dgm:spPr/>
      <dgm:t>
        <a:bodyPr/>
        <a:lstStyle/>
        <a:p>
          <a:endParaRPr lang="en-US" sz="2800"/>
        </a:p>
      </dgm:t>
    </dgm:pt>
    <dgm:pt modelId="{2F3E7777-B91A-40D8-8560-73582E5A4B8E}">
      <dgm:prSet custT="1"/>
      <dgm:spPr/>
      <dgm:t>
        <a:bodyPr/>
        <a:lstStyle/>
        <a:p>
          <a:r>
            <a:rPr lang="en-US" sz="1600"/>
            <a:t>A weekly team meeting is also part of the treatment protocol.</a:t>
          </a:r>
        </a:p>
      </dgm:t>
    </dgm:pt>
    <dgm:pt modelId="{5A32AE08-93E0-438A-A528-5941BE225218}" type="parTrans" cxnId="{A4229648-E5DE-4554-8218-6E357146820B}">
      <dgm:prSet/>
      <dgm:spPr/>
      <dgm:t>
        <a:bodyPr/>
        <a:lstStyle/>
        <a:p>
          <a:endParaRPr lang="en-US" sz="2800"/>
        </a:p>
      </dgm:t>
    </dgm:pt>
    <dgm:pt modelId="{591E094D-A5A4-4CB1-98F5-53B2C5C7FC34}" type="sibTrans" cxnId="{A4229648-E5DE-4554-8218-6E357146820B}">
      <dgm:prSet/>
      <dgm:spPr/>
      <dgm:t>
        <a:bodyPr/>
        <a:lstStyle/>
        <a:p>
          <a:endParaRPr lang="en-US" sz="2800"/>
        </a:p>
      </dgm:t>
    </dgm:pt>
    <dgm:pt modelId="{87694462-48F1-476E-9393-798F2FAB2839}" type="pres">
      <dgm:prSet presAssocID="{FE362AE4-962C-4D55-A385-CE1A95D2E031}" presName="vert0" presStyleCnt="0">
        <dgm:presLayoutVars>
          <dgm:dir/>
          <dgm:animOne val="branch"/>
          <dgm:animLvl val="lvl"/>
        </dgm:presLayoutVars>
      </dgm:prSet>
      <dgm:spPr/>
    </dgm:pt>
    <dgm:pt modelId="{BF5C035A-B85A-40A6-9FAB-6B37FE34B206}" type="pres">
      <dgm:prSet presAssocID="{86ED12CB-C65A-40B8-BAEC-50555E018A24}" presName="thickLine" presStyleLbl="alignNode1" presStyleIdx="0" presStyleCnt="3"/>
      <dgm:spPr/>
    </dgm:pt>
    <dgm:pt modelId="{781ADB15-DDD4-4129-8D17-405EF65C0355}" type="pres">
      <dgm:prSet presAssocID="{86ED12CB-C65A-40B8-BAEC-50555E018A24}" presName="horz1" presStyleCnt="0"/>
      <dgm:spPr/>
    </dgm:pt>
    <dgm:pt modelId="{91F9965F-C5CA-4EEA-991E-016535C0A82B}" type="pres">
      <dgm:prSet presAssocID="{86ED12CB-C65A-40B8-BAEC-50555E018A24}" presName="tx1" presStyleLbl="revTx" presStyleIdx="0" presStyleCnt="3"/>
      <dgm:spPr/>
    </dgm:pt>
    <dgm:pt modelId="{17060DAB-E095-4EE7-8338-D424BC919145}" type="pres">
      <dgm:prSet presAssocID="{86ED12CB-C65A-40B8-BAEC-50555E018A24}" presName="vert1" presStyleCnt="0"/>
      <dgm:spPr/>
    </dgm:pt>
    <dgm:pt modelId="{DEAAC464-9AC6-4D1A-8E2C-9A0D25B3A0B2}" type="pres">
      <dgm:prSet presAssocID="{6C7A3312-127A-4F72-AF1C-A3522245A8E1}" presName="thickLine" presStyleLbl="alignNode1" presStyleIdx="1" presStyleCnt="3"/>
      <dgm:spPr/>
    </dgm:pt>
    <dgm:pt modelId="{24654E7D-4948-4BB9-8546-1B6A8FC733FB}" type="pres">
      <dgm:prSet presAssocID="{6C7A3312-127A-4F72-AF1C-A3522245A8E1}" presName="horz1" presStyleCnt="0"/>
      <dgm:spPr/>
    </dgm:pt>
    <dgm:pt modelId="{8C636F48-D72C-4CBE-A36B-40FEC8F09768}" type="pres">
      <dgm:prSet presAssocID="{6C7A3312-127A-4F72-AF1C-A3522245A8E1}" presName="tx1" presStyleLbl="revTx" presStyleIdx="1" presStyleCnt="3"/>
      <dgm:spPr/>
    </dgm:pt>
    <dgm:pt modelId="{C69C0CBC-ABC0-41A6-B832-0248F43D9038}" type="pres">
      <dgm:prSet presAssocID="{6C7A3312-127A-4F72-AF1C-A3522245A8E1}" presName="vert1" presStyleCnt="0"/>
      <dgm:spPr/>
    </dgm:pt>
    <dgm:pt modelId="{32FE662B-30B6-4CA3-8F83-85872A7B955D}" type="pres">
      <dgm:prSet presAssocID="{2F3E7777-B91A-40D8-8560-73582E5A4B8E}" presName="thickLine" presStyleLbl="alignNode1" presStyleIdx="2" presStyleCnt="3"/>
      <dgm:spPr/>
    </dgm:pt>
    <dgm:pt modelId="{451CB995-B4D5-4062-9523-F0CEFE5D730C}" type="pres">
      <dgm:prSet presAssocID="{2F3E7777-B91A-40D8-8560-73582E5A4B8E}" presName="horz1" presStyleCnt="0"/>
      <dgm:spPr/>
    </dgm:pt>
    <dgm:pt modelId="{E6CAB328-F1A2-4EF5-8151-874012374D74}" type="pres">
      <dgm:prSet presAssocID="{2F3E7777-B91A-40D8-8560-73582E5A4B8E}" presName="tx1" presStyleLbl="revTx" presStyleIdx="2" presStyleCnt="3"/>
      <dgm:spPr/>
    </dgm:pt>
    <dgm:pt modelId="{1C0EB76B-2F86-47A5-AB61-D638D38B4ADE}" type="pres">
      <dgm:prSet presAssocID="{2F3E7777-B91A-40D8-8560-73582E5A4B8E}" presName="vert1" presStyleCnt="0"/>
      <dgm:spPr/>
    </dgm:pt>
  </dgm:ptLst>
  <dgm:cxnLst>
    <dgm:cxn modelId="{326BF826-4201-4DC0-8F8F-718294B860E7}" type="presOf" srcId="{FE362AE4-962C-4D55-A385-CE1A95D2E031}" destId="{87694462-48F1-476E-9393-798F2FAB2839}" srcOrd="0" destOrd="0" presId="urn:microsoft.com/office/officeart/2008/layout/LinedList"/>
    <dgm:cxn modelId="{092B4C35-B1E2-4DE7-ACF7-42357AF082C4}" type="presOf" srcId="{2F3E7777-B91A-40D8-8560-73582E5A4B8E}" destId="{E6CAB328-F1A2-4EF5-8151-874012374D74}" srcOrd="0" destOrd="0" presId="urn:microsoft.com/office/officeart/2008/layout/LinedList"/>
    <dgm:cxn modelId="{2C982F61-BC2E-4510-883E-5D51CBF6D43F}" type="presOf" srcId="{86ED12CB-C65A-40B8-BAEC-50555E018A24}" destId="{91F9965F-C5CA-4EEA-991E-016535C0A82B}" srcOrd="0" destOrd="0" presId="urn:microsoft.com/office/officeart/2008/layout/LinedList"/>
    <dgm:cxn modelId="{A4229648-E5DE-4554-8218-6E357146820B}" srcId="{FE362AE4-962C-4D55-A385-CE1A95D2E031}" destId="{2F3E7777-B91A-40D8-8560-73582E5A4B8E}" srcOrd="2" destOrd="0" parTransId="{5A32AE08-93E0-438A-A528-5941BE225218}" sibTransId="{591E094D-A5A4-4CB1-98F5-53B2C5C7FC34}"/>
    <dgm:cxn modelId="{9156C76F-7806-4D05-8D7F-1FD78E1632B8}" srcId="{FE362AE4-962C-4D55-A385-CE1A95D2E031}" destId="{86ED12CB-C65A-40B8-BAEC-50555E018A24}" srcOrd="0" destOrd="0" parTransId="{353DDE74-EB2F-4E72-B94C-480C128F1412}" sibTransId="{77D734E6-D43C-4F23-948B-8588F117494D}"/>
    <dgm:cxn modelId="{58207FA1-4701-40F4-9F8E-41F0346D2FAC}" srcId="{FE362AE4-962C-4D55-A385-CE1A95D2E031}" destId="{6C7A3312-127A-4F72-AF1C-A3522245A8E1}" srcOrd="1" destOrd="0" parTransId="{6EC9435B-1C3E-489E-8C22-7B9E2107A7C3}" sibTransId="{0568B8A3-F7C8-416E-9D46-0994987DDA4A}"/>
    <dgm:cxn modelId="{46CDC7EB-7EB0-4BD6-BAF2-4569D89522D2}" type="presOf" srcId="{6C7A3312-127A-4F72-AF1C-A3522245A8E1}" destId="{8C636F48-D72C-4CBE-A36B-40FEC8F09768}" srcOrd="0" destOrd="0" presId="urn:microsoft.com/office/officeart/2008/layout/LinedList"/>
    <dgm:cxn modelId="{535F9A2A-EDCB-436C-B20B-9AEFBCF7B0F3}" type="presParOf" srcId="{87694462-48F1-476E-9393-798F2FAB2839}" destId="{BF5C035A-B85A-40A6-9FAB-6B37FE34B206}" srcOrd="0" destOrd="0" presId="urn:microsoft.com/office/officeart/2008/layout/LinedList"/>
    <dgm:cxn modelId="{0BDA7589-8B13-4AB4-B26A-BFB33FD16D25}" type="presParOf" srcId="{87694462-48F1-476E-9393-798F2FAB2839}" destId="{781ADB15-DDD4-4129-8D17-405EF65C0355}" srcOrd="1" destOrd="0" presId="urn:microsoft.com/office/officeart/2008/layout/LinedList"/>
    <dgm:cxn modelId="{63984153-10E5-4AB2-9CA5-D30E24F47FA1}" type="presParOf" srcId="{781ADB15-DDD4-4129-8D17-405EF65C0355}" destId="{91F9965F-C5CA-4EEA-991E-016535C0A82B}" srcOrd="0" destOrd="0" presId="urn:microsoft.com/office/officeart/2008/layout/LinedList"/>
    <dgm:cxn modelId="{0E5F3966-B8A6-4365-B2DC-26A35F93D7D9}" type="presParOf" srcId="{781ADB15-DDD4-4129-8D17-405EF65C0355}" destId="{17060DAB-E095-4EE7-8338-D424BC919145}" srcOrd="1" destOrd="0" presId="urn:microsoft.com/office/officeart/2008/layout/LinedList"/>
    <dgm:cxn modelId="{E4C51481-BBEC-45A2-87DA-510BB9C4B679}" type="presParOf" srcId="{87694462-48F1-476E-9393-798F2FAB2839}" destId="{DEAAC464-9AC6-4D1A-8E2C-9A0D25B3A0B2}" srcOrd="2" destOrd="0" presId="urn:microsoft.com/office/officeart/2008/layout/LinedList"/>
    <dgm:cxn modelId="{CBE970A8-3A5D-4047-ABCB-094A1FBE796A}" type="presParOf" srcId="{87694462-48F1-476E-9393-798F2FAB2839}" destId="{24654E7D-4948-4BB9-8546-1B6A8FC733FB}" srcOrd="3" destOrd="0" presId="urn:microsoft.com/office/officeart/2008/layout/LinedList"/>
    <dgm:cxn modelId="{382748B8-8C8A-4E4F-9EF7-CE85EAF1F6C2}" type="presParOf" srcId="{24654E7D-4948-4BB9-8546-1B6A8FC733FB}" destId="{8C636F48-D72C-4CBE-A36B-40FEC8F09768}" srcOrd="0" destOrd="0" presId="urn:microsoft.com/office/officeart/2008/layout/LinedList"/>
    <dgm:cxn modelId="{6325A25C-AB14-4D17-8E0A-42AF09E7E8A9}" type="presParOf" srcId="{24654E7D-4948-4BB9-8546-1B6A8FC733FB}" destId="{C69C0CBC-ABC0-41A6-B832-0248F43D9038}" srcOrd="1" destOrd="0" presId="urn:microsoft.com/office/officeart/2008/layout/LinedList"/>
    <dgm:cxn modelId="{E7675FC0-542F-4B44-BA9A-37B6443276E4}" type="presParOf" srcId="{87694462-48F1-476E-9393-798F2FAB2839}" destId="{32FE662B-30B6-4CA3-8F83-85872A7B955D}" srcOrd="4" destOrd="0" presId="urn:microsoft.com/office/officeart/2008/layout/LinedList"/>
    <dgm:cxn modelId="{18779374-D653-4F3D-9117-D48634F34676}" type="presParOf" srcId="{87694462-48F1-476E-9393-798F2FAB2839}" destId="{451CB995-B4D5-4062-9523-F0CEFE5D730C}" srcOrd="5" destOrd="0" presId="urn:microsoft.com/office/officeart/2008/layout/LinedList"/>
    <dgm:cxn modelId="{032C7F12-EB78-4708-B0BA-9F1D179F7987}" type="presParOf" srcId="{451CB995-B4D5-4062-9523-F0CEFE5D730C}" destId="{E6CAB328-F1A2-4EF5-8151-874012374D74}" srcOrd="0" destOrd="0" presId="urn:microsoft.com/office/officeart/2008/layout/LinedList"/>
    <dgm:cxn modelId="{60E95D45-0E21-470F-B112-1535E31AB690}" type="presParOf" srcId="{451CB995-B4D5-4062-9523-F0CEFE5D730C}" destId="{1C0EB76B-2F86-47A5-AB61-D638D38B4A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4D3AB91-33C1-4BB1-AE1E-50967D219FDC}"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en-US"/>
        </a:p>
      </dgm:t>
    </dgm:pt>
    <dgm:pt modelId="{9FA4CE5D-B58D-4A2C-A882-74656C73008A}">
      <dgm:prSet custT="1"/>
      <dgm:spPr/>
      <dgm:t>
        <a:bodyPr/>
        <a:lstStyle/>
        <a:p>
          <a:r>
            <a:rPr lang="en-US" sz="1800" b="1" dirty="0"/>
            <a:t>Manualized, </a:t>
          </a:r>
          <a:r>
            <a:rPr lang="en-US" sz="1800" b="1" dirty="0" err="1"/>
            <a:t>psychodynamically</a:t>
          </a:r>
          <a:r>
            <a:rPr lang="en-US" sz="1800" b="1" dirty="0"/>
            <a:t>-oriented psychotherapy that uses the transference relationship to help address intense emotional states and difficulties in interpersonal relationships</a:t>
          </a:r>
        </a:p>
      </dgm:t>
    </dgm:pt>
    <dgm:pt modelId="{38B7B2B6-9FC6-4269-9633-9D10A21F24C6}" type="parTrans" cxnId="{C87FA2D6-8C6E-498E-9198-940F4ABB166C}">
      <dgm:prSet/>
      <dgm:spPr/>
      <dgm:t>
        <a:bodyPr/>
        <a:lstStyle/>
        <a:p>
          <a:endParaRPr lang="en-US"/>
        </a:p>
      </dgm:t>
    </dgm:pt>
    <dgm:pt modelId="{D18927CF-D4AB-4404-975F-B896D65F5E2A}" type="sibTrans" cxnId="{C87FA2D6-8C6E-498E-9198-940F4ABB166C}">
      <dgm:prSet/>
      <dgm:spPr/>
      <dgm:t>
        <a:bodyPr/>
        <a:lstStyle/>
        <a:p>
          <a:endParaRPr lang="en-US"/>
        </a:p>
      </dgm:t>
    </dgm:pt>
    <dgm:pt modelId="{93D34A40-0167-48BC-9156-0A9EF1B1A865}">
      <dgm:prSet custT="1"/>
      <dgm:spPr/>
      <dgm:t>
        <a:bodyPr/>
        <a:lstStyle/>
        <a:p>
          <a:r>
            <a:rPr lang="en-US" sz="1400" dirty="0"/>
            <a:t>Core principle is the belief that internal images of the self in relation to others based on developmental experiences exist in the mind of all people. In BPD, the internal mental images are extreme, intense, and polarized due to biological and developmental influences.</a:t>
          </a:r>
        </a:p>
      </dgm:t>
    </dgm:pt>
    <dgm:pt modelId="{2B99CF15-A0A8-494E-BF8B-0B41C7AA0041}" type="parTrans" cxnId="{222B566A-DA59-4F68-898E-6BF03A74B98B}">
      <dgm:prSet/>
      <dgm:spPr/>
      <dgm:t>
        <a:bodyPr/>
        <a:lstStyle/>
        <a:p>
          <a:endParaRPr lang="en-US"/>
        </a:p>
      </dgm:t>
    </dgm:pt>
    <dgm:pt modelId="{152048A6-C07C-42CE-9982-3085F7D3D0D2}" type="sibTrans" cxnId="{222B566A-DA59-4F68-898E-6BF03A74B98B}">
      <dgm:prSet/>
      <dgm:spPr/>
      <dgm:t>
        <a:bodyPr/>
        <a:lstStyle/>
        <a:p>
          <a:endParaRPr lang="en-US"/>
        </a:p>
      </dgm:t>
    </dgm:pt>
    <dgm:pt modelId="{DA731CE3-6773-47A8-8DAF-6505238CBBB7}">
      <dgm:prSet custT="1"/>
      <dgm:spPr/>
      <dgm:t>
        <a:bodyPr/>
        <a:lstStyle/>
        <a:p>
          <a:r>
            <a:rPr lang="en-US" sz="1600" b="1" i="1" dirty="0"/>
            <a:t>Transference</a:t>
          </a:r>
          <a:r>
            <a:rPr lang="en-US" sz="1400" dirty="0"/>
            <a:t> is the activation of these internal images in interactions with people. In the structured setting of therapy, this activation of the internal images of the self in relation to others can be observed and understood as they are experienced in relation to the therapist. This treatment model engages reflection on the emotions being experienced in the moment, along with reflection on the reasons that the images are extreme and polarized. This joint reflection on internal states helps the patient to modulate affects better and to experience both the self and relations with others in a more complex and realistic way.</a:t>
          </a:r>
        </a:p>
      </dgm:t>
    </dgm:pt>
    <dgm:pt modelId="{8A794D1F-1C03-4B05-B932-CDCB2E995CB6}" type="parTrans" cxnId="{4C985DDC-F9DE-4605-94FA-B5B675F17FD5}">
      <dgm:prSet/>
      <dgm:spPr/>
      <dgm:t>
        <a:bodyPr/>
        <a:lstStyle/>
        <a:p>
          <a:endParaRPr lang="en-US"/>
        </a:p>
      </dgm:t>
    </dgm:pt>
    <dgm:pt modelId="{1E77F6A4-6F25-4F4D-805C-803B2B9A41CF}" type="sibTrans" cxnId="{4C985DDC-F9DE-4605-94FA-B5B675F17FD5}">
      <dgm:prSet/>
      <dgm:spPr/>
      <dgm:t>
        <a:bodyPr/>
        <a:lstStyle/>
        <a:p>
          <a:endParaRPr lang="en-US"/>
        </a:p>
      </dgm:t>
    </dgm:pt>
    <dgm:pt modelId="{2B4A0052-82D8-4B46-A583-BD1004DDE142}" type="pres">
      <dgm:prSet presAssocID="{94D3AB91-33C1-4BB1-AE1E-50967D219FDC}" presName="vert0" presStyleCnt="0">
        <dgm:presLayoutVars>
          <dgm:dir/>
          <dgm:animOne val="branch"/>
          <dgm:animLvl val="lvl"/>
        </dgm:presLayoutVars>
      </dgm:prSet>
      <dgm:spPr/>
    </dgm:pt>
    <dgm:pt modelId="{C9D1A8BB-B2FA-4A48-9594-50699893DC6D}" type="pres">
      <dgm:prSet presAssocID="{9FA4CE5D-B58D-4A2C-A882-74656C73008A}" presName="thickLine" presStyleLbl="alignNode1" presStyleIdx="0" presStyleCnt="1"/>
      <dgm:spPr/>
    </dgm:pt>
    <dgm:pt modelId="{2E31383A-07E7-481C-B57B-70766DC5BAA2}" type="pres">
      <dgm:prSet presAssocID="{9FA4CE5D-B58D-4A2C-A882-74656C73008A}" presName="horz1" presStyleCnt="0"/>
      <dgm:spPr/>
    </dgm:pt>
    <dgm:pt modelId="{D4A6691A-4AB0-48C0-BB55-F41C8C660C7F}" type="pres">
      <dgm:prSet presAssocID="{9FA4CE5D-B58D-4A2C-A882-74656C73008A}" presName="tx1" presStyleLbl="revTx" presStyleIdx="0" presStyleCnt="3" custScaleX="155551"/>
      <dgm:spPr/>
    </dgm:pt>
    <dgm:pt modelId="{7FC03C3A-BED7-419E-9690-4E05D583A7C6}" type="pres">
      <dgm:prSet presAssocID="{9FA4CE5D-B58D-4A2C-A882-74656C73008A}" presName="vert1" presStyleCnt="0"/>
      <dgm:spPr/>
    </dgm:pt>
    <dgm:pt modelId="{E9E21BE4-9AAD-4BF3-A975-0EC4179DE779}" type="pres">
      <dgm:prSet presAssocID="{93D34A40-0167-48BC-9156-0A9EF1B1A865}" presName="vertSpace2a" presStyleCnt="0"/>
      <dgm:spPr/>
    </dgm:pt>
    <dgm:pt modelId="{F3AE1219-D8CB-4127-99AE-0C4DFBB73B4D}" type="pres">
      <dgm:prSet presAssocID="{93D34A40-0167-48BC-9156-0A9EF1B1A865}" presName="horz2" presStyleCnt="0"/>
      <dgm:spPr/>
    </dgm:pt>
    <dgm:pt modelId="{0D8F4D66-5527-46A4-B1AD-695207F7E75C}" type="pres">
      <dgm:prSet presAssocID="{93D34A40-0167-48BC-9156-0A9EF1B1A865}" presName="horzSpace2" presStyleCnt="0"/>
      <dgm:spPr/>
    </dgm:pt>
    <dgm:pt modelId="{5DC5F0D3-9BCE-454C-9F53-2BCF3D40ECF0}" type="pres">
      <dgm:prSet presAssocID="{93D34A40-0167-48BC-9156-0A9EF1B1A865}" presName="tx2" presStyleLbl="revTx" presStyleIdx="1" presStyleCnt="3"/>
      <dgm:spPr/>
    </dgm:pt>
    <dgm:pt modelId="{5C5248E1-02A7-47E0-98B0-B63620AE7C71}" type="pres">
      <dgm:prSet presAssocID="{93D34A40-0167-48BC-9156-0A9EF1B1A865}" presName="vert2" presStyleCnt="0"/>
      <dgm:spPr/>
    </dgm:pt>
    <dgm:pt modelId="{1E91CB4A-8FD2-4DCC-8370-610BB844348F}" type="pres">
      <dgm:prSet presAssocID="{93D34A40-0167-48BC-9156-0A9EF1B1A865}" presName="thinLine2b" presStyleLbl="callout" presStyleIdx="0" presStyleCnt="2"/>
      <dgm:spPr/>
    </dgm:pt>
    <dgm:pt modelId="{BE2AC12F-4171-4B8B-A2D1-01F6C8A9C842}" type="pres">
      <dgm:prSet presAssocID="{93D34A40-0167-48BC-9156-0A9EF1B1A865}" presName="vertSpace2b" presStyleCnt="0"/>
      <dgm:spPr/>
    </dgm:pt>
    <dgm:pt modelId="{1583CE40-3029-414B-B024-15073A904ED1}" type="pres">
      <dgm:prSet presAssocID="{DA731CE3-6773-47A8-8DAF-6505238CBBB7}" presName="horz2" presStyleCnt="0"/>
      <dgm:spPr/>
    </dgm:pt>
    <dgm:pt modelId="{E6D46B86-BD23-4EC6-B77B-31259F2BD4E8}" type="pres">
      <dgm:prSet presAssocID="{DA731CE3-6773-47A8-8DAF-6505238CBBB7}" presName="horzSpace2" presStyleCnt="0"/>
      <dgm:spPr/>
    </dgm:pt>
    <dgm:pt modelId="{B3159284-7906-43AD-A3D1-45A9604B697D}" type="pres">
      <dgm:prSet presAssocID="{DA731CE3-6773-47A8-8DAF-6505238CBBB7}" presName="tx2" presStyleLbl="revTx" presStyleIdx="2" presStyleCnt="3" custScaleY="202670"/>
      <dgm:spPr/>
    </dgm:pt>
    <dgm:pt modelId="{0AC8C58A-B2F2-4640-A5A4-2DC5F019B260}" type="pres">
      <dgm:prSet presAssocID="{DA731CE3-6773-47A8-8DAF-6505238CBBB7}" presName="vert2" presStyleCnt="0"/>
      <dgm:spPr/>
    </dgm:pt>
    <dgm:pt modelId="{135482BB-E424-46E8-A676-DA0ACC018C9D}" type="pres">
      <dgm:prSet presAssocID="{DA731CE3-6773-47A8-8DAF-6505238CBBB7}" presName="thinLine2b" presStyleLbl="callout" presStyleIdx="1" presStyleCnt="2"/>
      <dgm:spPr/>
    </dgm:pt>
    <dgm:pt modelId="{3E22762C-5B49-4082-BEAE-AC1245CC29D4}" type="pres">
      <dgm:prSet presAssocID="{DA731CE3-6773-47A8-8DAF-6505238CBBB7}" presName="vertSpace2b" presStyleCnt="0"/>
      <dgm:spPr/>
    </dgm:pt>
  </dgm:ptLst>
  <dgm:cxnLst>
    <dgm:cxn modelId="{EEE8D007-6792-4A5B-8E18-C98DE29724CE}" type="presOf" srcId="{DA731CE3-6773-47A8-8DAF-6505238CBBB7}" destId="{B3159284-7906-43AD-A3D1-45A9604B697D}" srcOrd="0" destOrd="0" presId="urn:microsoft.com/office/officeart/2008/layout/LinedList"/>
    <dgm:cxn modelId="{14C2EA64-EFF1-475C-842C-6954B1492D7A}" type="presOf" srcId="{93D34A40-0167-48BC-9156-0A9EF1B1A865}" destId="{5DC5F0D3-9BCE-454C-9F53-2BCF3D40ECF0}" srcOrd="0" destOrd="0" presId="urn:microsoft.com/office/officeart/2008/layout/LinedList"/>
    <dgm:cxn modelId="{C4AC2E45-CC40-46EC-9EF5-803308879125}" type="presOf" srcId="{94D3AB91-33C1-4BB1-AE1E-50967D219FDC}" destId="{2B4A0052-82D8-4B46-A583-BD1004DDE142}" srcOrd="0" destOrd="0" presId="urn:microsoft.com/office/officeart/2008/layout/LinedList"/>
    <dgm:cxn modelId="{222B566A-DA59-4F68-898E-6BF03A74B98B}" srcId="{9FA4CE5D-B58D-4A2C-A882-74656C73008A}" destId="{93D34A40-0167-48BC-9156-0A9EF1B1A865}" srcOrd="0" destOrd="0" parTransId="{2B99CF15-A0A8-494E-BF8B-0B41C7AA0041}" sibTransId="{152048A6-C07C-42CE-9982-3085F7D3D0D2}"/>
    <dgm:cxn modelId="{C4EC03B9-696D-4AE3-A892-77C459448A8F}" type="presOf" srcId="{9FA4CE5D-B58D-4A2C-A882-74656C73008A}" destId="{D4A6691A-4AB0-48C0-BB55-F41C8C660C7F}" srcOrd="0" destOrd="0" presId="urn:microsoft.com/office/officeart/2008/layout/LinedList"/>
    <dgm:cxn modelId="{C87FA2D6-8C6E-498E-9198-940F4ABB166C}" srcId="{94D3AB91-33C1-4BB1-AE1E-50967D219FDC}" destId="{9FA4CE5D-B58D-4A2C-A882-74656C73008A}" srcOrd="0" destOrd="0" parTransId="{38B7B2B6-9FC6-4269-9633-9D10A21F24C6}" sibTransId="{D18927CF-D4AB-4404-975F-B896D65F5E2A}"/>
    <dgm:cxn modelId="{4C985DDC-F9DE-4605-94FA-B5B675F17FD5}" srcId="{9FA4CE5D-B58D-4A2C-A882-74656C73008A}" destId="{DA731CE3-6773-47A8-8DAF-6505238CBBB7}" srcOrd="1" destOrd="0" parTransId="{8A794D1F-1C03-4B05-B932-CDCB2E995CB6}" sibTransId="{1E77F6A4-6F25-4F4D-805C-803B2B9A41CF}"/>
    <dgm:cxn modelId="{3AFBA7DE-CD0B-4DB3-BF4B-A4B3A0BA04A3}" type="presParOf" srcId="{2B4A0052-82D8-4B46-A583-BD1004DDE142}" destId="{C9D1A8BB-B2FA-4A48-9594-50699893DC6D}" srcOrd="0" destOrd="0" presId="urn:microsoft.com/office/officeart/2008/layout/LinedList"/>
    <dgm:cxn modelId="{B0207456-CA03-4DA5-89DB-9FD863E07CDD}" type="presParOf" srcId="{2B4A0052-82D8-4B46-A583-BD1004DDE142}" destId="{2E31383A-07E7-481C-B57B-70766DC5BAA2}" srcOrd="1" destOrd="0" presId="urn:microsoft.com/office/officeart/2008/layout/LinedList"/>
    <dgm:cxn modelId="{729A7AEF-CCE1-4C59-8784-3C354E8ADA31}" type="presParOf" srcId="{2E31383A-07E7-481C-B57B-70766DC5BAA2}" destId="{D4A6691A-4AB0-48C0-BB55-F41C8C660C7F}" srcOrd="0" destOrd="0" presId="urn:microsoft.com/office/officeart/2008/layout/LinedList"/>
    <dgm:cxn modelId="{42CB81E9-85B8-4CAE-88AE-E46644019C60}" type="presParOf" srcId="{2E31383A-07E7-481C-B57B-70766DC5BAA2}" destId="{7FC03C3A-BED7-419E-9690-4E05D583A7C6}" srcOrd="1" destOrd="0" presId="urn:microsoft.com/office/officeart/2008/layout/LinedList"/>
    <dgm:cxn modelId="{2C681AA5-E0F7-4C29-A9B1-8528C495AFD3}" type="presParOf" srcId="{7FC03C3A-BED7-419E-9690-4E05D583A7C6}" destId="{E9E21BE4-9AAD-4BF3-A975-0EC4179DE779}" srcOrd="0" destOrd="0" presId="urn:microsoft.com/office/officeart/2008/layout/LinedList"/>
    <dgm:cxn modelId="{CBCD325C-952F-4FD3-9294-592D7750C343}" type="presParOf" srcId="{7FC03C3A-BED7-419E-9690-4E05D583A7C6}" destId="{F3AE1219-D8CB-4127-99AE-0C4DFBB73B4D}" srcOrd="1" destOrd="0" presId="urn:microsoft.com/office/officeart/2008/layout/LinedList"/>
    <dgm:cxn modelId="{B92859C3-0174-4874-B360-E7C771C0C604}" type="presParOf" srcId="{F3AE1219-D8CB-4127-99AE-0C4DFBB73B4D}" destId="{0D8F4D66-5527-46A4-B1AD-695207F7E75C}" srcOrd="0" destOrd="0" presId="urn:microsoft.com/office/officeart/2008/layout/LinedList"/>
    <dgm:cxn modelId="{80DC52DD-239F-486B-8973-44E2DB19766F}" type="presParOf" srcId="{F3AE1219-D8CB-4127-99AE-0C4DFBB73B4D}" destId="{5DC5F0D3-9BCE-454C-9F53-2BCF3D40ECF0}" srcOrd="1" destOrd="0" presId="urn:microsoft.com/office/officeart/2008/layout/LinedList"/>
    <dgm:cxn modelId="{38D02597-7E38-444E-81AA-1913FF915B0E}" type="presParOf" srcId="{F3AE1219-D8CB-4127-99AE-0C4DFBB73B4D}" destId="{5C5248E1-02A7-47E0-98B0-B63620AE7C71}" srcOrd="2" destOrd="0" presId="urn:microsoft.com/office/officeart/2008/layout/LinedList"/>
    <dgm:cxn modelId="{0ABBC0E4-D010-4288-ACD8-C1A1B1347DAC}" type="presParOf" srcId="{7FC03C3A-BED7-419E-9690-4E05D583A7C6}" destId="{1E91CB4A-8FD2-4DCC-8370-610BB844348F}" srcOrd="2" destOrd="0" presId="urn:microsoft.com/office/officeart/2008/layout/LinedList"/>
    <dgm:cxn modelId="{86BC9D85-CD6D-48B3-ACB4-81284E00B625}" type="presParOf" srcId="{7FC03C3A-BED7-419E-9690-4E05D583A7C6}" destId="{BE2AC12F-4171-4B8B-A2D1-01F6C8A9C842}" srcOrd="3" destOrd="0" presId="urn:microsoft.com/office/officeart/2008/layout/LinedList"/>
    <dgm:cxn modelId="{FE3D85D4-5FE0-429F-B3A5-57D85B046F31}" type="presParOf" srcId="{7FC03C3A-BED7-419E-9690-4E05D583A7C6}" destId="{1583CE40-3029-414B-B024-15073A904ED1}" srcOrd="4" destOrd="0" presId="urn:microsoft.com/office/officeart/2008/layout/LinedList"/>
    <dgm:cxn modelId="{4750FF87-F2D7-4DF4-A7BB-E54D9B54A2E9}" type="presParOf" srcId="{1583CE40-3029-414B-B024-15073A904ED1}" destId="{E6D46B86-BD23-4EC6-B77B-31259F2BD4E8}" srcOrd="0" destOrd="0" presId="urn:microsoft.com/office/officeart/2008/layout/LinedList"/>
    <dgm:cxn modelId="{A1A939D7-98AC-4D2B-9793-716EF032F734}" type="presParOf" srcId="{1583CE40-3029-414B-B024-15073A904ED1}" destId="{B3159284-7906-43AD-A3D1-45A9604B697D}" srcOrd="1" destOrd="0" presId="urn:microsoft.com/office/officeart/2008/layout/LinedList"/>
    <dgm:cxn modelId="{C532042B-F2F9-4305-8667-7CA6675E5BC5}" type="presParOf" srcId="{1583CE40-3029-414B-B024-15073A904ED1}" destId="{0AC8C58A-B2F2-4640-A5A4-2DC5F019B260}" srcOrd="2" destOrd="0" presId="urn:microsoft.com/office/officeart/2008/layout/LinedList"/>
    <dgm:cxn modelId="{B33238E7-B276-4697-9755-3932003487B6}" type="presParOf" srcId="{7FC03C3A-BED7-419E-9690-4E05D583A7C6}" destId="{135482BB-E424-46E8-A676-DA0ACC018C9D}" srcOrd="5" destOrd="0" presId="urn:microsoft.com/office/officeart/2008/layout/LinedList"/>
    <dgm:cxn modelId="{CA3A10D4-6F73-4C78-B271-BEAFA3B50719}" type="presParOf" srcId="{7FC03C3A-BED7-419E-9690-4E05D583A7C6}" destId="{3E22762C-5B49-4082-BEAE-AC1245CC29D4}"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3A87035-50CC-4C6E-B36E-E9E80B92F1B1}"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en-US"/>
        </a:p>
      </dgm:t>
    </dgm:pt>
    <dgm:pt modelId="{5936DA4F-A33B-4ED9-B694-F7CC6F29AF45}">
      <dgm:prSet custT="1"/>
      <dgm:spPr/>
      <dgm:t>
        <a:bodyPr/>
        <a:lstStyle/>
        <a:p>
          <a:r>
            <a:rPr lang="en-US" sz="1800" b="1" dirty="0"/>
            <a:t>Manualized individual psychotherapy, derived from psychodynamic psychotherapy, that uses the philosophical concept of deconstruction as a framework for treatment</a:t>
          </a:r>
        </a:p>
      </dgm:t>
    </dgm:pt>
    <dgm:pt modelId="{9D6E1165-6A66-49D9-8973-45E5C1C46FF7}" type="parTrans" cxnId="{2D437363-C925-4E02-9A03-57A3C796CD0D}">
      <dgm:prSet/>
      <dgm:spPr/>
      <dgm:t>
        <a:bodyPr/>
        <a:lstStyle/>
        <a:p>
          <a:endParaRPr lang="en-US"/>
        </a:p>
      </dgm:t>
    </dgm:pt>
    <dgm:pt modelId="{BCA84B72-DD13-4F9A-B216-F79485972D99}" type="sibTrans" cxnId="{2D437363-C925-4E02-9A03-57A3C796CD0D}">
      <dgm:prSet/>
      <dgm:spPr/>
      <dgm:t>
        <a:bodyPr/>
        <a:lstStyle/>
        <a:p>
          <a:endParaRPr lang="en-US"/>
        </a:p>
      </dgm:t>
    </dgm:pt>
    <dgm:pt modelId="{33E64198-FA92-4299-A863-93380EB91FBE}">
      <dgm:prSet custT="1"/>
      <dgm:spPr/>
      <dgm:t>
        <a:bodyPr/>
        <a:lstStyle/>
        <a:p>
          <a:r>
            <a:rPr lang="en-US" sz="1400" dirty="0"/>
            <a:t>Links to neurobiology and object relations are also part of the theoretical foundation of DDP. Therapeutic interventions focus on approaches such as alliance building, reflective listening, describing affect-laden experiences as simple narratives, recognizing and addressing polarized attributions, learning to assess oneself from an external perspective, and facilitating mourning of the limitations of oneself and others.</a:t>
          </a:r>
        </a:p>
      </dgm:t>
    </dgm:pt>
    <dgm:pt modelId="{E75DA49F-5F34-4EAA-87D7-7D2DBF05848E}" type="parTrans" cxnId="{C851DD5D-3E11-4B1E-AFF0-454F10F8F01E}">
      <dgm:prSet/>
      <dgm:spPr/>
      <dgm:t>
        <a:bodyPr/>
        <a:lstStyle/>
        <a:p>
          <a:endParaRPr lang="en-US"/>
        </a:p>
      </dgm:t>
    </dgm:pt>
    <dgm:pt modelId="{44351123-DFAE-4B7A-93BF-5FF1E7B2A428}" type="sibTrans" cxnId="{C851DD5D-3E11-4B1E-AFF0-454F10F8F01E}">
      <dgm:prSet/>
      <dgm:spPr/>
      <dgm:t>
        <a:bodyPr/>
        <a:lstStyle/>
        <a:p>
          <a:endParaRPr lang="en-US"/>
        </a:p>
      </dgm:t>
    </dgm:pt>
    <dgm:pt modelId="{0521699E-BF09-4519-8F88-E72A03893CED}">
      <dgm:prSet custT="1"/>
      <dgm:spPr/>
      <dgm:t>
        <a:bodyPr/>
        <a:lstStyle/>
        <a:p>
          <a:r>
            <a:rPr lang="en-US" sz="1400" dirty="0"/>
            <a:t>Other interventions such as interpersonally focused group therapy, art therapy, or 12-step programs can supplement DDP.</a:t>
          </a:r>
        </a:p>
      </dgm:t>
    </dgm:pt>
    <dgm:pt modelId="{385D87B2-A57A-4A02-92E0-F3D427DB6AF7}" type="parTrans" cxnId="{E00F3764-3846-4267-AC22-2A48D230BB88}">
      <dgm:prSet/>
      <dgm:spPr/>
      <dgm:t>
        <a:bodyPr/>
        <a:lstStyle/>
        <a:p>
          <a:endParaRPr lang="en-US"/>
        </a:p>
      </dgm:t>
    </dgm:pt>
    <dgm:pt modelId="{BD272925-962F-443E-B950-87E746C8FC2D}" type="sibTrans" cxnId="{E00F3764-3846-4267-AC22-2A48D230BB88}">
      <dgm:prSet/>
      <dgm:spPr/>
      <dgm:t>
        <a:bodyPr/>
        <a:lstStyle/>
        <a:p>
          <a:endParaRPr lang="en-US"/>
        </a:p>
      </dgm:t>
    </dgm:pt>
    <dgm:pt modelId="{F3CFFF10-11A9-479D-9D41-5C61EE4E23AF}" type="pres">
      <dgm:prSet presAssocID="{93A87035-50CC-4C6E-B36E-E9E80B92F1B1}" presName="vert0" presStyleCnt="0">
        <dgm:presLayoutVars>
          <dgm:dir/>
          <dgm:animOne val="branch"/>
          <dgm:animLvl val="lvl"/>
        </dgm:presLayoutVars>
      </dgm:prSet>
      <dgm:spPr/>
    </dgm:pt>
    <dgm:pt modelId="{12DED9E5-67ED-44C8-866F-B558BD30F071}" type="pres">
      <dgm:prSet presAssocID="{5936DA4F-A33B-4ED9-B694-F7CC6F29AF45}" presName="thickLine" presStyleLbl="alignNode1" presStyleIdx="0" presStyleCnt="3"/>
      <dgm:spPr/>
    </dgm:pt>
    <dgm:pt modelId="{0DCEAFE9-8F3F-43D0-8027-252A8BEF08FF}" type="pres">
      <dgm:prSet presAssocID="{5936DA4F-A33B-4ED9-B694-F7CC6F29AF45}" presName="horz1" presStyleCnt="0"/>
      <dgm:spPr/>
    </dgm:pt>
    <dgm:pt modelId="{41C68631-D6CC-499F-B02E-C9C9B9CF5003}" type="pres">
      <dgm:prSet presAssocID="{5936DA4F-A33B-4ED9-B694-F7CC6F29AF45}" presName="tx1" presStyleLbl="revTx" presStyleIdx="0" presStyleCnt="3"/>
      <dgm:spPr/>
    </dgm:pt>
    <dgm:pt modelId="{9B1C283C-0BDD-4588-92A8-0257DD20CB6D}" type="pres">
      <dgm:prSet presAssocID="{5936DA4F-A33B-4ED9-B694-F7CC6F29AF45}" presName="vert1" presStyleCnt="0"/>
      <dgm:spPr/>
    </dgm:pt>
    <dgm:pt modelId="{97E19E16-49F8-462B-A02E-5DA1017A1B7C}" type="pres">
      <dgm:prSet presAssocID="{33E64198-FA92-4299-A863-93380EB91FBE}" presName="thickLine" presStyleLbl="alignNode1" presStyleIdx="1" presStyleCnt="3"/>
      <dgm:spPr/>
    </dgm:pt>
    <dgm:pt modelId="{DC395EE9-C81A-4C99-9E58-97889807AABD}" type="pres">
      <dgm:prSet presAssocID="{33E64198-FA92-4299-A863-93380EB91FBE}" presName="horz1" presStyleCnt="0"/>
      <dgm:spPr/>
    </dgm:pt>
    <dgm:pt modelId="{B711AD18-1383-4FD0-8EBD-D3A969D2B0E6}" type="pres">
      <dgm:prSet presAssocID="{33E64198-FA92-4299-A863-93380EB91FBE}" presName="tx1" presStyleLbl="revTx" presStyleIdx="1" presStyleCnt="3"/>
      <dgm:spPr/>
    </dgm:pt>
    <dgm:pt modelId="{11119A5E-C7AB-4051-9E61-D491A2BF4625}" type="pres">
      <dgm:prSet presAssocID="{33E64198-FA92-4299-A863-93380EB91FBE}" presName="vert1" presStyleCnt="0"/>
      <dgm:spPr/>
    </dgm:pt>
    <dgm:pt modelId="{2D041D27-7E01-4A36-959B-BC379214FDE3}" type="pres">
      <dgm:prSet presAssocID="{0521699E-BF09-4519-8F88-E72A03893CED}" presName="thickLine" presStyleLbl="alignNode1" presStyleIdx="2" presStyleCnt="3"/>
      <dgm:spPr/>
    </dgm:pt>
    <dgm:pt modelId="{58D80B77-6439-44FB-BD88-25FBA6F53631}" type="pres">
      <dgm:prSet presAssocID="{0521699E-BF09-4519-8F88-E72A03893CED}" presName="horz1" presStyleCnt="0"/>
      <dgm:spPr/>
    </dgm:pt>
    <dgm:pt modelId="{C6B6CF94-6FF6-4831-B5AC-DE2C97DD438C}" type="pres">
      <dgm:prSet presAssocID="{0521699E-BF09-4519-8F88-E72A03893CED}" presName="tx1" presStyleLbl="revTx" presStyleIdx="2" presStyleCnt="3"/>
      <dgm:spPr/>
    </dgm:pt>
    <dgm:pt modelId="{C2F76085-404A-4F27-BC52-C403C79172A1}" type="pres">
      <dgm:prSet presAssocID="{0521699E-BF09-4519-8F88-E72A03893CED}" presName="vert1" presStyleCnt="0"/>
      <dgm:spPr/>
    </dgm:pt>
  </dgm:ptLst>
  <dgm:cxnLst>
    <dgm:cxn modelId="{C851DD5D-3E11-4B1E-AFF0-454F10F8F01E}" srcId="{93A87035-50CC-4C6E-B36E-E9E80B92F1B1}" destId="{33E64198-FA92-4299-A863-93380EB91FBE}" srcOrd="1" destOrd="0" parTransId="{E75DA49F-5F34-4EAA-87D7-7D2DBF05848E}" sibTransId="{44351123-DFAE-4B7A-93BF-5FF1E7B2A428}"/>
    <dgm:cxn modelId="{2D437363-C925-4E02-9A03-57A3C796CD0D}" srcId="{93A87035-50CC-4C6E-B36E-E9E80B92F1B1}" destId="{5936DA4F-A33B-4ED9-B694-F7CC6F29AF45}" srcOrd="0" destOrd="0" parTransId="{9D6E1165-6A66-49D9-8973-45E5C1C46FF7}" sibTransId="{BCA84B72-DD13-4F9A-B216-F79485972D99}"/>
    <dgm:cxn modelId="{E00F3764-3846-4267-AC22-2A48D230BB88}" srcId="{93A87035-50CC-4C6E-B36E-E9E80B92F1B1}" destId="{0521699E-BF09-4519-8F88-E72A03893CED}" srcOrd="2" destOrd="0" parTransId="{385D87B2-A57A-4A02-92E0-F3D427DB6AF7}" sibTransId="{BD272925-962F-443E-B950-87E746C8FC2D}"/>
    <dgm:cxn modelId="{B5F57876-0307-4BDF-A416-3FDAC8E98578}" type="presOf" srcId="{33E64198-FA92-4299-A863-93380EB91FBE}" destId="{B711AD18-1383-4FD0-8EBD-D3A969D2B0E6}" srcOrd="0" destOrd="0" presId="urn:microsoft.com/office/officeart/2008/layout/LinedList"/>
    <dgm:cxn modelId="{9D308695-0301-48B6-A54A-080795AA904B}" type="presOf" srcId="{93A87035-50CC-4C6E-B36E-E9E80B92F1B1}" destId="{F3CFFF10-11A9-479D-9D41-5C61EE4E23AF}" srcOrd="0" destOrd="0" presId="urn:microsoft.com/office/officeart/2008/layout/LinedList"/>
    <dgm:cxn modelId="{CE85C7C8-B97A-4BFB-82C0-D045F2FBF6DF}" type="presOf" srcId="{0521699E-BF09-4519-8F88-E72A03893CED}" destId="{C6B6CF94-6FF6-4831-B5AC-DE2C97DD438C}" srcOrd="0" destOrd="0" presId="urn:microsoft.com/office/officeart/2008/layout/LinedList"/>
    <dgm:cxn modelId="{022B09E6-40BA-4396-A212-745352C8A16D}" type="presOf" srcId="{5936DA4F-A33B-4ED9-B694-F7CC6F29AF45}" destId="{41C68631-D6CC-499F-B02E-C9C9B9CF5003}" srcOrd="0" destOrd="0" presId="urn:microsoft.com/office/officeart/2008/layout/LinedList"/>
    <dgm:cxn modelId="{6359FE21-D245-4D37-96CC-191BD29D988C}" type="presParOf" srcId="{F3CFFF10-11A9-479D-9D41-5C61EE4E23AF}" destId="{12DED9E5-67ED-44C8-866F-B558BD30F071}" srcOrd="0" destOrd="0" presId="urn:microsoft.com/office/officeart/2008/layout/LinedList"/>
    <dgm:cxn modelId="{673B2B5B-5A27-4D38-85BA-5703F9774553}" type="presParOf" srcId="{F3CFFF10-11A9-479D-9D41-5C61EE4E23AF}" destId="{0DCEAFE9-8F3F-43D0-8027-252A8BEF08FF}" srcOrd="1" destOrd="0" presId="urn:microsoft.com/office/officeart/2008/layout/LinedList"/>
    <dgm:cxn modelId="{37D32593-6A0D-4AE9-B3AF-3BDB332CE55A}" type="presParOf" srcId="{0DCEAFE9-8F3F-43D0-8027-252A8BEF08FF}" destId="{41C68631-D6CC-499F-B02E-C9C9B9CF5003}" srcOrd="0" destOrd="0" presId="urn:microsoft.com/office/officeart/2008/layout/LinedList"/>
    <dgm:cxn modelId="{9D829D36-1460-4185-A5ED-7D40112CF5AA}" type="presParOf" srcId="{0DCEAFE9-8F3F-43D0-8027-252A8BEF08FF}" destId="{9B1C283C-0BDD-4588-92A8-0257DD20CB6D}" srcOrd="1" destOrd="0" presId="urn:microsoft.com/office/officeart/2008/layout/LinedList"/>
    <dgm:cxn modelId="{8CC09F35-EAD9-4A46-BBBE-CE6AC05CDFB5}" type="presParOf" srcId="{F3CFFF10-11A9-479D-9D41-5C61EE4E23AF}" destId="{97E19E16-49F8-462B-A02E-5DA1017A1B7C}" srcOrd="2" destOrd="0" presId="urn:microsoft.com/office/officeart/2008/layout/LinedList"/>
    <dgm:cxn modelId="{F709D298-629A-4BAB-920C-FED056D776CE}" type="presParOf" srcId="{F3CFFF10-11A9-479D-9D41-5C61EE4E23AF}" destId="{DC395EE9-C81A-4C99-9E58-97889807AABD}" srcOrd="3" destOrd="0" presId="urn:microsoft.com/office/officeart/2008/layout/LinedList"/>
    <dgm:cxn modelId="{E8F90B37-C2F3-4E63-97BB-6E6CDEB20DA7}" type="presParOf" srcId="{DC395EE9-C81A-4C99-9E58-97889807AABD}" destId="{B711AD18-1383-4FD0-8EBD-D3A969D2B0E6}" srcOrd="0" destOrd="0" presId="urn:microsoft.com/office/officeart/2008/layout/LinedList"/>
    <dgm:cxn modelId="{A8AE0DF1-022C-4E96-93D2-B971625728A0}" type="presParOf" srcId="{DC395EE9-C81A-4C99-9E58-97889807AABD}" destId="{11119A5E-C7AB-4051-9E61-D491A2BF4625}" srcOrd="1" destOrd="0" presId="urn:microsoft.com/office/officeart/2008/layout/LinedList"/>
    <dgm:cxn modelId="{FC74A5B2-A828-4FC3-B0CF-D69F87CB674A}" type="presParOf" srcId="{F3CFFF10-11A9-479D-9D41-5C61EE4E23AF}" destId="{2D041D27-7E01-4A36-959B-BC379214FDE3}" srcOrd="4" destOrd="0" presId="urn:microsoft.com/office/officeart/2008/layout/LinedList"/>
    <dgm:cxn modelId="{45EE131D-AB6C-4E54-9532-9D287F32634C}" type="presParOf" srcId="{F3CFFF10-11A9-479D-9D41-5C61EE4E23AF}" destId="{58D80B77-6439-44FB-BD88-25FBA6F53631}" srcOrd="5" destOrd="0" presId="urn:microsoft.com/office/officeart/2008/layout/LinedList"/>
    <dgm:cxn modelId="{FD954B4B-7F6A-4C20-BA9D-82634F7B6263}" type="presParOf" srcId="{58D80B77-6439-44FB-BD88-25FBA6F53631}" destId="{C6B6CF94-6FF6-4831-B5AC-DE2C97DD438C}" srcOrd="0" destOrd="0" presId="urn:microsoft.com/office/officeart/2008/layout/LinedList"/>
    <dgm:cxn modelId="{6F0D75DD-C825-4A12-B724-601AAC2F1B42}" type="presParOf" srcId="{58D80B77-6439-44FB-BD88-25FBA6F53631}" destId="{C2F76085-404A-4F27-BC52-C403C79172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38FF41-4D71-4A0E-8D4E-2A118102E584}"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0B410D72-DFA9-48D0-805F-6FF6C9555B19}">
      <dgm:prSet custT="1"/>
      <dgm:spPr>
        <a:effectLst/>
      </dgm:spPr>
      <dgm:t>
        <a:bodyPr>
          <a:scene3d>
            <a:camera prst="orthographicFront"/>
            <a:lightRig rig="harsh" dir="t"/>
          </a:scene3d>
          <a:sp3d extrusionH="57150" prstMaterial="matte">
            <a:bevelT w="63500" h="12700" prst="angle"/>
            <a:contourClr>
              <a:schemeClr val="bg1">
                <a:lumMod val="65000"/>
              </a:schemeClr>
            </a:contourClr>
          </a:sp3d>
        </a:bodyPr>
        <a:lstStyle/>
        <a:p>
          <a:r>
            <a:rPr lang="en-US" sz="1800" b="1" cap="none" spc="0" dirty="0">
              <a:ln/>
              <a:solidFill>
                <a:schemeClr val="accent3"/>
              </a:solidFill>
              <a:effectLst/>
            </a:rPr>
            <a:t>Substantial association with lifetime burden, psychosocial impairment, and misconceptions about BPD</a:t>
          </a:r>
        </a:p>
      </dgm:t>
    </dgm:pt>
    <dgm:pt modelId="{D618C245-5D3A-4AA5-9C98-1087E22D75EF}" type="parTrans" cxnId="{6E853BCD-28DA-46E5-834F-28848E4AF42D}">
      <dgm:prSet/>
      <dgm:spPr/>
      <dgm:t>
        <a:bodyPr/>
        <a:lstStyle/>
        <a:p>
          <a:endParaRPr lang="en-US" sz="2400"/>
        </a:p>
      </dgm:t>
    </dgm:pt>
    <dgm:pt modelId="{CFCD21E2-EA1E-4B27-A451-F69F80594592}" type="sibTrans" cxnId="{6E853BCD-28DA-46E5-834F-28848E4AF42D}">
      <dgm:prSet/>
      <dgm:spPr/>
      <dgm:t>
        <a:bodyPr/>
        <a:lstStyle/>
        <a:p>
          <a:endParaRPr lang="en-US" sz="2400"/>
        </a:p>
      </dgm:t>
    </dgm:pt>
    <dgm:pt modelId="{E180E1B6-2A0E-4024-BC5A-0987063ABAEC}">
      <dgm:prSet custT="1"/>
      <dgm:spPr/>
      <dgm:t>
        <a:bodyPr/>
        <a:lstStyle/>
        <a:p>
          <a:r>
            <a:rPr lang="en-US" sz="1600" dirty="0"/>
            <a:t>Frequent users of primary care, with elevated rates of chronic pain and other somatic conditions</a:t>
          </a:r>
        </a:p>
      </dgm:t>
    </dgm:pt>
    <dgm:pt modelId="{3B0B7F6A-34AF-4F06-848B-1D7BA24F7D75}" type="parTrans" cxnId="{42419B7B-3816-4316-ABC8-D35B6A3AA779}">
      <dgm:prSet/>
      <dgm:spPr/>
      <dgm:t>
        <a:bodyPr/>
        <a:lstStyle/>
        <a:p>
          <a:endParaRPr lang="en-US" sz="2400"/>
        </a:p>
      </dgm:t>
    </dgm:pt>
    <dgm:pt modelId="{B68C5BAD-F094-4443-9063-74809B3E97B8}" type="sibTrans" cxnId="{42419B7B-3816-4316-ABC8-D35B6A3AA779}">
      <dgm:prSet/>
      <dgm:spPr/>
      <dgm:t>
        <a:bodyPr/>
        <a:lstStyle/>
        <a:p>
          <a:endParaRPr lang="en-US" sz="2400"/>
        </a:p>
      </dgm:t>
    </dgm:pt>
    <dgm:pt modelId="{85CB0C01-1297-47B5-8A8C-1FC60833AC2F}">
      <dgm:prSet custT="1"/>
      <dgm:spPr/>
      <dgm:t>
        <a:bodyPr/>
        <a:lstStyle/>
        <a:p>
          <a:r>
            <a:rPr lang="en-US" sz="1600" dirty="0"/>
            <a:t>Common co-occurring psychiatric disorders (e.g., MDD, bipolar disorder, PTSD, anxiety disorders, SUDs)</a:t>
          </a:r>
        </a:p>
      </dgm:t>
    </dgm:pt>
    <dgm:pt modelId="{0C73416E-E663-4B7F-BC8B-0E4ED8AD03EF}" type="parTrans" cxnId="{D0091F0E-9B83-4731-B7AB-C080742B563A}">
      <dgm:prSet/>
      <dgm:spPr/>
      <dgm:t>
        <a:bodyPr/>
        <a:lstStyle/>
        <a:p>
          <a:endParaRPr lang="en-US" sz="2400"/>
        </a:p>
      </dgm:t>
    </dgm:pt>
    <dgm:pt modelId="{975824E3-F820-4F54-99A6-BF3BBE5EBBB1}" type="sibTrans" cxnId="{D0091F0E-9B83-4731-B7AB-C080742B563A}">
      <dgm:prSet/>
      <dgm:spPr/>
      <dgm:t>
        <a:bodyPr/>
        <a:lstStyle/>
        <a:p>
          <a:endParaRPr lang="en-US" sz="2400"/>
        </a:p>
      </dgm:t>
    </dgm:pt>
    <dgm:pt modelId="{1F94F68A-B6C0-467D-AE51-3D2797C253DC}">
      <dgm:prSet custT="1"/>
      <dgm:spPr/>
      <dgm:t>
        <a:bodyPr/>
        <a:lstStyle/>
        <a:p>
          <a:r>
            <a:rPr lang="en-US" sz="1600" dirty="0"/>
            <a:t>Increases in health care costs related to BPD </a:t>
          </a:r>
          <a:r>
            <a:rPr lang="en-US" sz="1600"/>
            <a:t>and physical </a:t>
          </a:r>
          <a:r>
            <a:rPr lang="en-US" sz="1600" dirty="0"/>
            <a:t>conditions</a:t>
          </a:r>
        </a:p>
      </dgm:t>
    </dgm:pt>
    <dgm:pt modelId="{2C8219BA-765D-472E-BB37-BAC7521D7DF1}" type="parTrans" cxnId="{F74C0E9C-56D2-4832-8162-6FE696B468AB}">
      <dgm:prSet/>
      <dgm:spPr/>
      <dgm:t>
        <a:bodyPr/>
        <a:lstStyle/>
        <a:p>
          <a:endParaRPr lang="en-US" sz="2400"/>
        </a:p>
      </dgm:t>
    </dgm:pt>
    <dgm:pt modelId="{DAB75AE8-E481-4D16-9331-023F84E57794}" type="sibTrans" cxnId="{F74C0E9C-56D2-4832-8162-6FE696B468AB}">
      <dgm:prSet/>
      <dgm:spPr/>
      <dgm:t>
        <a:bodyPr/>
        <a:lstStyle/>
        <a:p>
          <a:endParaRPr lang="en-US" sz="2400"/>
        </a:p>
      </dgm:t>
    </dgm:pt>
    <dgm:pt modelId="{22FC0379-6CFB-491F-B0D3-CD36F8A3B16A}">
      <dgm:prSet custT="1"/>
      <dgm:spPr/>
      <dgm:t>
        <a:bodyPr/>
        <a:lstStyle/>
        <a:p>
          <a:r>
            <a:rPr lang="en-US" sz="1600" dirty="0"/>
            <a:t>Persistent impairments in social and occupational functioning as well as symptoms such as fear of abandonment, impulsivity, intense anger, and unstable self-image </a:t>
          </a:r>
        </a:p>
      </dgm:t>
    </dgm:pt>
    <dgm:pt modelId="{A2A1B135-689F-4933-9C2C-EF866B589BFD}" type="parTrans" cxnId="{DE12F033-F34B-4300-9CB2-BEFC4AC8C20C}">
      <dgm:prSet/>
      <dgm:spPr/>
      <dgm:t>
        <a:bodyPr/>
        <a:lstStyle/>
        <a:p>
          <a:endParaRPr lang="en-US" sz="2400"/>
        </a:p>
      </dgm:t>
    </dgm:pt>
    <dgm:pt modelId="{7C318038-EB86-4B0A-A35D-3BA8355B67AE}" type="sibTrans" cxnId="{DE12F033-F34B-4300-9CB2-BEFC4AC8C20C}">
      <dgm:prSet/>
      <dgm:spPr/>
      <dgm:t>
        <a:bodyPr/>
        <a:lstStyle/>
        <a:p>
          <a:endParaRPr lang="en-US" sz="2400"/>
        </a:p>
      </dgm:t>
    </dgm:pt>
    <dgm:pt modelId="{85071CE2-ADDE-4652-B8BE-E5032A39E7BA}">
      <dgm:prSet custT="1"/>
      <dgm:spPr/>
      <dgm:t>
        <a:bodyPr/>
        <a:lstStyle/>
        <a:p>
          <a:r>
            <a:rPr lang="en-US" sz="1600" dirty="0"/>
            <a:t>Occurrence of suicide attempts and episodes of self-harm, more often than in individuals without BPD, though rates decline over time</a:t>
          </a:r>
        </a:p>
      </dgm:t>
    </dgm:pt>
    <dgm:pt modelId="{E6045CA7-D240-4D6F-9BB7-A1E13AE9538F}" type="parTrans" cxnId="{DC5F43E2-22BF-42C7-B66A-4DD3578F4278}">
      <dgm:prSet/>
      <dgm:spPr/>
      <dgm:t>
        <a:bodyPr/>
        <a:lstStyle/>
        <a:p>
          <a:endParaRPr lang="en-US" sz="2400"/>
        </a:p>
      </dgm:t>
    </dgm:pt>
    <dgm:pt modelId="{9B03C439-28CA-42B5-A5AC-406AFECDE3CF}" type="sibTrans" cxnId="{DC5F43E2-22BF-42C7-B66A-4DD3578F4278}">
      <dgm:prSet/>
      <dgm:spPr/>
      <dgm:t>
        <a:bodyPr/>
        <a:lstStyle/>
        <a:p>
          <a:endParaRPr lang="en-US" sz="2400"/>
        </a:p>
      </dgm:t>
    </dgm:pt>
    <dgm:pt modelId="{3A3A2483-FB3C-48BF-92D4-0C4D13EEF0E9}">
      <dgm:prSet custT="1"/>
      <dgm:spPr/>
      <dgm:t>
        <a:bodyPr/>
        <a:lstStyle/>
        <a:p>
          <a:r>
            <a:rPr lang="en-US" sz="1600" dirty="0"/>
            <a:t>Increases in deaths due to suicide as well as all-cause mortality in longitudinal studies</a:t>
          </a:r>
        </a:p>
      </dgm:t>
    </dgm:pt>
    <dgm:pt modelId="{8193D541-70A3-46CB-99D0-2519CE76478D}" type="parTrans" cxnId="{605CEBEC-C62A-4AED-9C09-935132496FDA}">
      <dgm:prSet/>
      <dgm:spPr/>
      <dgm:t>
        <a:bodyPr/>
        <a:lstStyle/>
        <a:p>
          <a:endParaRPr lang="en-US" sz="2400"/>
        </a:p>
      </dgm:t>
    </dgm:pt>
    <dgm:pt modelId="{08AB1125-7F1A-480C-A213-7CE89488DF9C}" type="sibTrans" cxnId="{605CEBEC-C62A-4AED-9C09-935132496FDA}">
      <dgm:prSet/>
      <dgm:spPr/>
      <dgm:t>
        <a:bodyPr/>
        <a:lstStyle/>
        <a:p>
          <a:endParaRPr lang="en-US" sz="2400"/>
        </a:p>
      </dgm:t>
    </dgm:pt>
    <dgm:pt modelId="{FF6913D3-5247-4122-89F6-CC240D46D442}">
      <dgm:prSet custT="1"/>
      <dgm:spPr/>
      <dgm:t>
        <a:bodyPr/>
        <a:lstStyle/>
        <a:p>
          <a:r>
            <a:rPr lang="en-US" sz="1600" dirty="0"/>
            <a:t>Considerable amount of stigma, including self-stigma and frequent experience of discrimination within the health care system</a:t>
          </a:r>
        </a:p>
      </dgm:t>
    </dgm:pt>
    <dgm:pt modelId="{2867D87B-3AF7-41BE-984C-F64DC406D5E1}" type="parTrans" cxnId="{FCA4C140-12F1-4A89-9189-E087DC258ABF}">
      <dgm:prSet/>
      <dgm:spPr/>
      <dgm:t>
        <a:bodyPr/>
        <a:lstStyle/>
        <a:p>
          <a:endParaRPr lang="en-US" sz="2400"/>
        </a:p>
      </dgm:t>
    </dgm:pt>
    <dgm:pt modelId="{09298349-15A8-4155-BD36-5772BA54C501}" type="sibTrans" cxnId="{FCA4C140-12F1-4A89-9189-E087DC258ABF}">
      <dgm:prSet/>
      <dgm:spPr/>
      <dgm:t>
        <a:bodyPr/>
        <a:lstStyle/>
        <a:p>
          <a:endParaRPr lang="en-US" sz="2400"/>
        </a:p>
      </dgm:t>
    </dgm:pt>
    <dgm:pt modelId="{12D8A75A-5AC5-4446-8F33-7C1FA4ED9319}" type="pres">
      <dgm:prSet presAssocID="{F538FF41-4D71-4A0E-8D4E-2A118102E584}" presName="vert0" presStyleCnt="0">
        <dgm:presLayoutVars>
          <dgm:dir/>
          <dgm:animOne val="branch"/>
          <dgm:animLvl val="lvl"/>
        </dgm:presLayoutVars>
      </dgm:prSet>
      <dgm:spPr/>
    </dgm:pt>
    <dgm:pt modelId="{A1108C99-2412-40B5-938B-E46ED3032642}" type="pres">
      <dgm:prSet presAssocID="{0B410D72-DFA9-48D0-805F-6FF6C9555B19}" presName="thickLine" presStyleLbl="alignNode1" presStyleIdx="0" presStyleCnt="1"/>
      <dgm:spPr/>
    </dgm:pt>
    <dgm:pt modelId="{D171634E-EC14-402D-8009-73C42C54A4F4}" type="pres">
      <dgm:prSet presAssocID="{0B410D72-DFA9-48D0-805F-6FF6C9555B19}" presName="horz1" presStyleCnt="0"/>
      <dgm:spPr/>
    </dgm:pt>
    <dgm:pt modelId="{2F285120-C843-4431-AFB7-51926D754E27}" type="pres">
      <dgm:prSet presAssocID="{0B410D72-DFA9-48D0-805F-6FF6C9555B19}" presName="tx1" presStyleLbl="revTx" presStyleIdx="0" presStyleCnt="8" custScaleX="130214"/>
      <dgm:spPr/>
    </dgm:pt>
    <dgm:pt modelId="{D5BDCF52-55D7-428B-9E09-D36D55010ECA}" type="pres">
      <dgm:prSet presAssocID="{0B410D72-DFA9-48D0-805F-6FF6C9555B19}" presName="vert1" presStyleCnt="0"/>
      <dgm:spPr/>
    </dgm:pt>
    <dgm:pt modelId="{E57C9D0D-20FE-451B-A4E3-3EDF3FAAF592}" type="pres">
      <dgm:prSet presAssocID="{E180E1B6-2A0E-4024-BC5A-0987063ABAEC}" presName="vertSpace2a" presStyleCnt="0"/>
      <dgm:spPr/>
    </dgm:pt>
    <dgm:pt modelId="{B81F0622-28FD-4A1B-854E-FF8C1BF0EB83}" type="pres">
      <dgm:prSet presAssocID="{E180E1B6-2A0E-4024-BC5A-0987063ABAEC}" presName="horz2" presStyleCnt="0"/>
      <dgm:spPr/>
    </dgm:pt>
    <dgm:pt modelId="{926D5EA3-3789-41C1-BEEB-BB78650E6618}" type="pres">
      <dgm:prSet presAssocID="{E180E1B6-2A0E-4024-BC5A-0987063ABAEC}" presName="horzSpace2" presStyleCnt="0"/>
      <dgm:spPr/>
    </dgm:pt>
    <dgm:pt modelId="{C97C64D5-93ED-44B8-BA2A-66539B57CDBE}" type="pres">
      <dgm:prSet presAssocID="{E180E1B6-2A0E-4024-BC5A-0987063ABAEC}" presName="tx2" presStyleLbl="revTx" presStyleIdx="1" presStyleCnt="8" custScaleY="115464"/>
      <dgm:spPr/>
    </dgm:pt>
    <dgm:pt modelId="{3B5ACADA-406C-4C62-AB62-9EF3DF6F24E5}" type="pres">
      <dgm:prSet presAssocID="{E180E1B6-2A0E-4024-BC5A-0987063ABAEC}" presName="vert2" presStyleCnt="0"/>
      <dgm:spPr/>
    </dgm:pt>
    <dgm:pt modelId="{7B382EBD-9198-47EB-87FA-6A6F850EE853}" type="pres">
      <dgm:prSet presAssocID="{E180E1B6-2A0E-4024-BC5A-0987063ABAEC}" presName="thinLine2b" presStyleLbl="callout" presStyleIdx="0" presStyleCnt="7"/>
      <dgm:spPr/>
    </dgm:pt>
    <dgm:pt modelId="{D2A0BFC3-F47D-48E9-848A-8E2C225A1632}" type="pres">
      <dgm:prSet presAssocID="{E180E1B6-2A0E-4024-BC5A-0987063ABAEC}" presName="vertSpace2b" presStyleCnt="0"/>
      <dgm:spPr/>
    </dgm:pt>
    <dgm:pt modelId="{F7FF9CB3-3A7C-4151-A7E7-4C4D66C2A79F}" type="pres">
      <dgm:prSet presAssocID="{85CB0C01-1297-47B5-8A8C-1FC60833AC2F}" presName="horz2" presStyleCnt="0"/>
      <dgm:spPr/>
    </dgm:pt>
    <dgm:pt modelId="{2EA4B17D-8A71-4CE1-9378-CE549BEF9175}" type="pres">
      <dgm:prSet presAssocID="{85CB0C01-1297-47B5-8A8C-1FC60833AC2F}" presName="horzSpace2" presStyleCnt="0"/>
      <dgm:spPr/>
    </dgm:pt>
    <dgm:pt modelId="{75989586-BD53-4FB2-8757-37191108F6CA}" type="pres">
      <dgm:prSet presAssocID="{85CB0C01-1297-47B5-8A8C-1FC60833AC2F}" presName="tx2" presStyleLbl="revTx" presStyleIdx="2" presStyleCnt="8" custScaleY="116410"/>
      <dgm:spPr/>
    </dgm:pt>
    <dgm:pt modelId="{EB206E11-1FBC-4B49-BBCB-0081E99F1CB3}" type="pres">
      <dgm:prSet presAssocID="{85CB0C01-1297-47B5-8A8C-1FC60833AC2F}" presName="vert2" presStyleCnt="0"/>
      <dgm:spPr/>
    </dgm:pt>
    <dgm:pt modelId="{DFDF282B-331F-41B5-97AC-996F5EB3FAA7}" type="pres">
      <dgm:prSet presAssocID="{85CB0C01-1297-47B5-8A8C-1FC60833AC2F}" presName="thinLine2b" presStyleLbl="callout" presStyleIdx="1" presStyleCnt="7"/>
      <dgm:spPr/>
    </dgm:pt>
    <dgm:pt modelId="{65B33DFD-E7B5-4101-AD65-1EE46429A0F6}" type="pres">
      <dgm:prSet presAssocID="{85CB0C01-1297-47B5-8A8C-1FC60833AC2F}" presName="vertSpace2b" presStyleCnt="0"/>
      <dgm:spPr/>
    </dgm:pt>
    <dgm:pt modelId="{1A995A76-9E5C-401D-BE40-C441E50DCE71}" type="pres">
      <dgm:prSet presAssocID="{1F94F68A-B6C0-467D-AE51-3D2797C253DC}" presName="horz2" presStyleCnt="0"/>
      <dgm:spPr/>
    </dgm:pt>
    <dgm:pt modelId="{190046D4-DFAE-4487-8DF6-442217EAFDF7}" type="pres">
      <dgm:prSet presAssocID="{1F94F68A-B6C0-467D-AE51-3D2797C253DC}" presName="horzSpace2" presStyleCnt="0"/>
      <dgm:spPr/>
    </dgm:pt>
    <dgm:pt modelId="{8C194176-2A90-4E61-B081-C03D90BCFC94}" type="pres">
      <dgm:prSet presAssocID="{1F94F68A-B6C0-467D-AE51-3D2797C253DC}" presName="tx2" presStyleLbl="revTx" presStyleIdx="3" presStyleCnt="8" custScaleY="67753"/>
      <dgm:spPr/>
    </dgm:pt>
    <dgm:pt modelId="{9DBF3746-614F-4E86-A8C4-0BA9A823785C}" type="pres">
      <dgm:prSet presAssocID="{1F94F68A-B6C0-467D-AE51-3D2797C253DC}" presName="vert2" presStyleCnt="0"/>
      <dgm:spPr/>
    </dgm:pt>
    <dgm:pt modelId="{AE3CC50D-79D3-4502-A7FA-F084268E5025}" type="pres">
      <dgm:prSet presAssocID="{1F94F68A-B6C0-467D-AE51-3D2797C253DC}" presName="thinLine2b" presStyleLbl="callout" presStyleIdx="2" presStyleCnt="7"/>
      <dgm:spPr/>
    </dgm:pt>
    <dgm:pt modelId="{4E27D9D2-E961-499B-B813-45E208EA3E3C}" type="pres">
      <dgm:prSet presAssocID="{1F94F68A-B6C0-467D-AE51-3D2797C253DC}" presName="vertSpace2b" presStyleCnt="0"/>
      <dgm:spPr/>
    </dgm:pt>
    <dgm:pt modelId="{41CB01DD-7775-4613-8E66-2ECE3EFC3CEE}" type="pres">
      <dgm:prSet presAssocID="{22FC0379-6CFB-491F-B0D3-CD36F8A3B16A}" presName="horz2" presStyleCnt="0"/>
      <dgm:spPr/>
    </dgm:pt>
    <dgm:pt modelId="{0B948808-8F4D-4A39-B776-3E7BC8AE7B3A}" type="pres">
      <dgm:prSet presAssocID="{22FC0379-6CFB-491F-B0D3-CD36F8A3B16A}" presName="horzSpace2" presStyleCnt="0"/>
      <dgm:spPr/>
    </dgm:pt>
    <dgm:pt modelId="{E47E3F74-3D04-4272-8DF3-A0614AF95E8A}" type="pres">
      <dgm:prSet presAssocID="{22FC0379-6CFB-491F-B0D3-CD36F8A3B16A}" presName="tx2" presStyleLbl="revTx" presStyleIdx="4" presStyleCnt="8" custScaleY="175721"/>
      <dgm:spPr/>
    </dgm:pt>
    <dgm:pt modelId="{3A079462-292D-4051-9194-25C0400A897F}" type="pres">
      <dgm:prSet presAssocID="{22FC0379-6CFB-491F-B0D3-CD36F8A3B16A}" presName="vert2" presStyleCnt="0"/>
      <dgm:spPr/>
    </dgm:pt>
    <dgm:pt modelId="{205BFF07-6C4E-4CA2-95F0-C703124033CD}" type="pres">
      <dgm:prSet presAssocID="{22FC0379-6CFB-491F-B0D3-CD36F8A3B16A}" presName="thinLine2b" presStyleLbl="callout" presStyleIdx="3" presStyleCnt="7"/>
      <dgm:spPr/>
    </dgm:pt>
    <dgm:pt modelId="{92169D89-088F-4077-91F5-8E22B5E2645D}" type="pres">
      <dgm:prSet presAssocID="{22FC0379-6CFB-491F-B0D3-CD36F8A3B16A}" presName="vertSpace2b" presStyleCnt="0"/>
      <dgm:spPr/>
    </dgm:pt>
    <dgm:pt modelId="{2940C1E6-A784-4F79-89CD-398AA17E74F8}" type="pres">
      <dgm:prSet presAssocID="{85071CE2-ADDE-4652-B8BE-E5032A39E7BA}" presName="horz2" presStyleCnt="0"/>
      <dgm:spPr/>
    </dgm:pt>
    <dgm:pt modelId="{AE2E0BE2-B784-4E40-8702-45000E8A5DBD}" type="pres">
      <dgm:prSet presAssocID="{85071CE2-ADDE-4652-B8BE-E5032A39E7BA}" presName="horzSpace2" presStyleCnt="0"/>
      <dgm:spPr/>
    </dgm:pt>
    <dgm:pt modelId="{3DC74E2D-84F0-4F99-AEDA-30F28D26D8E1}" type="pres">
      <dgm:prSet presAssocID="{85071CE2-ADDE-4652-B8BE-E5032A39E7BA}" presName="tx2" presStyleLbl="revTx" presStyleIdx="5" presStyleCnt="8" custScaleY="117407"/>
      <dgm:spPr/>
    </dgm:pt>
    <dgm:pt modelId="{A0EB2A15-837B-4B7C-A042-97279C06E123}" type="pres">
      <dgm:prSet presAssocID="{85071CE2-ADDE-4652-B8BE-E5032A39E7BA}" presName="vert2" presStyleCnt="0"/>
      <dgm:spPr/>
    </dgm:pt>
    <dgm:pt modelId="{A9E05A9B-0CAB-4918-B305-AC3B28AB4066}" type="pres">
      <dgm:prSet presAssocID="{85071CE2-ADDE-4652-B8BE-E5032A39E7BA}" presName="thinLine2b" presStyleLbl="callout" presStyleIdx="4" presStyleCnt="7"/>
      <dgm:spPr/>
    </dgm:pt>
    <dgm:pt modelId="{B6ACB655-1B30-4D45-949E-5041B6FF2493}" type="pres">
      <dgm:prSet presAssocID="{85071CE2-ADDE-4652-B8BE-E5032A39E7BA}" presName="vertSpace2b" presStyleCnt="0"/>
      <dgm:spPr/>
    </dgm:pt>
    <dgm:pt modelId="{83463FD0-EE2E-4C84-AD91-574A845A8553}" type="pres">
      <dgm:prSet presAssocID="{3A3A2483-FB3C-48BF-92D4-0C4D13EEF0E9}" presName="horz2" presStyleCnt="0"/>
      <dgm:spPr/>
    </dgm:pt>
    <dgm:pt modelId="{D90C60E4-2691-4A9F-A43C-32530BFBBD0F}" type="pres">
      <dgm:prSet presAssocID="{3A3A2483-FB3C-48BF-92D4-0C4D13EEF0E9}" presName="horzSpace2" presStyleCnt="0"/>
      <dgm:spPr/>
    </dgm:pt>
    <dgm:pt modelId="{F41B7B43-5739-42E8-A839-DF16BD5B7ADE}" type="pres">
      <dgm:prSet presAssocID="{3A3A2483-FB3C-48BF-92D4-0C4D13EEF0E9}" presName="tx2" presStyleLbl="revTx" presStyleIdx="6" presStyleCnt="8" custScaleY="119672"/>
      <dgm:spPr/>
    </dgm:pt>
    <dgm:pt modelId="{EA3CD3AC-B81F-4697-BF3F-FA4AB0269EA3}" type="pres">
      <dgm:prSet presAssocID="{3A3A2483-FB3C-48BF-92D4-0C4D13EEF0E9}" presName="vert2" presStyleCnt="0"/>
      <dgm:spPr/>
    </dgm:pt>
    <dgm:pt modelId="{96F40378-749F-41B0-A130-D714E1B7CE9B}" type="pres">
      <dgm:prSet presAssocID="{3A3A2483-FB3C-48BF-92D4-0C4D13EEF0E9}" presName="thinLine2b" presStyleLbl="callout" presStyleIdx="5" presStyleCnt="7"/>
      <dgm:spPr/>
    </dgm:pt>
    <dgm:pt modelId="{74C4A584-6CBD-43C6-A6F7-519643446640}" type="pres">
      <dgm:prSet presAssocID="{3A3A2483-FB3C-48BF-92D4-0C4D13EEF0E9}" presName="vertSpace2b" presStyleCnt="0"/>
      <dgm:spPr/>
    </dgm:pt>
    <dgm:pt modelId="{10F51D15-B7DA-4642-BB79-59228EEC9D2B}" type="pres">
      <dgm:prSet presAssocID="{FF6913D3-5247-4122-89F6-CC240D46D442}" presName="horz2" presStyleCnt="0"/>
      <dgm:spPr/>
    </dgm:pt>
    <dgm:pt modelId="{8FDA28CA-D260-4AF3-AB36-F1E1FC42081A}" type="pres">
      <dgm:prSet presAssocID="{FF6913D3-5247-4122-89F6-CC240D46D442}" presName="horzSpace2" presStyleCnt="0"/>
      <dgm:spPr/>
    </dgm:pt>
    <dgm:pt modelId="{3DEE415C-389D-49EC-B632-6DC55F8B841A}" type="pres">
      <dgm:prSet presAssocID="{FF6913D3-5247-4122-89F6-CC240D46D442}" presName="tx2" presStyleLbl="revTx" presStyleIdx="7" presStyleCnt="8" custScaleY="122473"/>
      <dgm:spPr/>
    </dgm:pt>
    <dgm:pt modelId="{969D502B-14BC-4C37-BBED-BE763BF492BB}" type="pres">
      <dgm:prSet presAssocID="{FF6913D3-5247-4122-89F6-CC240D46D442}" presName="vert2" presStyleCnt="0"/>
      <dgm:spPr/>
    </dgm:pt>
    <dgm:pt modelId="{5807FE11-EEF0-4ECE-9AB3-C913E271ACDE}" type="pres">
      <dgm:prSet presAssocID="{FF6913D3-5247-4122-89F6-CC240D46D442}" presName="thinLine2b" presStyleLbl="callout" presStyleIdx="6" presStyleCnt="7"/>
      <dgm:spPr/>
    </dgm:pt>
    <dgm:pt modelId="{2278238A-13DF-4D6B-8F73-0794B70CB491}" type="pres">
      <dgm:prSet presAssocID="{FF6913D3-5247-4122-89F6-CC240D46D442}" presName="vertSpace2b" presStyleCnt="0"/>
      <dgm:spPr/>
    </dgm:pt>
  </dgm:ptLst>
  <dgm:cxnLst>
    <dgm:cxn modelId="{D0091F0E-9B83-4731-B7AB-C080742B563A}" srcId="{0B410D72-DFA9-48D0-805F-6FF6C9555B19}" destId="{85CB0C01-1297-47B5-8A8C-1FC60833AC2F}" srcOrd="1" destOrd="0" parTransId="{0C73416E-E663-4B7F-BC8B-0E4ED8AD03EF}" sibTransId="{975824E3-F820-4F54-99A6-BF3BBE5EBBB1}"/>
    <dgm:cxn modelId="{DE12F033-F34B-4300-9CB2-BEFC4AC8C20C}" srcId="{0B410D72-DFA9-48D0-805F-6FF6C9555B19}" destId="{22FC0379-6CFB-491F-B0D3-CD36F8A3B16A}" srcOrd="3" destOrd="0" parTransId="{A2A1B135-689F-4933-9C2C-EF866B589BFD}" sibTransId="{7C318038-EB86-4B0A-A35D-3BA8355B67AE}"/>
    <dgm:cxn modelId="{FCA4C140-12F1-4A89-9189-E087DC258ABF}" srcId="{0B410D72-DFA9-48D0-805F-6FF6C9555B19}" destId="{FF6913D3-5247-4122-89F6-CC240D46D442}" srcOrd="6" destOrd="0" parTransId="{2867D87B-3AF7-41BE-984C-F64DC406D5E1}" sibTransId="{09298349-15A8-4155-BD36-5772BA54C501}"/>
    <dgm:cxn modelId="{81929F42-42E8-413A-9298-55E2334D2F72}" type="presOf" srcId="{FF6913D3-5247-4122-89F6-CC240D46D442}" destId="{3DEE415C-389D-49EC-B632-6DC55F8B841A}" srcOrd="0" destOrd="0" presId="urn:microsoft.com/office/officeart/2008/layout/LinedList"/>
    <dgm:cxn modelId="{B86FC166-EEA8-4034-8DD8-45FDD75A9564}" type="presOf" srcId="{85071CE2-ADDE-4652-B8BE-E5032A39E7BA}" destId="{3DC74E2D-84F0-4F99-AEDA-30F28D26D8E1}" srcOrd="0" destOrd="0" presId="urn:microsoft.com/office/officeart/2008/layout/LinedList"/>
    <dgm:cxn modelId="{1A55FA4C-8DF8-4D48-B1C3-EEA8FAC94F40}" type="presOf" srcId="{1F94F68A-B6C0-467D-AE51-3D2797C253DC}" destId="{8C194176-2A90-4E61-B081-C03D90BCFC94}" srcOrd="0" destOrd="0" presId="urn:microsoft.com/office/officeart/2008/layout/LinedList"/>
    <dgm:cxn modelId="{45D79672-804A-4DB1-9F4B-36A176B72159}" type="presOf" srcId="{22FC0379-6CFB-491F-B0D3-CD36F8A3B16A}" destId="{E47E3F74-3D04-4272-8DF3-A0614AF95E8A}" srcOrd="0" destOrd="0" presId="urn:microsoft.com/office/officeart/2008/layout/LinedList"/>
    <dgm:cxn modelId="{42419B7B-3816-4316-ABC8-D35B6A3AA779}" srcId="{0B410D72-DFA9-48D0-805F-6FF6C9555B19}" destId="{E180E1B6-2A0E-4024-BC5A-0987063ABAEC}" srcOrd="0" destOrd="0" parTransId="{3B0B7F6A-34AF-4F06-848B-1D7BA24F7D75}" sibTransId="{B68C5BAD-F094-4443-9063-74809B3E97B8}"/>
    <dgm:cxn modelId="{94032190-EE10-48DC-991F-FD7E696B3B08}" type="presOf" srcId="{F538FF41-4D71-4A0E-8D4E-2A118102E584}" destId="{12D8A75A-5AC5-4446-8F33-7C1FA4ED9319}" srcOrd="0" destOrd="0" presId="urn:microsoft.com/office/officeart/2008/layout/LinedList"/>
    <dgm:cxn modelId="{F74C0E9C-56D2-4832-8162-6FE696B468AB}" srcId="{0B410D72-DFA9-48D0-805F-6FF6C9555B19}" destId="{1F94F68A-B6C0-467D-AE51-3D2797C253DC}" srcOrd="2" destOrd="0" parTransId="{2C8219BA-765D-472E-BB37-BAC7521D7DF1}" sibTransId="{DAB75AE8-E481-4D16-9331-023F84E57794}"/>
    <dgm:cxn modelId="{1C7936C5-0D5C-4B98-9EAF-11800A42EB4F}" type="presOf" srcId="{0B410D72-DFA9-48D0-805F-6FF6C9555B19}" destId="{2F285120-C843-4431-AFB7-51926D754E27}" srcOrd="0" destOrd="0" presId="urn:microsoft.com/office/officeart/2008/layout/LinedList"/>
    <dgm:cxn modelId="{6E853BCD-28DA-46E5-834F-28848E4AF42D}" srcId="{F538FF41-4D71-4A0E-8D4E-2A118102E584}" destId="{0B410D72-DFA9-48D0-805F-6FF6C9555B19}" srcOrd="0" destOrd="0" parTransId="{D618C245-5D3A-4AA5-9C98-1087E22D75EF}" sibTransId="{CFCD21E2-EA1E-4B27-A451-F69F80594592}"/>
    <dgm:cxn modelId="{DC5F43E2-22BF-42C7-B66A-4DD3578F4278}" srcId="{0B410D72-DFA9-48D0-805F-6FF6C9555B19}" destId="{85071CE2-ADDE-4652-B8BE-E5032A39E7BA}" srcOrd="4" destOrd="0" parTransId="{E6045CA7-D240-4D6F-9BB7-A1E13AE9538F}" sibTransId="{9B03C439-28CA-42B5-A5AC-406AFECDE3CF}"/>
    <dgm:cxn modelId="{605CEBEC-C62A-4AED-9C09-935132496FDA}" srcId="{0B410D72-DFA9-48D0-805F-6FF6C9555B19}" destId="{3A3A2483-FB3C-48BF-92D4-0C4D13EEF0E9}" srcOrd="5" destOrd="0" parTransId="{8193D541-70A3-46CB-99D0-2519CE76478D}" sibTransId="{08AB1125-7F1A-480C-A213-7CE89488DF9C}"/>
    <dgm:cxn modelId="{7422D1ED-A9F3-4A5F-A03A-A12AB2852B11}" type="presOf" srcId="{85CB0C01-1297-47B5-8A8C-1FC60833AC2F}" destId="{75989586-BD53-4FB2-8757-37191108F6CA}" srcOrd="0" destOrd="0" presId="urn:microsoft.com/office/officeart/2008/layout/LinedList"/>
    <dgm:cxn modelId="{B753F7EF-0B2F-4BA8-B39F-ACA5845E4C08}" type="presOf" srcId="{3A3A2483-FB3C-48BF-92D4-0C4D13EEF0E9}" destId="{F41B7B43-5739-42E8-A839-DF16BD5B7ADE}" srcOrd="0" destOrd="0" presId="urn:microsoft.com/office/officeart/2008/layout/LinedList"/>
    <dgm:cxn modelId="{3D3070F4-8973-4E16-AA97-4F70BC61C462}" type="presOf" srcId="{E180E1B6-2A0E-4024-BC5A-0987063ABAEC}" destId="{C97C64D5-93ED-44B8-BA2A-66539B57CDBE}" srcOrd="0" destOrd="0" presId="urn:microsoft.com/office/officeart/2008/layout/LinedList"/>
    <dgm:cxn modelId="{8004F5D8-CEA6-4092-9895-68475C081E04}" type="presParOf" srcId="{12D8A75A-5AC5-4446-8F33-7C1FA4ED9319}" destId="{A1108C99-2412-40B5-938B-E46ED3032642}" srcOrd="0" destOrd="0" presId="urn:microsoft.com/office/officeart/2008/layout/LinedList"/>
    <dgm:cxn modelId="{D82CCE52-C396-47C4-9E64-87355A02B309}" type="presParOf" srcId="{12D8A75A-5AC5-4446-8F33-7C1FA4ED9319}" destId="{D171634E-EC14-402D-8009-73C42C54A4F4}" srcOrd="1" destOrd="0" presId="urn:microsoft.com/office/officeart/2008/layout/LinedList"/>
    <dgm:cxn modelId="{2DCF1C48-46FA-478D-8032-BC4256E182AC}" type="presParOf" srcId="{D171634E-EC14-402D-8009-73C42C54A4F4}" destId="{2F285120-C843-4431-AFB7-51926D754E27}" srcOrd="0" destOrd="0" presId="urn:microsoft.com/office/officeart/2008/layout/LinedList"/>
    <dgm:cxn modelId="{3BC98D1F-430F-4E78-AFA0-A38D5918E43E}" type="presParOf" srcId="{D171634E-EC14-402D-8009-73C42C54A4F4}" destId="{D5BDCF52-55D7-428B-9E09-D36D55010ECA}" srcOrd="1" destOrd="0" presId="urn:microsoft.com/office/officeart/2008/layout/LinedList"/>
    <dgm:cxn modelId="{BD4230CA-8179-414C-A737-CFD2280B0B12}" type="presParOf" srcId="{D5BDCF52-55D7-428B-9E09-D36D55010ECA}" destId="{E57C9D0D-20FE-451B-A4E3-3EDF3FAAF592}" srcOrd="0" destOrd="0" presId="urn:microsoft.com/office/officeart/2008/layout/LinedList"/>
    <dgm:cxn modelId="{473E9EE0-689C-48A2-8002-787526F94643}" type="presParOf" srcId="{D5BDCF52-55D7-428B-9E09-D36D55010ECA}" destId="{B81F0622-28FD-4A1B-854E-FF8C1BF0EB83}" srcOrd="1" destOrd="0" presId="urn:microsoft.com/office/officeart/2008/layout/LinedList"/>
    <dgm:cxn modelId="{15EF0781-42EF-462F-AEC9-C39BC4763F90}" type="presParOf" srcId="{B81F0622-28FD-4A1B-854E-FF8C1BF0EB83}" destId="{926D5EA3-3789-41C1-BEEB-BB78650E6618}" srcOrd="0" destOrd="0" presId="urn:microsoft.com/office/officeart/2008/layout/LinedList"/>
    <dgm:cxn modelId="{11123C7D-C04D-47F3-A5CB-80535598B1F7}" type="presParOf" srcId="{B81F0622-28FD-4A1B-854E-FF8C1BF0EB83}" destId="{C97C64D5-93ED-44B8-BA2A-66539B57CDBE}" srcOrd="1" destOrd="0" presId="urn:microsoft.com/office/officeart/2008/layout/LinedList"/>
    <dgm:cxn modelId="{6BBAF110-6BF8-48D6-B816-40F1FC3E1954}" type="presParOf" srcId="{B81F0622-28FD-4A1B-854E-FF8C1BF0EB83}" destId="{3B5ACADA-406C-4C62-AB62-9EF3DF6F24E5}" srcOrd="2" destOrd="0" presId="urn:microsoft.com/office/officeart/2008/layout/LinedList"/>
    <dgm:cxn modelId="{8174732C-82F4-4BEC-B4CD-622332394CEC}" type="presParOf" srcId="{D5BDCF52-55D7-428B-9E09-D36D55010ECA}" destId="{7B382EBD-9198-47EB-87FA-6A6F850EE853}" srcOrd="2" destOrd="0" presId="urn:microsoft.com/office/officeart/2008/layout/LinedList"/>
    <dgm:cxn modelId="{E5578BDE-4800-4B8A-9365-15C441235584}" type="presParOf" srcId="{D5BDCF52-55D7-428B-9E09-D36D55010ECA}" destId="{D2A0BFC3-F47D-48E9-848A-8E2C225A1632}" srcOrd="3" destOrd="0" presId="urn:microsoft.com/office/officeart/2008/layout/LinedList"/>
    <dgm:cxn modelId="{0D5642CA-4ED4-4FD7-89AE-5AD2F0081C6C}" type="presParOf" srcId="{D5BDCF52-55D7-428B-9E09-D36D55010ECA}" destId="{F7FF9CB3-3A7C-4151-A7E7-4C4D66C2A79F}" srcOrd="4" destOrd="0" presId="urn:microsoft.com/office/officeart/2008/layout/LinedList"/>
    <dgm:cxn modelId="{60D155C4-C22B-4E30-9F86-27AF875D4742}" type="presParOf" srcId="{F7FF9CB3-3A7C-4151-A7E7-4C4D66C2A79F}" destId="{2EA4B17D-8A71-4CE1-9378-CE549BEF9175}" srcOrd="0" destOrd="0" presId="urn:microsoft.com/office/officeart/2008/layout/LinedList"/>
    <dgm:cxn modelId="{B78218E6-C945-4547-AAF6-20473B1F90CC}" type="presParOf" srcId="{F7FF9CB3-3A7C-4151-A7E7-4C4D66C2A79F}" destId="{75989586-BD53-4FB2-8757-37191108F6CA}" srcOrd="1" destOrd="0" presId="urn:microsoft.com/office/officeart/2008/layout/LinedList"/>
    <dgm:cxn modelId="{0344F535-E945-408A-91B5-0967BE2CD024}" type="presParOf" srcId="{F7FF9CB3-3A7C-4151-A7E7-4C4D66C2A79F}" destId="{EB206E11-1FBC-4B49-BBCB-0081E99F1CB3}" srcOrd="2" destOrd="0" presId="urn:microsoft.com/office/officeart/2008/layout/LinedList"/>
    <dgm:cxn modelId="{77D0E388-D0BC-4A1C-B01D-D0A0D9085EB8}" type="presParOf" srcId="{D5BDCF52-55D7-428B-9E09-D36D55010ECA}" destId="{DFDF282B-331F-41B5-97AC-996F5EB3FAA7}" srcOrd="5" destOrd="0" presId="urn:microsoft.com/office/officeart/2008/layout/LinedList"/>
    <dgm:cxn modelId="{2FDA3AD9-19FD-4641-ADD5-A281AD471E57}" type="presParOf" srcId="{D5BDCF52-55D7-428B-9E09-D36D55010ECA}" destId="{65B33DFD-E7B5-4101-AD65-1EE46429A0F6}" srcOrd="6" destOrd="0" presId="urn:microsoft.com/office/officeart/2008/layout/LinedList"/>
    <dgm:cxn modelId="{231E002D-B2EE-4E48-9B1E-405918798FDC}" type="presParOf" srcId="{D5BDCF52-55D7-428B-9E09-D36D55010ECA}" destId="{1A995A76-9E5C-401D-BE40-C441E50DCE71}" srcOrd="7" destOrd="0" presId="urn:microsoft.com/office/officeart/2008/layout/LinedList"/>
    <dgm:cxn modelId="{38EE90AE-6AA2-42F3-859F-1AF27EF8FD7B}" type="presParOf" srcId="{1A995A76-9E5C-401D-BE40-C441E50DCE71}" destId="{190046D4-DFAE-4487-8DF6-442217EAFDF7}" srcOrd="0" destOrd="0" presId="urn:microsoft.com/office/officeart/2008/layout/LinedList"/>
    <dgm:cxn modelId="{7A1FBEF2-5EB5-4DE5-B704-887A4809ED78}" type="presParOf" srcId="{1A995A76-9E5C-401D-BE40-C441E50DCE71}" destId="{8C194176-2A90-4E61-B081-C03D90BCFC94}" srcOrd="1" destOrd="0" presId="urn:microsoft.com/office/officeart/2008/layout/LinedList"/>
    <dgm:cxn modelId="{5B4038AA-5DF3-41D9-BCB5-1CA191F869C4}" type="presParOf" srcId="{1A995A76-9E5C-401D-BE40-C441E50DCE71}" destId="{9DBF3746-614F-4E86-A8C4-0BA9A823785C}" srcOrd="2" destOrd="0" presId="urn:microsoft.com/office/officeart/2008/layout/LinedList"/>
    <dgm:cxn modelId="{840493F9-5F3B-477E-A56B-355F1E8DE0CF}" type="presParOf" srcId="{D5BDCF52-55D7-428B-9E09-D36D55010ECA}" destId="{AE3CC50D-79D3-4502-A7FA-F084268E5025}" srcOrd="8" destOrd="0" presId="urn:microsoft.com/office/officeart/2008/layout/LinedList"/>
    <dgm:cxn modelId="{5758DF62-8A0C-4756-8690-A9CE9FC8F054}" type="presParOf" srcId="{D5BDCF52-55D7-428B-9E09-D36D55010ECA}" destId="{4E27D9D2-E961-499B-B813-45E208EA3E3C}" srcOrd="9" destOrd="0" presId="urn:microsoft.com/office/officeart/2008/layout/LinedList"/>
    <dgm:cxn modelId="{E00419F2-3ABD-46B4-A873-14E68510CF2C}" type="presParOf" srcId="{D5BDCF52-55D7-428B-9E09-D36D55010ECA}" destId="{41CB01DD-7775-4613-8E66-2ECE3EFC3CEE}" srcOrd="10" destOrd="0" presId="urn:microsoft.com/office/officeart/2008/layout/LinedList"/>
    <dgm:cxn modelId="{B38F93AE-338B-473B-8DEB-000620B144AF}" type="presParOf" srcId="{41CB01DD-7775-4613-8E66-2ECE3EFC3CEE}" destId="{0B948808-8F4D-4A39-B776-3E7BC8AE7B3A}" srcOrd="0" destOrd="0" presId="urn:microsoft.com/office/officeart/2008/layout/LinedList"/>
    <dgm:cxn modelId="{A27A0250-C7F5-454A-A498-5F56215943B1}" type="presParOf" srcId="{41CB01DD-7775-4613-8E66-2ECE3EFC3CEE}" destId="{E47E3F74-3D04-4272-8DF3-A0614AF95E8A}" srcOrd="1" destOrd="0" presId="urn:microsoft.com/office/officeart/2008/layout/LinedList"/>
    <dgm:cxn modelId="{3700A527-1A4C-4467-A370-64DBAFE80C66}" type="presParOf" srcId="{41CB01DD-7775-4613-8E66-2ECE3EFC3CEE}" destId="{3A079462-292D-4051-9194-25C0400A897F}" srcOrd="2" destOrd="0" presId="urn:microsoft.com/office/officeart/2008/layout/LinedList"/>
    <dgm:cxn modelId="{E7CEA6CF-931B-4A1E-8D2C-3A353517796C}" type="presParOf" srcId="{D5BDCF52-55D7-428B-9E09-D36D55010ECA}" destId="{205BFF07-6C4E-4CA2-95F0-C703124033CD}" srcOrd="11" destOrd="0" presId="urn:microsoft.com/office/officeart/2008/layout/LinedList"/>
    <dgm:cxn modelId="{4B74D5EB-DC8C-4CC4-8118-0EB189BE28C1}" type="presParOf" srcId="{D5BDCF52-55D7-428B-9E09-D36D55010ECA}" destId="{92169D89-088F-4077-91F5-8E22B5E2645D}" srcOrd="12" destOrd="0" presId="urn:microsoft.com/office/officeart/2008/layout/LinedList"/>
    <dgm:cxn modelId="{67DFACB8-E677-4188-9987-EE8856D6289F}" type="presParOf" srcId="{D5BDCF52-55D7-428B-9E09-D36D55010ECA}" destId="{2940C1E6-A784-4F79-89CD-398AA17E74F8}" srcOrd="13" destOrd="0" presId="urn:microsoft.com/office/officeart/2008/layout/LinedList"/>
    <dgm:cxn modelId="{C6826238-503A-4796-A185-DCE4DBB79CBF}" type="presParOf" srcId="{2940C1E6-A784-4F79-89CD-398AA17E74F8}" destId="{AE2E0BE2-B784-4E40-8702-45000E8A5DBD}" srcOrd="0" destOrd="0" presId="urn:microsoft.com/office/officeart/2008/layout/LinedList"/>
    <dgm:cxn modelId="{B2398D2C-0391-4036-B1DC-48BE786E08EC}" type="presParOf" srcId="{2940C1E6-A784-4F79-89CD-398AA17E74F8}" destId="{3DC74E2D-84F0-4F99-AEDA-30F28D26D8E1}" srcOrd="1" destOrd="0" presId="urn:microsoft.com/office/officeart/2008/layout/LinedList"/>
    <dgm:cxn modelId="{03FECE54-0ED9-4E12-BC3C-A53A08AE6751}" type="presParOf" srcId="{2940C1E6-A784-4F79-89CD-398AA17E74F8}" destId="{A0EB2A15-837B-4B7C-A042-97279C06E123}" srcOrd="2" destOrd="0" presId="urn:microsoft.com/office/officeart/2008/layout/LinedList"/>
    <dgm:cxn modelId="{D6A64A0B-683E-4E26-9822-1BC338A6B47B}" type="presParOf" srcId="{D5BDCF52-55D7-428B-9E09-D36D55010ECA}" destId="{A9E05A9B-0CAB-4918-B305-AC3B28AB4066}" srcOrd="14" destOrd="0" presId="urn:microsoft.com/office/officeart/2008/layout/LinedList"/>
    <dgm:cxn modelId="{D6E9895C-2356-4478-ABCF-8B1850C17EF3}" type="presParOf" srcId="{D5BDCF52-55D7-428B-9E09-D36D55010ECA}" destId="{B6ACB655-1B30-4D45-949E-5041B6FF2493}" srcOrd="15" destOrd="0" presId="urn:microsoft.com/office/officeart/2008/layout/LinedList"/>
    <dgm:cxn modelId="{F1F4EFC3-61F8-4C58-99AC-EFAF324BE21E}" type="presParOf" srcId="{D5BDCF52-55D7-428B-9E09-D36D55010ECA}" destId="{83463FD0-EE2E-4C84-AD91-574A845A8553}" srcOrd="16" destOrd="0" presId="urn:microsoft.com/office/officeart/2008/layout/LinedList"/>
    <dgm:cxn modelId="{5E6EC7C4-82CF-467B-AE7A-2C17220DF852}" type="presParOf" srcId="{83463FD0-EE2E-4C84-AD91-574A845A8553}" destId="{D90C60E4-2691-4A9F-A43C-32530BFBBD0F}" srcOrd="0" destOrd="0" presId="urn:microsoft.com/office/officeart/2008/layout/LinedList"/>
    <dgm:cxn modelId="{A08772C0-CD17-4018-9224-D92893525A54}" type="presParOf" srcId="{83463FD0-EE2E-4C84-AD91-574A845A8553}" destId="{F41B7B43-5739-42E8-A839-DF16BD5B7ADE}" srcOrd="1" destOrd="0" presId="urn:microsoft.com/office/officeart/2008/layout/LinedList"/>
    <dgm:cxn modelId="{2E654A5E-E934-4752-A9C4-BF336B76648F}" type="presParOf" srcId="{83463FD0-EE2E-4C84-AD91-574A845A8553}" destId="{EA3CD3AC-B81F-4697-BF3F-FA4AB0269EA3}" srcOrd="2" destOrd="0" presId="urn:microsoft.com/office/officeart/2008/layout/LinedList"/>
    <dgm:cxn modelId="{4F87AD48-A85F-4AB3-BD49-D3A43934E23A}" type="presParOf" srcId="{D5BDCF52-55D7-428B-9E09-D36D55010ECA}" destId="{96F40378-749F-41B0-A130-D714E1B7CE9B}" srcOrd="17" destOrd="0" presId="urn:microsoft.com/office/officeart/2008/layout/LinedList"/>
    <dgm:cxn modelId="{C48C516B-6D98-48A9-AEE9-79D3A1E433BE}" type="presParOf" srcId="{D5BDCF52-55D7-428B-9E09-D36D55010ECA}" destId="{74C4A584-6CBD-43C6-A6F7-519643446640}" srcOrd="18" destOrd="0" presId="urn:microsoft.com/office/officeart/2008/layout/LinedList"/>
    <dgm:cxn modelId="{ADC15554-4C1F-4324-A1CC-3F2EBB4D0F98}" type="presParOf" srcId="{D5BDCF52-55D7-428B-9E09-D36D55010ECA}" destId="{10F51D15-B7DA-4642-BB79-59228EEC9D2B}" srcOrd="19" destOrd="0" presId="urn:microsoft.com/office/officeart/2008/layout/LinedList"/>
    <dgm:cxn modelId="{E378174C-7F2E-49AA-861D-F00C4F20A036}" type="presParOf" srcId="{10F51D15-B7DA-4642-BB79-59228EEC9D2B}" destId="{8FDA28CA-D260-4AF3-AB36-F1E1FC42081A}" srcOrd="0" destOrd="0" presId="urn:microsoft.com/office/officeart/2008/layout/LinedList"/>
    <dgm:cxn modelId="{DEC9E1CB-E7E2-4318-B769-CFB89D6172C3}" type="presParOf" srcId="{10F51D15-B7DA-4642-BB79-59228EEC9D2B}" destId="{3DEE415C-389D-49EC-B632-6DC55F8B841A}" srcOrd="1" destOrd="0" presId="urn:microsoft.com/office/officeart/2008/layout/LinedList"/>
    <dgm:cxn modelId="{CADC92F6-1993-4627-B106-135CC55B4184}" type="presParOf" srcId="{10F51D15-B7DA-4642-BB79-59228EEC9D2B}" destId="{969D502B-14BC-4C37-BBED-BE763BF492BB}" srcOrd="2" destOrd="0" presId="urn:microsoft.com/office/officeart/2008/layout/LinedList"/>
    <dgm:cxn modelId="{06407B36-F223-40FF-82F2-FC132D0F8CB1}" type="presParOf" srcId="{D5BDCF52-55D7-428B-9E09-D36D55010ECA}" destId="{5807FE11-EEF0-4ECE-9AB3-C913E271ACDE}" srcOrd="20" destOrd="0" presId="urn:microsoft.com/office/officeart/2008/layout/LinedList"/>
    <dgm:cxn modelId="{7F7B7CB0-C545-4B40-A90E-6189A4806B03}" type="presParOf" srcId="{D5BDCF52-55D7-428B-9E09-D36D55010ECA}" destId="{2278238A-13DF-4D6B-8F73-0794B70CB491}"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BDCA3DB-975A-4D71-93A3-ACB0702408B5}"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en-US"/>
        </a:p>
      </dgm:t>
    </dgm:pt>
    <dgm:pt modelId="{4F1AE9A5-B8F0-40D7-9123-6E0235E16E80}">
      <dgm:prSet custT="1"/>
      <dgm:spPr/>
      <dgm:t>
        <a:bodyPr/>
        <a:lstStyle/>
        <a:p>
          <a:r>
            <a:rPr lang="en-US" sz="1800" b="1" dirty="0"/>
            <a:t>Based on the concept that individuals view themselves and others in terms of cognitive “schemas” that are an outgrowth of developmental experiences and that manifest themselves in persistent patterns of thinking, feeling, and behaving, although they are often outside of conscious awareness.</a:t>
          </a:r>
        </a:p>
      </dgm:t>
    </dgm:pt>
    <dgm:pt modelId="{BA06D17C-E349-4347-B05E-6C4AB172D4C2}" type="parTrans" cxnId="{64721206-09F7-4EF6-ABA8-F0101DBAB8A1}">
      <dgm:prSet/>
      <dgm:spPr/>
      <dgm:t>
        <a:bodyPr/>
        <a:lstStyle/>
        <a:p>
          <a:endParaRPr lang="en-US"/>
        </a:p>
      </dgm:t>
    </dgm:pt>
    <dgm:pt modelId="{CAE39033-824B-44A1-99E4-C5A268E975FE}" type="sibTrans" cxnId="{64721206-09F7-4EF6-ABA8-F0101DBAB8A1}">
      <dgm:prSet/>
      <dgm:spPr/>
      <dgm:t>
        <a:bodyPr/>
        <a:lstStyle/>
        <a:p>
          <a:endParaRPr lang="en-US"/>
        </a:p>
      </dgm:t>
    </dgm:pt>
    <dgm:pt modelId="{B5907958-FCCF-4316-86E3-9A85600C2907}">
      <dgm:prSet custT="1"/>
      <dgm:spPr/>
      <dgm:t>
        <a:bodyPr/>
        <a:lstStyle/>
        <a:p>
          <a:r>
            <a:rPr lang="en-US" sz="1600" dirty="0"/>
            <a:t>In BPD, dysfunctional “schema modes” are seen as strongly held and controlling a person’s life through recurring and rapidly shifting constellations of intense emotions, thoughts, feelings, and behaviors. These dysfunctional schema modes are addressed by fostering attachment between the patient and therapist as well as by applying behavioral, cognitive, and experiential techniques (including homework assignments). SFT also incorporates emotional awareness training and psychoeducation and employs individualized plans for managing distress.</a:t>
          </a:r>
        </a:p>
      </dgm:t>
    </dgm:pt>
    <dgm:pt modelId="{FA14CAB5-D487-467D-84D7-EFFCD2C4C2EB}" type="parTrans" cxnId="{2C3FF653-EA3D-460A-AA2A-AEA081931E22}">
      <dgm:prSet/>
      <dgm:spPr/>
      <dgm:t>
        <a:bodyPr/>
        <a:lstStyle/>
        <a:p>
          <a:endParaRPr lang="en-US"/>
        </a:p>
      </dgm:t>
    </dgm:pt>
    <dgm:pt modelId="{9D9249F6-D3CE-4A39-8DED-CFC6990D4632}" type="sibTrans" cxnId="{2C3FF653-EA3D-460A-AA2A-AEA081931E22}">
      <dgm:prSet/>
      <dgm:spPr/>
      <dgm:t>
        <a:bodyPr/>
        <a:lstStyle/>
        <a:p>
          <a:endParaRPr lang="en-US"/>
        </a:p>
      </dgm:t>
    </dgm:pt>
    <dgm:pt modelId="{162DDD33-3E47-4037-A1E1-EC364AC17307}" type="pres">
      <dgm:prSet presAssocID="{2BDCA3DB-975A-4D71-93A3-ACB0702408B5}" presName="vert0" presStyleCnt="0">
        <dgm:presLayoutVars>
          <dgm:dir/>
          <dgm:animOne val="branch"/>
          <dgm:animLvl val="lvl"/>
        </dgm:presLayoutVars>
      </dgm:prSet>
      <dgm:spPr/>
    </dgm:pt>
    <dgm:pt modelId="{D4645BB4-5470-4838-B445-CB14368330D7}" type="pres">
      <dgm:prSet presAssocID="{4F1AE9A5-B8F0-40D7-9123-6E0235E16E80}" presName="thickLine" presStyleLbl="alignNode1" presStyleIdx="0" presStyleCnt="2"/>
      <dgm:spPr/>
    </dgm:pt>
    <dgm:pt modelId="{1B55C7F2-2034-461B-8A66-B80BA01919EF}" type="pres">
      <dgm:prSet presAssocID="{4F1AE9A5-B8F0-40D7-9123-6E0235E16E80}" presName="horz1" presStyleCnt="0"/>
      <dgm:spPr/>
    </dgm:pt>
    <dgm:pt modelId="{6F4F8020-2F70-44B6-A522-F2C1162AC872}" type="pres">
      <dgm:prSet presAssocID="{4F1AE9A5-B8F0-40D7-9123-6E0235E16E80}" presName="tx1" presStyleLbl="revTx" presStyleIdx="0" presStyleCnt="2"/>
      <dgm:spPr/>
    </dgm:pt>
    <dgm:pt modelId="{1788FE9D-4C83-4017-9FF3-B8829D702C57}" type="pres">
      <dgm:prSet presAssocID="{4F1AE9A5-B8F0-40D7-9123-6E0235E16E80}" presName="vert1" presStyleCnt="0"/>
      <dgm:spPr/>
    </dgm:pt>
    <dgm:pt modelId="{10638956-A86D-40A8-A201-05451D931E1C}" type="pres">
      <dgm:prSet presAssocID="{B5907958-FCCF-4316-86E3-9A85600C2907}" presName="thickLine" presStyleLbl="alignNode1" presStyleIdx="1" presStyleCnt="2"/>
      <dgm:spPr/>
    </dgm:pt>
    <dgm:pt modelId="{2F7600CE-BD28-42A0-8AF2-36B0583194C1}" type="pres">
      <dgm:prSet presAssocID="{B5907958-FCCF-4316-86E3-9A85600C2907}" presName="horz1" presStyleCnt="0"/>
      <dgm:spPr/>
    </dgm:pt>
    <dgm:pt modelId="{5792C884-8A9A-4019-92BB-BDB72410F635}" type="pres">
      <dgm:prSet presAssocID="{B5907958-FCCF-4316-86E3-9A85600C2907}" presName="tx1" presStyleLbl="revTx" presStyleIdx="1" presStyleCnt="2" custScaleY="119111"/>
      <dgm:spPr/>
    </dgm:pt>
    <dgm:pt modelId="{A7540FB6-4DF2-4A19-8E3F-80A6370BE25E}" type="pres">
      <dgm:prSet presAssocID="{B5907958-FCCF-4316-86E3-9A85600C2907}" presName="vert1" presStyleCnt="0"/>
      <dgm:spPr/>
    </dgm:pt>
  </dgm:ptLst>
  <dgm:cxnLst>
    <dgm:cxn modelId="{64721206-09F7-4EF6-ABA8-F0101DBAB8A1}" srcId="{2BDCA3DB-975A-4D71-93A3-ACB0702408B5}" destId="{4F1AE9A5-B8F0-40D7-9123-6E0235E16E80}" srcOrd="0" destOrd="0" parTransId="{BA06D17C-E349-4347-B05E-6C4AB172D4C2}" sibTransId="{CAE39033-824B-44A1-99E4-C5A268E975FE}"/>
    <dgm:cxn modelId="{5AF8D216-488E-4C67-9AF7-B038F67E2532}" type="presOf" srcId="{4F1AE9A5-B8F0-40D7-9123-6E0235E16E80}" destId="{6F4F8020-2F70-44B6-A522-F2C1162AC872}" srcOrd="0" destOrd="0" presId="urn:microsoft.com/office/officeart/2008/layout/LinedList"/>
    <dgm:cxn modelId="{D1EE6838-5ADE-4711-951D-F802BB7869A8}" type="presOf" srcId="{2BDCA3DB-975A-4D71-93A3-ACB0702408B5}" destId="{162DDD33-3E47-4037-A1E1-EC364AC17307}" srcOrd="0" destOrd="0" presId="urn:microsoft.com/office/officeart/2008/layout/LinedList"/>
    <dgm:cxn modelId="{40D6ED52-EDA9-41D1-A85A-5258E574158B}" type="presOf" srcId="{B5907958-FCCF-4316-86E3-9A85600C2907}" destId="{5792C884-8A9A-4019-92BB-BDB72410F635}" srcOrd="0" destOrd="0" presId="urn:microsoft.com/office/officeart/2008/layout/LinedList"/>
    <dgm:cxn modelId="{2C3FF653-EA3D-460A-AA2A-AEA081931E22}" srcId="{2BDCA3DB-975A-4D71-93A3-ACB0702408B5}" destId="{B5907958-FCCF-4316-86E3-9A85600C2907}" srcOrd="1" destOrd="0" parTransId="{FA14CAB5-D487-467D-84D7-EFFCD2C4C2EB}" sibTransId="{9D9249F6-D3CE-4A39-8DED-CFC6990D4632}"/>
    <dgm:cxn modelId="{1CA94662-FBC3-41E9-8B9D-2E925A92F3CC}" type="presParOf" srcId="{162DDD33-3E47-4037-A1E1-EC364AC17307}" destId="{D4645BB4-5470-4838-B445-CB14368330D7}" srcOrd="0" destOrd="0" presId="urn:microsoft.com/office/officeart/2008/layout/LinedList"/>
    <dgm:cxn modelId="{0DF1F07B-2DC8-4063-B3E1-AED3ACBEAC87}" type="presParOf" srcId="{162DDD33-3E47-4037-A1E1-EC364AC17307}" destId="{1B55C7F2-2034-461B-8A66-B80BA01919EF}" srcOrd="1" destOrd="0" presId="urn:microsoft.com/office/officeart/2008/layout/LinedList"/>
    <dgm:cxn modelId="{144747E7-300A-43E9-8C79-6DA9E94E71B5}" type="presParOf" srcId="{1B55C7F2-2034-461B-8A66-B80BA01919EF}" destId="{6F4F8020-2F70-44B6-A522-F2C1162AC872}" srcOrd="0" destOrd="0" presId="urn:microsoft.com/office/officeart/2008/layout/LinedList"/>
    <dgm:cxn modelId="{98007D57-10B8-4F22-854D-AE6A0E8F0B4F}" type="presParOf" srcId="{1B55C7F2-2034-461B-8A66-B80BA01919EF}" destId="{1788FE9D-4C83-4017-9FF3-B8829D702C57}" srcOrd="1" destOrd="0" presId="urn:microsoft.com/office/officeart/2008/layout/LinedList"/>
    <dgm:cxn modelId="{EAC78CAB-BACE-48ED-9EB3-2BA33F3FD5B6}" type="presParOf" srcId="{162DDD33-3E47-4037-A1E1-EC364AC17307}" destId="{10638956-A86D-40A8-A201-05451D931E1C}" srcOrd="2" destOrd="0" presId="urn:microsoft.com/office/officeart/2008/layout/LinedList"/>
    <dgm:cxn modelId="{A00EDF12-EDD2-4616-B048-003AF6DDAB1E}" type="presParOf" srcId="{162DDD33-3E47-4037-A1E1-EC364AC17307}" destId="{2F7600CE-BD28-42A0-8AF2-36B0583194C1}" srcOrd="3" destOrd="0" presId="urn:microsoft.com/office/officeart/2008/layout/LinedList"/>
    <dgm:cxn modelId="{57D188C7-C346-4A87-9509-8AF7F5C14852}" type="presParOf" srcId="{2F7600CE-BD28-42A0-8AF2-36B0583194C1}" destId="{5792C884-8A9A-4019-92BB-BDB72410F635}" srcOrd="0" destOrd="0" presId="urn:microsoft.com/office/officeart/2008/layout/LinedList"/>
    <dgm:cxn modelId="{04BDD86C-4C48-4002-8770-C2ACEFEF2795}" type="presParOf" srcId="{2F7600CE-BD28-42A0-8AF2-36B0583194C1}" destId="{A7540FB6-4DF2-4A19-8E3F-80A6370BE2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59E209A-9209-4424-AB7F-B3B60A34A9B7}"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en-US"/>
        </a:p>
      </dgm:t>
    </dgm:pt>
    <dgm:pt modelId="{8CC8DEC9-E3B7-4B8F-A05A-89EFFB333BCF}">
      <dgm:prSet custT="1"/>
      <dgm:spPr/>
      <dgm:t>
        <a:bodyPr/>
        <a:lstStyle/>
        <a:p>
          <a:r>
            <a:rPr lang="en-US" sz="1800" dirty="0"/>
            <a:t>Designed as a supplement to other treatment approaches and delivered in a seminar format using detailed lesson plans. </a:t>
          </a:r>
        </a:p>
      </dgm:t>
    </dgm:pt>
    <dgm:pt modelId="{53AE5DF3-1D8C-4385-BC2A-089B8E52F277}" type="parTrans" cxnId="{131A8A49-47F1-419F-BAD1-7BA4F0AC8C92}">
      <dgm:prSet/>
      <dgm:spPr/>
      <dgm:t>
        <a:bodyPr/>
        <a:lstStyle/>
        <a:p>
          <a:endParaRPr lang="en-US"/>
        </a:p>
      </dgm:t>
    </dgm:pt>
    <dgm:pt modelId="{56372ECA-B5A0-4490-8A58-3E9A84F5ABFD}" type="sibTrans" cxnId="{131A8A49-47F1-419F-BAD1-7BA4F0AC8C92}">
      <dgm:prSet/>
      <dgm:spPr/>
      <dgm:t>
        <a:bodyPr/>
        <a:lstStyle/>
        <a:p>
          <a:endParaRPr lang="en-US"/>
        </a:p>
      </dgm:t>
    </dgm:pt>
    <dgm:pt modelId="{1D0073E0-6465-41D0-9C1A-85C28274E4AD}">
      <dgm:prSet custT="1"/>
      <dgm:spPr/>
      <dgm:t>
        <a:bodyPr/>
        <a:lstStyle/>
        <a:p>
          <a:r>
            <a:rPr lang="en-US" sz="1800" dirty="0"/>
            <a:t>STEPPS incorporates psychoeducation and skills training in emotional and behavioral management, viewed from the context of social and family systems. Participants are asked to monitor their thoughts, feelings, and behaviors over the course of the program to increase their awareness and identify improvements.</a:t>
          </a:r>
        </a:p>
      </dgm:t>
    </dgm:pt>
    <dgm:pt modelId="{D08CEF44-586D-49F2-9111-404C454EBF9A}" type="parTrans" cxnId="{191CA3AE-E05C-4E45-A312-8D9340B7EFF8}">
      <dgm:prSet/>
      <dgm:spPr/>
      <dgm:t>
        <a:bodyPr/>
        <a:lstStyle/>
        <a:p>
          <a:endParaRPr lang="en-US"/>
        </a:p>
      </dgm:t>
    </dgm:pt>
    <dgm:pt modelId="{3B38F44C-77AB-46BD-95A7-DBD0EE5ECB58}" type="sibTrans" cxnId="{191CA3AE-E05C-4E45-A312-8D9340B7EFF8}">
      <dgm:prSet/>
      <dgm:spPr/>
      <dgm:t>
        <a:bodyPr/>
        <a:lstStyle/>
        <a:p>
          <a:endParaRPr lang="en-US"/>
        </a:p>
      </dgm:t>
    </dgm:pt>
    <dgm:pt modelId="{67DAA93A-5E7D-4345-B75E-1B258463E6D4}" type="pres">
      <dgm:prSet presAssocID="{859E209A-9209-4424-AB7F-B3B60A34A9B7}" presName="vert0" presStyleCnt="0">
        <dgm:presLayoutVars>
          <dgm:dir/>
          <dgm:animOne val="branch"/>
          <dgm:animLvl val="lvl"/>
        </dgm:presLayoutVars>
      </dgm:prSet>
      <dgm:spPr/>
    </dgm:pt>
    <dgm:pt modelId="{15468795-03D2-4D53-BBAC-7717373A58A3}" type="pres">
      <dgm:prSet presAssocID="{8CC8DEC9-E3B7-4B8F-A05A-89EFFB333BCF}" presName="thickLine" presStyleLbl="alignNode1" presStyleIdx="0" presStyleCnt="2"/>
      <dgm:spPr/>
    </dgm:pt>
    <dgm:pt modelId="{980836D4-358A-4AC0-B672-B0F155942C91}" type="pres">
      <dgm:prSet presAssocID="{8CC8DEC9-E3B7-4B8F-A05A-89EFFB333BCF}" presName="horz1" presStyleCnt="0"/>
      <dgm:spPr/>
    </dgm:pt>
    <dgm:pt modelId="{1AFF8614-48FA-4B78-AB26-5B88A2231024}" type="pres">
      <dgm:prSet presAssocID="{8CC8DEC9-E3B7-4B8F-A05A-89EFFB333BCF}" presName="tx1" presStyleLbl="revTx" presStyleIdx="0" presStyleCnt="2"/>
      <dgm:spPr/>
    </dgm:pt>
    <dgm:pt modelId="{E808D24C-61F1-4C6E-8CC2-F47F2ADDA78E}" type="pres">
      <dgm:prSet presAssocID="{8CC8DEC9-E3B7-4B8F-A05A-89EFFB333BCF}" presName="vert1" presStyleCnt="0"/>
      <dgm:spPr/>
    </dgm:pt>
    <dgm:pt modelId="{C5FFD400-8F75-44E9-9E89-7681383B8509}" type="pres">
      <dgm:prSet presAssocID="{1D0073E0-6465-41D0-9C1A-85C28274E4AD}" presName="thickLine" presStyleLbl="alignNode1" presStyleIdx="1" presStyleCnt="2"/>
      <dgm:spPr/>
    </dgm:pt>
    <dgm:pt modelId="{ED3DEC0A-5F8C-448A-A619-25944AF496F8}" type="pres">
      <dgm:prSet presAssocID="{1D0073E0-6465-41D0-9C1A-85C28274E4AD}" presName="horz1" presStyleCnt="0"/>
      <dgm:spPr/>
    </dgm:pt>
    <dgm:pt modelId="{9E30A7B7-4AB3-467C-AEBE-12139E7B8393}" type="pres">
      <dgm:prSet presAssocID="{1D0073E0-6465-41D0-9C1A-85C28274E4AD}" presName="tx1" presStyleLbl="revTx" presStyleIdx="1" presStyleCnt="2" custScaleY="119111"/>
      <dgm:spPr/>
    </dgm:pt>
    <dgm:pt modelId="{ACDE45B4-6FFC-4DAE-9A3E-2CB29D56336F}" type="pres">
      <dgm:prSet presAssocID="{1D0073E0-6465-41D0-9C1A-85C28274E4AD}" presName="vert1" presStyleCnt="0"/>
      <dgm:spPr/>
    </dgm:pt>
  </dgm:ptLst>
  <dgm:cxnLst>
    <dgm:cxn modelId="{F9479705-71ED-498E-960B-C29B21DB9F03}" type="presOf" srcId="{859E209A-9209-4424-AB7F-B3B60A34A9B7}" destId="{67DAA93A-5E7D-4345-B75E-1B258463E6D4}" srcOrd="0" destOrd="0" presId="urn:microsoft.com/office/officeart/2008/layout/LinedList"/>
    <dgm:cxn modelId="{131A8A49-47F1-419F-BAD1-7BA4F0AC8C92}" srcId="{859E209A-9209-4424-AB7F-B3B60A34A9B7}" destId="{8CC8DEC9-E3B7-4B8F-A05A-89EFFB333BCF}" srcOrd="0" destOrd="0" parTransId="{53AE5DF3-1D8C-4385-BC2A-089B8E52F277}" sibTransId="{56372ECA-B5A0-4490-8A58-3E9A84F5ABFD}"/>
    <dgm:cxn modelId="{191CA3AE-E05C-4E45-A312-8D9340B7EFF8}" srcId="{859E209A-9209-4424-AB7F-B3B60A34A9B7}" destId="{1D0073E0-6465-41D0-9C1A-85C28274E4AD}" srcOrd="1" destOrd="0" parTransId="{D08CEF44-586D-49F2-9111-404C454EBF9A}" sibTransId="{3B38F44C-77AB-46BD-95A7-DBD0EE5ECB58}"/>
    <dgm:cxn modelId="{5130F6AF-C283-44F0-92E6-48F1DBF4313E}" type="presOf" srcId="{8CC8DEC9-E3B7-4B8F-A05A-89EFFB333BCF}" destId="{1AFF8614-48FA-4B78-AB26-5B88A2231024}" srcOrd="0" destOrd="0" presId="urn:microsoft.com/office/officeart/2008/layout/LinedList"/>
    <dgm:cxn modelId="{BBB50ECB-D3B9-47DB-BA52-141E4A93F2FC}" type="presOf" srcId="{1D0073E0-6465-41D0-9C1A-85C28274E4AD}" destId="{9E30A7B7-4AB3-467C-AEBE-12139E7B8393}" srcOrd="0" destOrd="0" presId="urn:microsoft.com/office/officeart/2008/layout/LinedList"/>
    <dgm:cxn modelId="{A2BCBD31-D00B-4932-9AA9-3A1A84C737CE}" type="presParOf" srcId="{67DAA93A-5E7D-4345-B75E-1B258463E6D4}" destId="{15468795-03D2-4D53-BBAC-7717373A58A3}" srcOrd="0" destOrd="0" presId="urn:microsoft.com/office/officeart/2008/layout/LinedList"/>
    <dgm:cxn modelId="{0412587C-C18B-4658-AB81-A15169CBE37A}" type="presParOf" srcId="{67DAA93A-5E7D-4345-B75E-1B258463E6D4}" destId="{980836D4-358A-4AC0-B672-B0F155942C91}" srcOrd="1" destOrd="0" presId="urn:microsoft.com/office/officeart/2008/layout/LinedList"/>
    <dgm:cxn modelId="{EEBC4643-7BDC-4E49-B374-6F745E460922}" type="presParOf" srcId="{980836D4-358A-4AC0-B672-B0F155942C91}" destId="{1AFF8614-48FA-4B78-AB26-5B88A2231024}" srcOrd="0" destOrd="0" presId="urn:microsoft.com/office/officeart/2008/layout/LinedList"/>
    <dgm:cxn modelId="{911064B5-66F3-4FA7-980C-FDEB946645C5}" type="presParOf" srcId="{980836D4-358A-4AC0-B672-B0F155942C91}" destId="{E808D24C-61F1-4C6E-8CC2-F47F2ADDA78E}" srcOrd="1" destOrd="0" presId="urn:microsoft.com/office/officeart/2008/layout/LinedList"/>
    <dgm:cxn modelId="{C2576F07-C830-4FD5-9C60-E4E06B94C05B}" type="presParOf" srcId="{67DAA93A-5E7D-4345-B75E-1B258463E6D4}" destId="{C5FFD400-8F75-44E9-9E89-7681383B8509}" srcOrd="2" destOrd="0" presId="urn:microsoft.com/office/officeart/2008/layout/LinedList"/>
    <dgm:cxn modelId="{1D85D855-FAD9-4ABD-AA48-F1A12E86496D}" type="presParOf" srcId="{67DAA93A-5E7D-4345-B75E-1B258463E6D4}" destId="{ED3DEC0A-5F8C-448A-A619-25944AF496F8}" srcOrd="3" destOrd="0" presId="urn:microsoft.com/office/officeart/2008/layout/LinedList"/>
    <dgm:cxn modelId="{DDF92B40-31DA-4BAE-8A3E-8C5C1C01A5AE}" type="presParOf" srcId="{ED3DEC0A-5F8C-448A-A619-25944AF496F8}" destId="{9E30A7B7-4AB3-467C-AEBE-12139E7B8393}" srcOrd="0" destOrd="0" presId="urn:microsoft.com/office/officeart/2008/layout/LinedList"/>
    <dgm:cxn modelId="{B03C1DD9-9B39-4B54-B391-C4B9A5710582}" type="presParOf" srcId="{ED3DEC0A-5F8C-448A-A619-25944AF496F8}" destId="{ACDE45B4-6FFC-4DAE-9A3E-2CB29D5633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3DE9456-82FA-4746-9515-245AEF78E3D8}"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en-US"/>
        </a:p>
      </dgm:t>
    </dgm:pt>
    <dgm:pt modelId="{34CCDBBF-8E89-4FB3-8F9B-615A6B65520A}">
      <dgm:prSet custT="1"/>
      <dgm:spPr/>
      <dgm:t>
        <a:bodyPr/>
        <a:lstStyle/>
        <a:p>
          <a:r>
            <a:rPr lang="en-US" sz="1800" b="1" dirty="0"/>
            <a:t>Uses a multimodal case management model in which BPD is understood as a reflection of interpersonal hypersensitivity.</a:t>
          </a:r>
        </a:p>
      </dgm:t>
    </dgm:pt>
    <dgm:pt modelId="{5C0D7B19-8270-4252-A6B2-9CC07283A249}" type="parTrans" cxnId="{1CC11EB8-F812-43CC-BFEC-4B6903EFDB57}">
      <dgm:prSet/>
      <dgm:spPr/>
      <dgm:t>
        <a:bodyPr/>
        <a:lstStyle/>
        <a:p>
          <a:endParaRPr lang="en-US"/>
        </a:p>
      </dgm:t>
    </dgm:pt>
    <dgm:pt modelId="{3EC87386-A03A-4F3F-9ECB-2EAF80EDB4A7}" type="sibTrans" cxnId="{1CC11EB8-F812-43CC-BFEC-4B6903EFDB57}">
      <dgm:prSet/>
      <dgm:spPr/>
      <dgm:t>
        <a:bodyPr/>
        <a:lstStyle/>
        <a:p>
          <a:endParaRPr lang="en-US"/>
        </a:p>
      </dgm:t>
    </dgm:pt>
    <dgm:pt modelId="{13915CFA-C096-43C8-9BE5-7572E8B88992}">
      <dgm:prSet/>
      <dgm:spPr/>
      <dgm:t>
        <a:bodyPr/>
        <a:lstStyle/>
        <a:p>
          <a:r>
            <a:rPr lang="en-US" dirty="0"/>
            <a:t>Treatment uses a generalist model that emphasizes improvements in vocational and social functioning and incorporates psychoeducation about BPD, as well as psychopharmacological management when clinically appropriate.</a:t>
          </a:r>
        </a:p>
      </dgm:t>
    </dgm:pt>
    <dgm:pt modelId="{038015C6-1F24-48A2-9E2F-B84148599A34}" type="parTrans" cxnId="{01F5CCE6-CD23-42DE-A960-5434BCCEB63F}">
      <dgm:prSet/>
      <dgm:spPr/>
      <dgm:t>
        <a:bodyPr/>
        <a:lstStyle/>
        <a:p>
          <a:endParaRPr lang="en-US"/>
        </a:p>
      </dgm:t>
    </dgm:pt>
    <dgm:pt modelId="{A8784740-1480-4C59-8310-1EC6EBC6430B}" type="sibTrans" cxnId="{01F5CCE6-CD23-42DE-A960-5434BCCEB63F}">
      <dgm:prSet/>
      <dgm:spPr/>
      <dgm:t>
        <a:bodyPr/>
        <a:lstStyle/>
        <a:p>
          <a:endParaRPr lang="en-US"/>
        </a:p>
      </dgm:t>
    </dgm:pt>
    <dgm:pt modelId="{9037F633-D56B-4ADB-9E8B-1A9DE8FB3CB3}">
      <dgm:prSet/>
      <dgm:spPr/>
      <dgm:t>
        <a:bodyPr/>
        <a:lstStyle/>
        <a:p>
          <a:r>
            <a:rPr lang="en-US" dirty="0"/>
            <a:t>The therapy uses a here-and-now approach in which the therapist shows interest in the patient’s experiences and the interpersonal context and thoughts that precede their feelings and behaviors. It also focuses on the therapeutic alliance, including attention to signs that a negative transference may be developing. </a:t>
          </a:r>
        </a:p>
      </dgm:t>
    </dgm:pt>
    <dgm:pt modelId="{B4098790-740F-4A5D-B18F-A7712C632A1C}" type="parTrans" cxnId="{EA6C0215-B01C-4D26-BD1B-E4F633F8A72B}">
      <dgm:prSet/>
      <dgm:spPr/>
      <dgm:t>
        <a:bodyPr/>
        <a:lstStyle/>
        <a:p>
          <a:endParaRPr lang="en-US"/>
        </a:p>
      </dgm:t>
    </dgm:pt>
    <dgm:pt modelId="{7CF2AB8C-A59E-4CC4-874D-A77679509DAA}" type="sibTrans" cxnId="{EA6C0215-B01C-4D26-BD1B-E4F633F8A72B}">
      <dgm:prSet/>
      <dgm:spPr/>
      <dgm:t>
        <a:bodyPr/>
        <a:lstStyle/>
        <a:p>
          <a:endParaRPr lang="en-US"/>
        </a:p>
      </dgm:t>
    </dgm:pt>
    <dgm:pt modelId="{B2A2240A-F8D3-4A44-9057-0E9C3F048E02}" type="pres">
      <dgm:prSet presAssocID="{13DE9456-82FA-4746-9515-245AEF78E3D8}" presName="vert0" presStyleCnt="0">
        <dgm:presLayoutVars>
          <dgm:dir/>
          <dgm:animOne val="branch"/>
          <dgm:animLvl val="lvl"/>
        </dgm:presLayoutVars>
      </dgm:prSet>
      <dgm:spPr/>
    </dgm:pt>
    <dgm:pt modelId="{0F702D22-61FE-4994-9347-8D0FBCB16580}" type="pres">
      <dgm:prSet presAssocID="{34CCDBBF-8E89-4FB3-8F9B-615A6B65520A}" presName="thickLine" presStyleLbl="alignNode1" presStyleIdx="0" presStyleCnt="3"/>
      <dgm:spPr/>
    </dgm:pt>
    <dgm:pt modelId="{141230C9-5BF3-46C5-A4DB-01025FB17CA2}" type="pres">
      <dgm:prSet presAssocID="{34CCDBBF-8E89-4FB3-8F9B-615A6B65520A}" presName="horz1" presStyleCnt="0"/>
      <dgm:spPr/>
    </dgm:pt>
    <dgm:pt modelId="{36473E02-2D81-49E7-A480-526F20714F49}" type="pres">
      <dgm:prSet presAssocID="{34CCDBBF-8E89-4FB3-8F9B-615A6B65520A}" presName="tx1" presStyleLbl="revTx" presStyleIdx="0" presStyleCnt="3"/>
      <dgm:spPr/>
    </dgm:pt>
    <dgm:pt modelId="{B3596005-2063-4B17-983F-0D4C24B93F94}" type="pres">
      <dgm:prSet presAssocID="{34CCDBBF-8E89-4FB3-8F9B-615A6B65520A}" presName="vert1" presStyleCnt="0"/>
      <dgm:spPr/>
    </dgm:pt>
    <dgm:pt modelId="{47792C48-A1B8-49F2-9564-EF59835F42B4}" type="pres">
      <dgm:prSet presAssocID="{13915CFA-C096-43C8-9BE5-7572E8B88992}" presName="thickLine" presStyleLbl="alignNode1" presStyleIdx="1" presStyleCnt="3"/>
      <dgm:spPr/>
    </dgm:pt>
    <dgm:pt modelId="{EE71FE03-7353-458E-8C13-22E2CAD40A07}" type="pres">
      <dgm:prSet presAssocID="{13915CFA-C096-43C8-9BE5-7572E8B88992}" presName="horz1" presStyleCnt="0"/>
      <dgm:spPr/>
    </dgm:pt>
    <dgm:pt modelId="{5CE02B49-9AFF-429F-B1B3-A9650BC60415}" type="pres">
      <dgm:prSet presAssocID="{13915CFA-C096-43C8-9BE5-7572E8B88992}" presName="tx1" presStyleLbl="revTx" presStyleIdx="1" presStyleCnt="3" custScaleY="101974"/>
      <dgm:spPr/>
    </dgm:pt>
    <dgm:pt modelId="{EE1979CD-DA88-43EF-97D5-1CC1051B957D}" type="pres">
      <dgm:prSet presAssocID="{13915CFA-C096-43C8-9BE5-7572E8B88992}" presName="vert1" presStyleCnt="0"/>
      <dgm:spPr/>
    </dgm:pt>
    <dgm:pt modelId="{BAECB665-338D-4C01-BC46-D8DDD75AB588}" type="pres">
      <dgm:prSet presAssocID="{9037F633-D56B-4ADB-9E8B-1A9DE8FB3CB3}" presName="thickLine" presStyleLbl="alignNode1" presStyleIdx="2" presStyleCnt="3"/>
      <dgm:spPr/>
    </dgm:pt>
    <dgm:pt modelId="{0AD1A4D8-DD91-4510-82E0-160934D4689D}" type="pres">
      <dgm:prSet presAssocID="{9037F633-D56B-4ADB-9E8B-1A9DE8FB3CB3}" presName="horz1" presStyleCnt="0"/>
      <dgm:spPr/>
    </dgm:pt>
    <dgm:pt modelId="{A99CA663-E300-4C4C-8368-8B463637E787}" type="pres">
      <dgm:prSet presAssocID="{9037F633-D56B-4ADB-9E8B-1A9DE8FB3CB3}" presName="tx1" presStyleLbl="revTx" presStyleIdx="2" presStyleCnt="3"/>
      <dgm:spPr/>
    </dgm:pt>
    <dgm:pt modelId="{D161ACB5-062A-464D-B777-0AEECEE87F75}" type="pres">
      <dgm:prSet presAssocID="{9037F633-D56B-4ADB-9E8B-1A9DE8FB3CB3}" presName="vert1" presStyleCnt="0"/>
      <dgm:spPr/>
    </dgm:pt>
  </dgm:ptLst>
  <dgm:cxnLst>
    <dgm:cxn modelId="{EA6C0215-B01C-4D26-BD1B-E4F633F8A72B}" srcId="{13DE9456-82FA-4746-9515-245AEF78E3D8}" destId="{9037F633-D56B-4ADB-9E8B-1A9DE8FB3CB3}" srcOrd="2" destOrd="0" parTransId="{B4098790-740F-4A5D-B18F-A7712C632A1C}" sibTransId="{7CF2AB8C-A59E-4CC4-874D-A77679509DAA}"/>
    <dgm:cxn modelId="{A17B5B2F-1D74-4EFD-9516-8D91602D9845}" type="presOf" srcId="{34CCDBBF-8E89-4FB3-8F9B-615A6B65520A}" destId="{36473E02-2D81-49E7-A480-526F20714F49}" srcOrd="0" destOrd="0" presId="urn:microsoft.com/office/officeart/2008/layout/LinedList"/>
    <dgm:cxn modelId="{D5E30835-EFBC-4D56-ACEF-60AF5F47C50B}" type="presOf" srcId="{9037F633-D56B-4ADB-9E8B-1A9DE8FB3CB3}" destId="{A99CA663-E300-4C4C-8368-8B463637E787}" srcOrd="0" destOrd="0" presId="urn:microsoft.com/office/officeart/2008/layout/LinedList"/>
    <dgm:cxn modelId="{1CC11EB8-F812-43CC-BFEC-4B6903EFDB57}" srcId="{13DE9456-82FA-4746-9515-245AEF78E3D8}" destId="{34CCDBBF-8E89-4FB3-8F9B-615A6B65520A}" srcOrd="0" destOrd="0" parTransId="{5C0D7B19-8270-4252-A6B2-9CC07283A249}" sibTransId="{3EC87386-A03A-4F3F-9ECB-2EAF80EDB4A7}"/>
    <dgm:cxn modelId="{4021B6DE-CF36-43A4-825E-9BA05296A4CF}" type="presOf" srcId="{13DE9456-82FA-4746-9515-245AEF78E3D8}" destId="{B2A2240A-F8D3-4A44-9057-0E9C3F048E02}" srcOrd="0" destOrd="0" presId="urn:microsoft.com/office/officeart/2008/layout/LinedList"/>
    <dgm:cxn modelId="{01F5CCE6-CD23-42DE-A960-5434BCCEB63F}" srcId="{13DE9456-82FA-4746-9515-245AEF78E3D8}" destId="{13915CFA-C096-43C8-9BE5-7572E8B88992}" srcOrd="1" destOrd="0" parTransId="{038015C6-1F24-48A2-9E2F-B84148599A34}" sibTransId="{A8784740-1480-4C59-8310-1EC6EBC6430B}"/>
    <dgm:cxn modelId="{6CB0F6F0-3A4C-4E13-8005-6FAB8C8889B7}" type="presOf" srcId="{13915CFA-C096-43C8-9BE5-7572E8B88992}" destId="{5CE02B49-9AFF-429F-B1B3-A9650BC60415}" srcOrd="0" destOrd="0" presId="urn:microsoft.com/office/officeart/2008/layout/LinedList"/>
    <dgm:cxn modelId="{DD133520-3349-4700-8839-AABA993F591F}" type="presParOf" srcId="{B2A2240A-F8D3-4A44-9057-0E9C3F048E02}" destId="{0F702D22-61FE-4994-9347-8D0FBCB16580}" srcOrd="0" destOrd="0" presId="urn:microsoft.com/office/officeart/2008/layout/LinedList"/>
    <dgm:cxn modelId="{40646711-FD45-45C8-9564-2F1A0A7C469C}" type="presParOf" srcId="{B2A2240A-F8D3-4A44-9057-0E9C3F048E02}" destId="{141230C9-5BF3-46C5-A4DB-01025FB17CA2}" srcOrd="1" destOrd="0" presId="urn:microsoft.com/office/officeart/2008/layout/LinedList"/>
    <dgm:cxn modelId="{D4D0CE4A-A114-48C5-B01A-85CC7AB42C0A}" type="presParOf" srcId="{141230C9-5BF3-46C5-A4DB-01025FB17CA2}" destId="{36473E02-2D81-49E7-A480-526F20714F49}" srcOrd="0" destOrd="0" presId="urn:microsoft.com/office/officeart/2008/layout/LinedList"/>
    <dgm:cxn modelId="{20AEAFB7-464D-42FA-A198-6E1E19B2699F}" type="presParOf" srcId="{141230C9-5BF3-46C5-A4DB-01025FB17CA2}" destId="{B3596005-2063-4B17-983F-0D4C24B93F94}" srcOrd="1" destOrd="0" presId="urn:microsoft.com/office/officeart/2008/layout/LinedList"/>
    <dgm:cxn modelId="{97BE99A4-4547-4138-A220-7CEC4AF8B720}" type="presParOf" srcId="{B2A2240A-F8D3-4A44-9057-0E9C3F048E02}" destId="{47792C48-A1B8-49F2-9564-EF59835F42B4}" srcOrd="2" destOrd="0" presId="urn:microsoft.com/office/officeart/2008/layout/LinedList"/>
    <dgm:cxn modelId="{6718C530-3927-4F5F-88D6-1C703F3F4D99}" type="presParOf" srcId="{B2A2240A-F8D3-4A44-9057-0E9C3F048E02}" destId="{EE71FE03-7353-458E-8C13-22E2CAD40A07}" srcOrd="3" destOrd="0" presId="urn:microsoft.com/office/officeart/2008/layout/LinedList"/>
    <dgm:cxn modelId="{74554B66-BA8D-425A-974F-04893362B9DE}" type="presParOf" srcId="{EE71FE03-7353-458E-8C13-22E2CAD40A07}" destId="{5CE02B49-9AFF-429F-B1B3-A9650BC60415}" srcOrd="0" destOrd="0" presId="urn:microsoft.com/office/officeart/2008/layout/LinedList"/>
    <dgm:cxn modelId="{72F8E182-5BD0-4A61-A689-27E560F4EEF7}" type="presParOf" srcId="{EE71FE03-7353-458E-8C13-22E2CAD40A07}" destId="{EE1979CD-DA88-43EF-97D5-1CC1051B957D}" srcOrd="1" destOrd="0" presId="urn:microsoft.com/office/officeart/2008/layout/LinedList"/>
    <dgm:cxn modelId="{4742E0D2-980F-4588-A64E-3BD768DDEC07}" type="presParOf" srcId="{B2A2240A-F8D3-4A44-9057-0E9C3F048E02}" destId="{BAECB665-338D-4C01-BC46-D8DDD75AB588}" srcOrd="4" destOrd="0" presId="urn:microsoft.com/office/officeart/2008/layout/LinedList"/>
    <dgm:cxn modelId="{59FF9FE8-A005-4AC3-8551-D219AF912C12}" type="presParOf" srcId="{B2A2240A-F8D3-4A44-9057-0E9C3F048E02}" destId="{0AD1A4D8-DD91-4510-82E0-160934D4689D}" srcOrd="5" destOrd="0" presId="urn:microsoft.com/office/officeart/2008/layout/LinedList"/>
    <dgm:cxn modelId="{42A60C08-B7DD-4BE1-808A-2EF11B745862}" type="presParOf" srcId="{0AD1A4D8-DD91-4510-82E0-160934D4689D}" destId="{A99CA663-E300-4C4C-8368-8B463637E787}" srcOrd="0" destOrd="0" presId="urn:microsoft.com/office/officeart/2008/layout/LinedList"/>
    <dgm:cxn modelId="{165F2D7F-6F06-43AA-92BB-0D56056A3B62}" type="presParOf" srcId="{0AD1A4D8-DD91-4510-82E0-160934D4689D}" destId="{D161ACB5-062A-464D-B777-0AEECEE87F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A63C74B-B5E8-4145-8988-0E683E24D7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A8CDB226-D8D6-453E-A8BD-F0DA103DAD57}">
      <dgm:prSet phldrT="[Text]"/>
      <dgm:spPr/>
      <dgm:t>
        <a:bodyPr/>
        <a:lstStyle/>
        <a:p>
          <a:r>
            <a:rPr lang="en-US" dirty="0"/>
            <a:t>APA </a:t>
          </a:r>
          <a:r>
            <a:rPr lang="en-US" i="1" dirty="0"/>
            <a:t>recommends</a:t>
          </a:r>
          <a:r>
            <a:rPr lang="en-US" dirty="0"/>
            <a:t> </a:t>
          </a:r>
          <a:r>
            <a:rPr lang="en-US" b="1" dirty="0"/>
            <a:t>(1C)</a:t>
          </a:r>
          <a:r>
            <a:rPr lang="en-US" dirty="0"/>
            <a:t> that a patient with borderline personality disorder have a review of co-occurring  disorders, prior psychotherapies, other nonpharmacological treatments, past medication trials, and current medications before initiating any new medication.</a:t>
          </a:r>
        </a:p>
      </dgm:t>
    </dgm:pt>
    <dgm:pt modelId="{A12DEF32-D11C-4FB8-BB5F-7D330D4387A1}" type="parTrans" cxnId="{241DC7C8-82E4-4384-90A9-53170B2EAE67}">
      <dgm:prSet/>
      <dgm:spPr/>
      <dgm:t>
        <a:bodyPr/>
        <a:lstStyle/>
        <a:p>
          <a:endParaRPr lang="en-US"/>
        </a:p>
      </dgm:t>
    </dgm:pt>
    <dgm:pt modelId="{2F2C1CB6-A93F-4CF5-ABA1-20031942022F}" type="sibTrans" cxnId="{241DC7C8-82E4-4384-90A9-53170B2EAE67}">
      <dgm:prSet/>
      <dgm:spPr/>
      <dgm:t>
        <a:bodyPr/>
        <a:lstStyle/>
        <a:p>
          <a:endParaRPr lang="en-US"/>
        </a:p>
      </dgm:t>
    </dgm:pt>
    <dgm:pt modelId="{2C4CBEB4-F061-4E8C-A210-4AD432C1FC4A}" type="pres">
      <dgm:prSet presAssocID="{8A63C74B-B5E8-4145-8988-0E683E24D75E}" presName="linear" presStyleCnt="0">
        <dgm:presLayoutVars>
          <dgm:animLvl val="lvl"/>
          <dgm:resizeHandles val="exact"/>
        </dgm:presLayoutVars>
      </dgm:prSet>
      <dgm:spPr/>
    </dgm:pt>
    <dgm:pt modelId="{ACCF1B96-4024-41DE-BB58-8BDB02CBBD19}" type="pres">
      <dgm:prSet presAssocID="{A8CDB226-D8D6-453E-A8BD-F0DA103DAD57}" presName="parentText" presStyleLbl="node1" presStyleIdx="0" presStyleCnt="1">
        <dgm:presLayoutVars>
          <dgm:chMax val="0"/>
          <dgm:bulletEnabled val="1"/>
        </dgm:presLayoutVars>
      </dgm:prSet>
      <dgm:spPr/>
    </dgm:pt>
  </dgm:ptLst>
  <dgm:cxnLst>
    <dgm:cxn modelId="{C381A595-6F36-473B-8718-0D7337CFF203}" type="presOf" srcId="{A8CDB226-D8D6-453E-A8BD-F0DA103DAD57}" destId="{ACCF1B96-4024-41DE-BB58-8BDB02CBBD19}" srcOrd="0" destOrd="0" presId="urn:microsoft.com/office/officeart/2005/8/layout/vList2"/>
    <dgm:cxn modelId="{B1C437AD-4860-45C6-AA59-684BB0578755}" type="presOf" srcId="{8A63C74B-B5E8-4145-8988-0E683E24D75E}" destId="{2C4CBEB4-F061-4E8C-A210-4AD432C1FC4A}" srcOrd="0" destOrd="0" presId="urn:microsoft.com/office/officeart/2005/8/layout/vList2"/>
    <dgm:cxn modelId="{241DC7C8-82E4-4384-90A9-53170B2EAE67}" srcId="{8A63C74B-B5E8-4145-8988-0E683E24D75E}" destId="{A8CDB226-D8D6-453E-A8BD-F0DA103DAD57}" srcOrd="0" destOrd="0" parTransId="{A12DEF32-D11C-4FB8-BB5F-7D330D4387A1}" sibTransId="{2F2C1CB6-A93F-4CF5-ABA1-20031942022F}"/>
    <dgm:cxn modelId="{AECBF073-B84D-4848-AFF7-FF322EDE3E7E}" type="presParOf" srcId="{2C4CBEB4-F061-4E8C-A210-4AD432C1FC4A}" destId="{ACCF1B96-4024-41DE-BB58-8BDB02CBBD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A63C74B-B5E8-4145-8988-0E683E24D7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A8CDB226-D8D6-453E-A8BD-F0DA103DAD57}">
      <dgm:prSet phldrT="[Text]"/>
      <dgm:spPr/>
      <dgm:t>
        <a:bodyPr/>
        <a:lstStyle/>
        <a:p>
          <a:r>
            <a:rPr lang="en-US" dirty="0"/>
            <a:t>APA </a:t>
          </a:r>
          <a:r>
            <a:rPr lang="en-US" i="1" dirty="0"/>
            <a:t>suggests</a:t>
          </a:r>
          <a:r>
            <a:rPr lang="en-US" dirty="0"/>
            <a:t> </a:t>
          </a:r>
          <a:r>
            <a:rPr lang="en-US" b="1" dirty="0"/>
            <a:t>(2C)</a:t>
          </a:r>
          <a:r>
            <a:rPr lang="en-US" dirty="0"/>
            <a:t> that any psychotropic medication treatment of borderline personality disorder be time-limited, aimed at addressing a specific measurable target symptom, and adjunctive to psychotherapy.</a:t>
          </a:r>
        </a:p>
      </dgm:t>
    </dgm:pt>
    <dgm:pt modelId="{A12DEF32-D11C-4FB8-BB5F-7D330D4387A1}" type="parTrans" cxnId="{241DC7C8-82E4-4384-90A9-53170B2EAE67}">
      <dgm:prSet/>
      <dgm:spPr/>
      <dgm:t>
        <a:bodyPr/>
        <a:lstStyle/>
        <a:p>
          <a:endParaRPr lang="en-US"/>
        </a:p>
      </dgm:t>
    </dgm:pt>
    <dgm:pt modelId="{2F2C1CB6-A93F-4CF5-ABA1-20031942022F}" type="sibTrans" cxnId="{241DC7C8-82E4-4384-90A9-53170B2EAE67}">
      <dgm:prSet/>
      <dgm:spPr/>
      <dgm:t>
        <a:bodyPr/>
        <a:lstStyle/>
        <a:p>
          <a:endParaRPr lang="en-US"/>
        </a:p>
      </dgm:t>
    </dgm:pt>
    <dgm:pt modelId="{2C4CBEB4-F061-4E8C-A210-4AD432C1FC4A}" type="pres">
      <dgm:prSet presAssocID="{8A63C74B-B5E8-4145-8988-0E683E24D75E}" presName="linear" presStyleCnt="0">
        <dgm:presLayoutVars>
          <dgm:animLvl val="lvl"/>
          <dgm:resizeHandles val="exact"/>
        </dgm:presLayoutVars>
      </dgm:prSet>
      <dgm:spPr/>
    </dgm:pt>
    <dgm:pt modelId="{ACCF1B96-4024-41DE-BB58-8BDB02CBBD19}" type="pres">
      <dgm:prSet presAssocID="{A8CDB226-D8D6-453E-A8BD-F0DA103DAD57}" presName="parentText" presStyleLbl="node1" presStyleIdx="0" presStyleCnt="1">
        <dgm:presLayoutVars>
          <dgm:chMax val="0"/>
          <dgm:bulletEnabled val="1"/>
        </dgm:presLayoutVars>
      </dgm:prSet>
      <dgm:spPr/>
    </dgm:pt>
  </dgm:ptLst>
  <dgm:cxnLst>
    <dgm:cxn modelId="{C381A595-6F36-473B-8718-0D7337CFF203}" type="presOf" srcId="{A8CDB226-D8D6-453E-A8BD-F0DA103DAD57}" destId="{ACCF1B96-4024-41DE-BB58-8BDB02CBBD19}" srcOrd="0" destOrd="0" presId="urn:microsoft.com/office/officeart/2005/8/layout/vList2"/>
    <dgm:cxn modelId="{B1C437AD-4860-45C6-AA59-684BB0578755}" type="presOf" srcId="{8A63C74B-B5E8-4145-8988-0E683E24D75E}" destId="{2C4CBEB4-F061-4E8C-A210-4AD432C1FC4A}" srcOrd="0" destOrd="0" presId="urn:microsoft.com/office/officeart/2005/8/layout/vList2"/>
    <dgm:cxn modelId="{241DC7C8-82E4-4384-90A9-53170B2EAE67}" srcId="{8A63C74B-B5E8-4145-8988-0E683E24D75E}" destId="{A8CDB226-D8D6-453E-A8BD-F0DA103DAD57}" srcOrd="0" destOrd="0" parTransId="{A12DEF32-D11C-4FB8-BB5F-7D330D4387A1}" sibTransId="{2F2C1CB6-A93F-4CF5-ABA1-20031942022F}"/>
    <dgm:cxn modelId="{AECBF073-B84D-4848-AFF7-FF322EDE3E7E}" type="presParOf" srcId="{2C4CBEB4-F061-4E8C-A210-4AD432C1FC4A}" destId="{ACCF1B96-4024-41DE-BB58-8BDB02CBBD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1DEDAC0-6A20-4880-B078-5CB578EDE572}" type="doc">
      <dgm:prSet loTypeId="urn:microsoft.com/office/officeart/2005/8/layout/vList2" loCatId="list" qsTypeId="urn:microsoft.com/office/officeart/2005/8/quickstyle/simple4" qsCatId="simple" csTypeId="urn:microsoft.com/office/officeart/2005/8/colors/accent3_4" csCatId="accent3" phldr="1"/>
      <dgm:spPr/>
      <dgm:t>
        <a:bodyPr/>
        <a:lstStyle/>
        <a:p>
          <a:endParaRPr lang="en-US"/>
        </a:p>
      </dgm:t>
    </dgm:pt>
    <dgm:pt modelId="{68D7B3E5-33CF-481B-8D51-0E20720036D4}">
      <dgm:prSet custT="1"/>
      <dgm:spPr/>
      <dgm:t>
        <a:bodyPr/>
        <a:lstStyle/>
        <a:p>
          <a:pPr algn="ctr"/>
          <a:r>
            <a:rPr lang="en-US" sz="1800" b="1" cap="none" spc="0" dirty="0">
              <a:ln w="0"/>
              <a:solidFill>
                <a:schemeClr val="tx1"/>
              </a:solidFill>
              <a:effectLst/>
            </a:rPr>
            <a:t>Selection of a medication, if appropriate, depends on the BPD symptom or symptoms being targeted or the typical recommended treatments for a co-occurring condition. </a:t>
          </a:r>
        </a:p>
      </dgm:t>
    </dgm:pt>
    <dgm:pt modelId="{3F432969-25C8-4E89-8DDB-7A3F420D339A}" type="parTrans" cxnId="{5E685030-FB38-43A9-BD6A-82F2EC13372E}">
      <dgm:prSet/>
      <dgm:spPr/>
      <dgm:t>
        <a:bodyPr/>
        <a:lstStyle/>
        <a:p>
          <a:endParaRPr lang="en-US" sz="2800">
            <a:solidFill>
              <a:schemeClr val="tx1"/>
            </a:solidFill>
          </a:endParaRPr>
        </a:p>
      </dgm:t>
    </dgm:pt>
    <dgm:pt modelId="{90E778C0-09AA-40E5-B08F-C838085F5EFA}" type="sibTrans" cxnId="{5E685030-FB38-43A9-BD6A-82F2EC13372E}">
      <dgm:prSet/>
      <dgm:spPr/>
      <dgm:t>
        <a:bodyPr/>
        <a:lstStyle/>
        <a:p>
          <a:endParaRPr lang="en-US" sz="2800">
            <a:solidFill>
              <a:schemeClr val="tx1"/>
            </a:solidFill>
          </a:endParaRPr>
        </a:p>
      </dgm:t>
    </dgm:pt>
    <dgm:pt modelId="{3DBBB2A3-8F98-4DBC-955A-45FB64012083}">
      <dgm:prSet custT="1"/>
      <dgm:spPr/>
      <dgm:t>
        <a:bodyPr/>
        <a:lstStyle/>
        <a:p>
          <a:pPr>
            <a:buFont typeface="Wingdings" panose="05000000000000000000" pitchFamily="2" charset="2"/>
            <a:buChar char="v"/>
          </a:pPr>
          <a:r>
            <a:rPr lang="en-US" sz="1600" dirty="0"/>
            <a:t>Medications are not expected to affect the core features of BPD. Also, the response of co-occurring conditions to medications may be less in individuals who also have BPD.</a:t>
          </a:r>
        </a:p>
      </dgm:t>
    </dgm:pt>
    <dgm:pt modelId="{2E3E508B-CCBA-4CD4-9495-5F908BEF0B50}" type="parTrans" cxnId="{28F812B1-05BB-42B6-919D-D1CD4456D4A9}">
      <dgm:prSet/>
      <dgm:spPr/>
      <dgm:t>
        <a:bodyPr/>
        <a:lstStyle/>
        <a:p>
          <a:endParaRPr lang="en-US" sz="2800">
            <a:solidFill>
              <a:schemeClr val="tx1"/>
            </a:solidFill>
          </a:endParaRPr>
        </a:p>
      </dgm:t>
    </dgm:pt>
    <dgm:pt modelId="{B72BBF02-4E1A-4419-946E-445FD77418A4}" type="sibTrans" cxnId="{28F812B1-05BB-42B6-919D-D1CD4456D4A9}">
      <dgm:prSet/>
      <dgm:spPr/>
      <dgm:t>
        <a:bodyPr/>
        <a:lstStyle/>
        <a:p>
          <a:endParaRPr lang="en-US" sz="2800">
            <a:solidFill>
              <a:schemeClr val="tx1"/>
            </a:solidFill>
          </a:endParaRPr>
        </a:p>
      </dgm:t>
    </dgm:pt>
    <dgm:pt modelId="{F7D73AE8-35AA-4764-BA8A-031138B4FB3F}">
      <dgm:prSet custT="1"/>
      <dgm:spPr/>
      <dgm:t>
        <a:bodyPr/>
        <a:lstStyle/>
        <a:p>
          <a:pPr>
            <a:buFont typeface="Wingdings" panose="05000000000000000000" pitchFamily="2" charset="2"/>
            <a:buChar char="v"/>
          </a:pPr>
          <a:r>
            <a:rPr lang="en-US" sz="1600" dirty="0"/>
            <a:t>E.g., SSRIs for co-occurring MDD or OCD; a low dosage of an SGA for BPD symptoms in patients with psychosis, high levels of impulsivity, or agitation</a:t>
          </a:r>
        </a:p>
      </dgm:t>
    </dgm:pt>
    <dgm:pt modelId="{B3F3C349-0792-43C4-B46E-80E8767E44CB}" type="parTrans" cxnId="{2CA8EC57-E646-4D87-AD33-0BED5B110FE2}">
      <dgm:prSet/>
      <dgm:spPr/>
      <dgm:t>
        <a:bodyPr/>
        <a:lstStyle/>
        <a:p>
          <a:endParaRPr lang="en-US" sz="1600">
            <a:solidFill>
              <a:schemeClr val="tx1"/>
            </a:solidFill>
          </a:endParaRPr>
        </a:p>
      </dgm:t>
    </dgm:pt>
    <dgm:pt modelId="{94D15613-75FC-4BDC-B531-F4148F3FA860}" type="sibTrans" cxnId="{2CA8EC57-E646-4D87-AD33-0BED5B110FE2}">
      <dgm:prSet/>
      <dgm:spPr/>
      <dgm:t>
        <a:bodyPr/>
        <a:lstStyle/>
        <a:p>
          <a:endParaRPr lang="en-US" sz="1600">
            <a:solidFill>
              <a:schemeClr val="tx1"/>
            </a:solidFill>
          </a:endParaRPr>
        </a:p>
      </dgm:t>
    </dgm:pt>
    <dgm:pt modelId="{F20C8D6B-A156-4896-87D1-4E1A1A5EB8E1}">
      <dgm:prSet custT="1"/>
      <dgm:spPr/>
      <dgm:t>
        <a:bodyPr/>
        <a:lstStyle/>
        <a:p>
          <a:pPr>
            <a:buFont typeface="Wingdings" panose="05000000000000000000" pitchFamily="2" charset="2"/>
            <a:buChar char="v"/>
          </a:pPr>
          <a:r>
            <a:rPr lang="en-US" sz="1600" b="0" dirty="0"/>
            <a:t>Potential adverse effects of specific medications </a:t>
          </a:r>
          <a:r>
            <a:rPr lang="en-US" sz="1600" dirty="0"/>
            <a:t>(e.g., metabolic syndrome, weight gain, extrapyramidal side effects, or tardive dyskinesia with antipsychotic agents) should be reviewed.</a:t>
          </a:r>
        </a:p>
      </dgm:t>
    </dgm:pt>
    <dgm:pt modelId="{D9EB4AAB-B2C1-47F0-8603-91B6B71160A3}" type="parTrans" cxnId="{AF5F273E-AADA-4066-A7E1-976265F67542}">
      <dgm:prSet/>
      <dgm:spPr/>
      <dgm:t>
        <a:bodyPr/>
        <a:lstStyle/>
        <a:p>
          <a:endParaRPr lang="en-US"/>
        </a:p>
      </dgm:t>
    </dgm:pt>
    <dgm:pt modelId="{95021ABE-2A64-4BB7-B0D2-D2069DD011BE}" type="sibTrans" cxnId="{AF5F273E-AADA-4066-A7E1-976265F67542}">
      <dgm:prSet/>
      <dgm:spPr/>
      <dgm:t>
        <a:bodyPr/>
        <a:lstStyle/>
        <a:p>
          <a:endParaRPr lang="en-US"/>
        </a:p>
      </dgm:t>
    </dgm:pt>
    <dgm:pt modelId="{398FBE57-C79D-422B-A924-4040DA6C30CC}">
      <dgm:prSet custT="1"/>
      <dgm:spPr/>
      <dgm:t>
        <a:bodyPr/>
        <a:lstStyle/>
        <a:p>
          <a:pPr>
            <a:buFont typeface="Wingdings" panose="05000000000000000000" pitchFamily="2" charset="2"/>
            <a:buChar char="v"/>
          </a:pPr>
          <a:r>
            <a:rPr lang="en-US" sz="1600" dirty="0"/>
            <a:t>Benzodiazepines generally not recommended due to the potential for greater impulsivity or disinhibition as well as the potential for misuse or the development of dependence</a:t>
          </a:r>
        </a:p>
      </dgm:t>
    </dgm:pt>
    <dgm:pt modelId="{39FE044C-75AD-4E0E-ADC9-0B0B8271C56D}" type="parTrans" cxnId="{A3B49B33-0002-42B0-BEE4-88EA49515E4D}">
      <dgm:prSet/>
      <dgm:spPr/>
      <dgm:t>
        <a:bodyPr/>
        <a:lstStyle/>
        <a:p>
          <a:endParaRPr lang="en-US"/>
        </a:p>
      </dgm:t>
    </dgm:pt>
    <dgm:pt modelId="{8470C9FD-C5B9-436E-B9EB-2530D311CE0C}" type="sibTrans" cxnId="{A3B49B33-0002-42B0-BEE4-88EA49515E4D}">
      <dgm:prSet/>
      <dgm:spPr/>
      <dgm:t>
        <a:bodyPr/>
        <a:lstStyle/>
        <a:p>
          <a:endParaRPr lang="en-US"/>
        </a:p>
      </dgm:t>
    </dgm:pt>
    <dgm:pt modelId="{376A8976-5703-4CDA-9240-BF3A26DF67E4}">
      <dgm:prSet custT="1"/>
      <dgm:spPr/>
      <dgm:t>
        <a:bodyPr/>
        <a:lstStyle/>
        <a:p>
          <a:pPr>
            <a:buFont typeface="Wingdings" panose="05000000000000000000" pitchFamily="2" charset="2"/>
            <a:buChar char="v"/>
          </a:pPr>
          <a:r>
            <a:rPr lang="en-US" sz="1600" b="0" dirty="0"/>
            <a:t>In adolescents, clinical trials of medications to treat BPD have not been conducted, and side effects of medications may be more problematic.</a:t>
          </a:r>
        </a:p>
      </dgm:t>
    </dgm:pt>
    <dgm:pt modelId="{F976471F-FCC7-4B9E-8CA9-CE47AC5AF5F4}" type="parTrans" cxnId="{A175723F-5A25-4A14-A715-2B0030143578}">
      <dgm:prSet/>
      <dgm:spPr/>
      <dgm:t>
        <a:bodyPr/>
        <a:lstStyle/>
        <a:p>
          <a:endParaRPr lang="en-US"/>
        </a:p>
      </dgm:t>
    </dgm:pt>
    <dgm:pt modelId="{0631A678-5C00-412F-8255-51F38C68F791}" type="sibTrans" cxnId="{A175723F-5A25-4A14-A715-2B0030143578}">
      <dgm:prSet/>
      <dgm:spPr/>
      <dgm:t>
        <a:bodyPr/>
        <a:lstStyle/>
        <a:p>
          <a:endParaRPr lang="en-US"/>
        </a:p>
      </dgm:t>
    </dgm:pt>
    <dgm:pt modelId="{8529BB37-6416-4985-8E8E-D640E3BC07B9}" type="pres">
      <dgm:prSet presAssocID="{C1DEDAC0-6A20-4880-B078-5CB578EDE572}" presName="linear" presStyleCnt="0">
        <dgm:presLayoutVars>
          <dgm:animLvl val="lvl"/>
          <dgm:resizeHandles val="exact"/>
        </dgm:presLayoutVars>
      </dgm:prSet>
      <dgm:spPr/>
    </dgm:pt>
    <dgm:pt modelId="{12DE1394-1682-4D1A-83AA-79DED6326471}" type="pres">
      <dgm:prSet presAssocID="{68D7B3E5-33CF-481B-8D51-0E20720036D4}" presName="parentText" presStyleLbl="node1" presStyleIdx="0" presStyleCnt="1">
        <dgm:presLayoutVars>
          <dgm:chMax val="0"/>
          <dgm:bulletEnabled val="1"/>
        </dgm:presLayoutVars>
      </dgm:prSet>
      <dgm:spPr/>
    </dgm:pt>
    <dgm:pt modelId="{06D23CEE-D664-473C-BCE8-1A963D993803}" type="pres">
      <dgm:prSet presAssocID="{68D7B3E5-33CF-481B-8D51-0E20720036D4}" presName="childText" presStyleLbl="revTx" presStyleIdx="0" presStyleCnt="1" custScaleY="105856">
        <dgm:presLayoutVars>
          <dgm:bulletEnabled val="1"/>
        </dgm:presLayoutVars>
      </dgm:prSet>
      <dgm:spPr/>
    </dgm:pt>
  </dgm:ptLst>
  <dgm:cxnLst>
    <dgm:cxn modelId="{5E685030-FB38-43A9-BD6A-82F2EC13372E}" srcId="{C1DEDAC0-6A20-4880-B078-5CB578EDE572}" destId="{68D7B3E5-33CF-481B-8D51-0E20720036D4}" srcOrd="0" destOrd="0" parTransId="{3F432969-25C8-4E89-8DDB-7A3F420D339A}" sibTransId="{90E778C0-09AA-40E5-B08F-C838085F5EFA}"/>
    <dgm:cxn modelId="{7E4D7732-70B8-4D20-A6D4-F5F822291395}" type="presOf" srcId="{F20C8D6B-A156-4896-87D1-4E1A1A5EB8E1}" destId="{06D23CEE-D664-473C-BCE8-1A963D993803}" srcOrd="0" destOrd="3" presId="urn:microsoft.com/office/officeart/2005/8/layout/vList2"/>
    <dgm:cxn modelId="{A3B49B33-0002-42B0-BEE4-88EA49515E4D}" srcId="{68D7B3E5-33CF-481B-8D51-0E20720036D4}" destId="{398FBE57-C79D-422B-A924-4040DA6C30CC}" srcOrd="1" destOrd="0" parTransId="{39FE044C-75AD-4E0E-ADC9-0B0B8271C56D}" sibTransId="{8470C9FD-C5B9-436E-B9EB-2530D311CE0C}"/>
    <dgm:cxn modelId="{AF5F273E-AADA-4066-A7E1-976265F67542}" srcId="{68D7B3E5-33CF-481B-8D51-0E20720036D4}" destId="{F20C8D6B-A156-4896-87D1-4E1A1A5EB8E1}" srcOrd="3" destOrd="0" parTransId="{D9EB4AAB-B2C1-47F0-8603-91B6B71160A3}" sibTransId="{95021ABE-2A64-4BB7-B0D2-D2069DD011BE}"/>
    <dgm:cxn modelId="{A175723F-5A25-4A14-A715-2B0030143578}" srcId="{68D7B3E5-33CF-481B-8D51-0E20720036D4}" destId="{376A8976-5703-4CDA-9240-BF3A26DF67E4}" srcOrd="4" destOrd="0" parTransId="{F976471F-FCC7-4B9E-8CA9-CE47AC5AF5F4}" sibTransId="{0631A678-5C00-412F-8255-51F38C68F791}"/>
    <dgm:cxn modelId="{D4961C44-776E-4778-B5B7-32DE9868CFEF}" type="presOf" srcId="{398FBE57-C79D-422B-A924-4040DA6C30CC}" destId="{06D23CEE-D664-473C-BCE8-1A963D993803}" srcOrd="0" destOrd="1" presId="urn:microsoft.com/office/officeart/2005/8/layout/vList2"/>
    <dgm:cxn modelId="{2CA8EC57-E646-4D87-AD33-0BED5B110FE2}" srcId="{68D7B3E5-33CF-481B-8D51-0E20720036D4}" destId="{F7D73AE8-35AA-4764-BA8A-031138B4FB3F}" srcOrd="0" destOrd="0" parTransId="{B3F3C349-0792-43C4-B46E-80E8767E44CB}" sibTransId="{94D15613-75FC-4BDC-B531-F4148F3FA860}"/>
    <dgm:cxn modelId="{5150F989-8089-47E8-8956-1493F847C33A}" type="presOf" srcId="{3DBBB2A3-8F98-4DBC-955A-45FB64012083}" destId="{06D23CEE-D664-473C-BCE8-1A963D993803}" srcOrd="0" destOrd="2" presId="urn:microsoft.com/office/officeart/2005/8/layout/vList2"/>
    <dgm:cxn modelId="{976B648D-71D2-449C-97D6-850D4F9B626A}" type="presOf" srcId="{C1DEDAC0-6A20-4880-B078-5CB578EDE572}" destId="{8529BB37-6416-4985-8E8E-D640E3BC07B9}" srcOrd="0" destOrd="0" presId="urn:microsoft.com/office/officeart/2005/8/layout/vList2"/>
    <dgm:cxn modelId="{5A5C2290-E9B0-4198-B08B-83253626735D}" type="presOf" srcId="{68D7B3E5-33CF-481B-8D51-0E20720036D4}" destId="{12DE1394-1682-4D1A-83AA-79DED6326471}" srcOrd="0" destOrd="0" presId="urn:microsoft.com/office/officeart/2005/8/layout/vList2"/>
    <dgm:cxn modelId="{9A9E07A8-AFCC-4427-B835-7EB19E47BE1F}" type="presOf" srcId="{F7D73AE8-35AA-4764-BA8A-031138B4FB3F}" destId="{06D23CEE-D664-473C-BCE8-1A963D993803}" srcOrd="0" destOrd="0" presId="urn:microsoft.com/office/officeart/2005/8/layout/vList2"/>
    <dgm:cxn modelId="{28F812B1-05BB-42B6-919D-D1CD4456D4A9}" srcId="{68D7B3E5-33CF-481B-8D51-0E20720036D4}" destId="{3DBBB2A3-8F98-4DBC-955A-45FB64012083}" srcOrd="2" destOrd="0" parTransId="{2E3E508B-CCBA-4CD4-9495-5F908BEF0B50}" sibTransId="{B72BBF02-4E1A-4419-946E-445FD77418A4}"/>
    <dgm:cxn modelId="{E21537F0-BD82-4318-98DB-59460131B04C}" type="presOf" srcId="{376A8976-5703-4CDA-9240-BF3A26DF67E4}" destId="{06D23CEE-D664-473C-BCE8-1A963D993803}" srcOrd="0" destOrd="4" presId="urn:microsoft.com/office/officeart/2005/8/layout/vList2"/>
    <dgm:cxn modelId="{AFAE69FB-3541-497B-804C-CD0B0050DA89}" type="presParOf" srcId="{8529BB37-6416-4985-8E8E-D640E3BC07B9}" destId="{12DE1394-1682-4D1A-83AA-79DED6326471}" srcOrd="0" destOrd="0" presId="urn:microsoft.com/office/officeart/2005/8/layout/vList2"/>
    <dgm:cxn modelId="{09875957-6756-493D-8B9D-472E4BA32410}" type="presParOf" srcId="{8529BB37-6416-4985-8E8E-D640E3BC07B9}" destId="{06D23CEE-D664-473C-BCE8-1A963D99380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13F2850-1DD6-4D07-884D-8B84B4F569A6}"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n-US"/>
        </a:p>
      </dgm:t>
    </dgm:pt>
    <dgm:pt modelId="{E5E4A7AB-3258-40B0-ABA9-B5A28750DFDA}">
      <dgm:prSet custT="1"/>
      <dgm:spPr/>
      <dgm:t>
        <a:bodyPr/>
        <a:lstStyle/>
        <a:p>
          <a:pPr algn="ctr"/>
          <a:r>
            <a:rPr lang="en-US" sz="1800" dirty="0"/>
            <a:t>The </a:t>
          </a:r>
          <a:r>
            <a:rPr lang="en-US" sz="1800" b="1" dirty="0"/>
            <a:t>duration</a:t>
          </a:r>
          <a:r>
            <a:rPr lang="en-US" sz="1800" dirty="0"/>
            <a:t> of treatment should be time-limited, with tapering and discontinuation of the medication once symptoms have stabilized, if possible. </a:t>
          </a:r>
        </a:p>
      </dgm:t>
    </dgm:pt>
    <dgm:pt modelId="{79659FAE-E168-4602-AE45-6C525F5EB105}" type="parTrans" cxnId="{BFF8FF03-BD77-46B6-98D7-441A19CFECF4}">
      <dgm:prSet/>
      <dgm:spPr/>
      <dgm:t>
        <a:bodyPr/>
        <a:lstStyle/>
        <a:p>
          <a:pPr algn="ctr"/>
          <a:endParaRPr lang="en-US">
            <a:solidFill>
              <a:schemeClr val="tx1"/>
            </a:solidFill>
          </a:endParaRPr>
        </a:p>
      </dgm:t>
    </dgm:pt>
    <dgm:pt modelId="{E0E550D3-73D3-46D1-9689-85AE56583898}" type="sibTrans" cxnId="{BFF8FF03-BD77-46B6-98D7-441A19CFECF4}">
      <dgm:prSet/>
      <dgm:spPr/>
      <dgm:t>
        <a:bodyPr/>
        <a:lstStyle/>
        <a:p>
          <a:pPr algn="ctr"/>
          <a:endParaRPr lang="en-US">
            <a:solidFill>
              <a:schemeClr val="tx1"/>
            </a:solidFill>
          </a:endParaRPr>
        </a:p>
      </dgm:t>
    </dgm:pt>
    <dgm:pt modelId="{FF7CAC10-3E16-4395-968B-38783A134F55}">
      <dgm:prSet custT="1"/>
      <dgm:spPr/>
      <dgm:t>
        <a:bodyPr/>
        <a:lstStyle/>
        <a:p>
          <a:pPr algn="ctr"/>
          <a:r>
            <a:rPr lang="en-US" sz="1800" dirty="0"/>
            <a:t>During medication treatment, patients should receive necessary </a:t>
          </a:r>
          <a:r>
            <a:rPr lang="en-US" sz="1800" b="1" dirty="0"/>
            <a:t>monitoring</a:t>
          </a:r>
          <a:r>
            <a:rPr lang="en-US" sz="1800" dirty="0"/>
            <a:t> for the specific medication (e.g., serum levels for some anticonvulsants, metabolic monitoring for antipsychotics).</a:t>
          </a:r>
        </a:p>
      </dgm:t>
    </dgm:pt>
    <dgm:pt modelId="{442F5DE2-1F24-4DC1-A00D-DC52851F30E7}" type="parTrans" cxnId="{0CC51BA0-7666-4C8B-8204-1ACE5AD8DB5B}">
      <dgm:prSet/>
      <dgm:spPr/>
      <dgm:t>
        <a:bodyPr/>
        <a:lstStyle/>
        <a:p>
          <a:pPr algn="ctr"/>
          <a:endParaRPr lang="en-US">
            <a:solidFill>
              <a:schemeClr val="tx1"/>
            </a:solidFill>
          </a:endParaRPr>
        </a:p>
      </dgm:t>
    </dgm:pt>
    <dgm:pt modelId="{37D6F6D9-F22A-46E1-AC14-0F95958A4C5D}" type="sibTrans" cxnId="{0CC51BA0-7666-4C8B-8204-1ACE5AD8DB5B}">
      <dgm:prSet/>
      <dgm:spPr/>
      <dgm:t>
        <a:bodyPr/>
        <a:lstStyle/>
        <a:p>
          <a:pPr algn="ctr"/>
          <a:endParaRPr lang="en-US">
            <a:solidFill>
              <a:schemeClr val="tx1"/>
            </a:solidFill>
          </a:endParaRPr>
        </a:p>
      </dgm:t>
    </dgm:pt>
    <dgm:pt modelId="{2D53DEE4-2E5B-41BF-ADDA-788E6027156E}">
      <dgm:prSet custT="1"/>
      <dgm:spPr/>
      <dgm:t>
        <a:bodyPr/>
        <a:lstStyle/>
        <a:p>
          <a:pPr algn="ctr"/>
          <a:r>
            <a:rPr lang="en-US" sz="1800" dirty="0"/>
            <a:t>Frequent </a:t>
          </a:r>
          <a:r>
            <a:rPr lang="en-US" sz="1800" b="1" dirty="0"/>
            <a:t>dosage</a:t>
          </a:r>
          <a:r>
            <a:rPr lang="en-US" sz="1800" dirty="0"/>
            <a:t> escalation or medication changes in response to crises or transient mood states are problematic and rarely effective.</a:t>
          </a:r>
        </a:p>
      </dgm:t>
    </dgm:pt>
    <dgm:pt modelId="{FE06B5C0-BB41-443C-A787-BC39164632F0}" type="parTrans" cxnId="{1646E509-9D28-4A6B-AFBF-C212803C14F9}">
      <dgm:prSet/>
      <dgm:spPr/>
      <dgm:t>
        <a:bodyPr/>
        <a:lstStyle/>
        <a:p>
          <a:pPr algn="ctr"/>
          <a:endParaRPr lang="en-US">
            <a:solidFill>
              <a:schemeClr val="tx1"/>
            </a:solidFill>
          </a:endParaRPr>
        </a:p>
      </dgm:t>
    </dgm:pt>
    <dgm:pt modelId="{6025C7CF-9177-44BD-8075-BC65B896A628}" type="sibTrans" cxnId="{1646E509-9D28-4A6B-AFBF-C212803C14F9}">
      <dgm:prSet/>
      <dgm:spPr/>
      <dgm:t>
        <a:bodyPr/>
        <a:lstStyle/>
        <a:p>
          <a:pPr algn="ctr"/>
          <a:endParaRPr lang="en-US">
            <a:solidFill>
              <a:schemeClr val="tx1"/>
            </a:solidFill>
          </a:endParaRPr>
        </a:p>
      </dgm:t>
    </dgm:pt>
    <dgm:pt modelId="{7A539FEF-47C9-4A84-8D9A-F4C0B4496976}" type="pres">
      <dgm:prSet presAssocID="{B13F2850-1DD6-4D07-884D-8B84B4F569A6}" presName="linear" presStyleCnt="0">
        <dgm:presLayoutVars>
          <dgm:dir/>
          <dgm:resizeHandles val="exact"/>
        </dgm:presLayoutVars>
      </dgm:prSet>
      <dgm:spPr/>
    </dgm:pt>
    <dgm:pt modelId="{B6FD2F56-2690-42B8-A976-FF57F6E857C5}" type="pres">
      <dgm:prSet presAssocID="{E5E4A7AB-3258-40B0-ABA9-B5A28750DFDA}" presName="comp" presStyleCnt="0"/>
      <dgm:spPr/>
    </dgm:pt>
    <dgm:pt modelId="{AF44FEA4-98BB-4F60-B6A7-5B11D4408271}" type="pres">
      <dgm:prSet presAssocID="{E5E4A7AB-3258-40B0-ABA9-B5A28750DFDA}" presName="box" presStyleLbl="node1" presStyleIdx="0" presStyleCnt="3"/>
      <dgm:spPr/>
    </dgm:pt>
    <dgm:pt modelId="{D84969C9-9C3C-416E-A110-2BBACCF1FAA4}" type="pres">
      <dgm:prSet presAssocID="{E5E4A7AB-3258-40B0-ABA9-B5A28750DFD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extLst>
        <a:ext uri="{E40237B7-FDA0-4F09-8148-C483321AD2D9}">
          <dgm14:cNvPr xmlns:dgm14="http://schemas.microsoft.com/office/drawing/2010/diagram" id="0" name="" descr="White stopwatch"/>
        </a:ext>
      </dgm:extLst>
    </dgm:pt>
    <dgm:pt modelId="{6BE3ACBD-BA5D-4963-9359-9617D581E560}" type="pres">
      <dgm:prSet presAssocID="{E5E4A7AB-3258-40B0-ABA9-B5A28750DFDA}" presName="text" presStyleLbl="node1" presStyleIdx="0" presStyleCnt="3">
        <dgm:presLayoutVars>
          <dgm:bulletEnabled val="1"/>
        </dgm:presLayoutVars>
      </dgm:prSet>
      <dgm:spPr/>
    </dgm:pt>
    <dgm:pt modelId="{AD9908F7-3233-4047-B34F-1E39CA6BDF12}" type="pres">
      <dgm:prSet presAssocID="{E0E550D3-73D3-46D1-9689-85AE56583898}" presName="spacer" presStyleCnt="0"/>
      <dgm:spPr/>
    </dgm:pt>
    <dgm:pt modelId="{BA864AF6-58C4-4A01-B57F-FFB327370274}" type="pres">
      <dgm:prSet presAssocID="{FF7CAC10-3E16-4395-968B-38783A134F55}" presName="comp" presStyleCnt="0"/>
      <dgm:spPr/>
    </dgm:pt>
    <dgm:pt modelId="{96E9CB4C-2E33-496E-869D-D70A808EE9DA}" type="pres">
      <dgm:prSet presAssocID="{FF7CAC10-3E16-4395-968B-38783A134F55}" presName="box" presStyleLbl="node1" presStyleIdx="1" presStyleCnt="3"/>
      <dgm:spPr/>
    </dgm:pt>
    <dgm:pt modelId="{40FD3EC9-44B3-444C-8B00-963C4E4BD0DB}" type="pres">
      <dgm:prSet presAssocID="{FF7CAC10-3E16-4395-968B-38783A134F55}" presName="img" presStyleLbl="fgImgPlace1" presStyleIdx="1" presStyleCnt="3"/>
      <dgm:spPr>
        <a:blipFill>
          <a:blip xmlns:r="http://schemas.openxmlformats.org/officeDocument/2006/relationships" r:embed="rId2"/>
          <a:srcRect/>
          <a:stretch>
            <a:fillRect t="-18000" b="-18000"/>
          </a:stretch>
        </a:blipFill>
      </dgm:spPr>
      <dgm:extLst>
        <a:ext uri="{E40237B7-FDA0-4F09-8148-C483321AD2D9}">
          <dgm14:cNvPr xmlns:dgm14="http://schemas.microsoft.com/office/drawing/2010/diagram" id="0" name="" descr="A row of samples for medical testing"/>
        </a:ext>
      </dgm:extLst>
    </dgm:pt>
    <dgm:pt modelId="{BADD652D-43AC-4CE2-9750-3E835612FD42}" type="pres">
      <dgm:prSet presAssocID="{FF7CAC10-3E16-4395-968B-38783A134F55}" presName="text" presStyleLbl="node1" presStyleIdx="1" presStyleCnt="3">
        <dgm:presLayoutVars>
          <dgm:bulletEnabled val="1"/>
        </dgm:presLayoutVars>
      </dgm:prSet>
      <dgm:spPr/>
    </dgm:pt>
    <dgm:pt modelId="{715D1CF1-1E13-41BF-8FCC-46D312219BDF}" type="pres">
      <dgm:prSet presAssocID="{37D6F6D9-F22A-46E1-AC14-0F95958A4C5D}" presName="spacer" presStyleCnt="0"/>
      <dgm:spPr/>
    </dgm:pt>
    <dgm:pt modelId="{C1259C76-92C2-4EE0-B0EA-E0FED7E2CE3C}" type="pres">
      <dgm:prSet presAssocID="{2D53DEE4-2E5B-41BF-ADDA-788E6027156E}" presName="comp" presStyleCnt="0"/>
      <dgm:spPr/>
    </dgm:pt>
    <dgm:pt modelId="{4A792E57-8BB8-4C34-AB32-6843B664E69E}" type="pres">
      <dgm:prSet presAssocID="{2D53DEE4-2E5B-41BF-ADDA-788E6027156E}" presName="box" presStyleLbl="node1" presStyleIdx="2" presStyleCnt="3"/>
      <dgm:spPr/>
    </dgm:pt>
    <dgm:pt modelId="{177E8938-55D6-47D8-87B0-B5C2215233E3}" type="pres">
      <dgm:prSet presAssocID="{2D53DEE4-2E5B-41BF-ADDA-788E6027156E}"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extLst>
        <a:ext uri="{E40237B7-FDA0-4F09-8148-C483321AD2D9}">
          <dgm14:cNvPr xmlns:dgm14="http://schemas.microsoft.com/office/drawing/2010/diagram" id="0" name="" descr="Close-up unopened pill packets"/>
        </a:ext>
      </dgm:extLst>
    </dgm:pt>
    <dgm:pt modelId="{F4FCA05C-3029-46A3-A8D9-1D56CCF5C539}" type="pres">
      <dgm:prSet presAssocID="{2D53DEE4-2E5B-41BF-ADDA-788E6027156E}" presName="text" presStyleLbl="node1" presStyleIdx="2" presStyleCnt="3">
        <dgm:presLayoutVars>
          <dgm:bulletEnabled val="1"/>
        </dgm:presLayoutVars>
      </dgm:prSet>
      <dgm:spPr/>
    </dgm:pt>
  </dgm:ptLst>
  <dgm:cxnLst>
    <dgm:cxn modelId="{BFF8FF03-BD77-46B6-98D7-441A19CFECF4}" srcId="{B13F2850-1DD6-4D07-884D-8B84B4F569A6}" destId="{E5E4A7AB-3258-40B0-ABA9-B5A28750DFDA}" srcOrd="0" destOrd="0" parTransId="{79659FAE-E168-4602-AE45-6C525F5EB105}" sibTransId="{E0E550D3-73D3-46D1-9689-85AE56583898}"/>
    <dgm:cxn modelId="{30F12509-97F6-4A8E-9900-6C4E1C1B83B7}" type="presOf" srcId="{2D53DEE4-2E5B-41BF-ADDA-788E6027156E}" destId="{F4FCA05C-3029-46A3-A8D9-1D56CCF5C539}" srcOrd="1" destOrd="0" presId="urn:microsoft.com/office/officeart/2005/8/layout/vList4"/>
    <dgm:cxn modelId="{1646E509-9D28-4A6B-AFBF-C212803C14F9}" srcId="{B13F2850-1DD6-4D07-884D-8B84B4F569A6}" destId="{2D53DEE4-2E5B-41BF-ADDA-788E6027156E}" srcOrd="2" destOrd="0" parTransId="{FE06B5C0-BB41-443C-A787-BC39164632F0}" sibTransId="{6025C7CF-9177-44BD-8075-BC65B896A628}"/>
    <dgm:cxn modelId="{1D68A71E-466B-4956-9C10-41A5ED1CCE92}" type="presOf" srcId="{2D53DEE4-2E5B-41BF-ADDA-788E6027156E}" destId="{4A792E57-8BB8-4C34-AB32-6843B664E69E}" srcOrd="0" destOrd="0" presId="urn:microsoft.com/office/officeart/2005/8/layout/vList4"/>
    <dgm:cxn modelId="{8DB45E6B-FAC0-4F27-BE71-4ABAA06EFC21}" type="presOf" srcId="{B13F2850-1DD6-4D07-884D-8B84B4F569A6}" destId="{7A539FEF-47C9-4A84-8D9A-F4C0B4496976}" srcOrd="0" destOrd="0" presId="urn:microsoft.com/office/officeart/2005/8/layout/vList4"/>
    <dgm:cxn modelId="{2EF5AD73-FC8E-4202-B1A2-A239D19AB4E9}" type="presOf" srcId="{FF7CAC10-3E16-4395-968B-38783A134F55}" destId="{96E9CB4C-2E33-496E-869D-D70A808EE9DA}" srcOrd="0" destOrd="0" presId="urn:microsoft.com/office/officeart/2005/8/layout/vList4"/>
    <dgm:cxn modelId="{46DADD73-DB51-454E-8F05-C9A2A8148B7D}" type="presOf" srcId="{E5E4A7AB-3258-40B0-ABA9-B5A28750DFDA}" destId="{AF44FEA4-98BB-4F60-B6A7-5B11D4408271}" srcOrd="0" destOrd="0" presId="urn:microsoft.com/office/officeart/2005/8/layout/vList4"/>
    <dgm:cxn modelId="{BDA2BA84-BC77-4A9D-8338-97DA1DA14DD7}" type="presOf" srcId="{FF7CAC10-3E16-4395-968B-38783A134F55}" destId="{BADD652D-43AC-4CE2-9750-3E835612FD42}" srcOrd="1" destOrd="0" presId="urn:microsoft.com/office/officeart/2005/8/layout/vList4"/>
    <dgm:cxn modelId="{0CC51BA0-7666-4C8B-8204-1ACE5AD8DB5B}" srcId="{B13F2850-1DD6-4D07-884D-8B84B4F569A6}" destId="{FF7CAC10-3E16-4395-968B-38783A134F55}" srcOrd="1" destOrd="0" parTransId="{442F5DE2-1F24-4DC1-A00D-DC52851F30E7}" sibTransId="{37D6F6D9-F22A-46E1-AC14-0F95958A4C5D}"/>
    <dgm:cxn modelId="{F3DE37D2-F3D7-472B-9C1D-006364A8CA84}" type="presOf" srcId="{E5E4A7AB-3258-40B0-ABA9-B5A28750DFDA}" destId="{6BE3ACBD-BA5D-4963-9359-9617D581E560}" srcOrd="1" destOrd="0" presId="urn:microsoft.com/office/officeart/2005/8/layout/vList4"/>
    <dgm:cxn modelId="{487F0791-19B7-4C1D-B39C-2707A9F43E64}" type="presParOf" srcId="{7A539FEF-47C9-4A84-8D9A-F4C0B4496976}" destId="{B6FD2F56-2690-42B8-A976-FF57F6E857C5}" srcOrd="0" destOrd="0" presId="urn:microsoft.com/office/officeart/2005/8/layout/vList4"/>
    <dgm:cxn modelId="{D246463E-FC0C-4BA6-A6DA-76ACCEE769F7}" type="presParOf" srcId="{B6FD2F56-2690-42B8-A976-FF57F6E857C5}" destId="{AF44FEA4-98BB-4F60-B6A7-5B11D4408271}" srcOrd="0" destOrd="0" presId="urn:microsoft.com/office/officeart/2005/8/layout/vList4"/>
    <dgm:cxn modelId="{A80FC7DB-CA5C-40F0-8589-0E2737C2D51B}" type="presParOf" srcId="{B6FD2F56-2690-42B8-A976-FF57F6E857C5}" destId="{D84969C9-9C3C-416E-A110-2BBACCF1FAA4}" srcOrd="1" destOrd="0" presId="urn:microsoft.com/office/officeart/2005/8/layout/vList4"/>
    <dgm:cxn modelId="{6344F535-F464-4BEB-9305-949181A0A9B4}" type="presParOf" srcId="{B6FD2F56-2690-42B8-A976-FF57F6E857C5}" destId="{6BE3ACBD-BA5D-4963-9359-9617D581E560}" srcOrd="2" destOrd="0" presId="urn:microsoft.com/office/officeart/2005/8/layout/vList4"/>
    <dgm:cxn modelId="{53CC3AA6-3E09-417B-BA36-24540E386A47}" type="presParOf" srcId="{7A539FEF-47C9-4A84-8D9A-F4C0B4496976}" destId="{AD9908F7-3233-4047-B34F-1E39CA6BDF12}" srcOrd="1" destOrd="0" presId="urn:microsoft.com/office/officeart/2005/8/layout/vList4"/>
    <dgm:cxn modelId="{24D946D3-C32B-4FB4-B986-9190307EE4A2}" type="presParOf" srcId="{7A539FEF-47C9-4A84-8D9A-F4C0B4496976}" destId="{BA864AF6-58C4-4A01-B57F-FFB327370274}" srcOrd="2" destOrd="0" presId="urn:microsoft.com/office/officeart/2005/8/layout/vList4"/>
    <dgm:cxn modelId="{1CD9EE28-A361-440A-B137-BDF148E86769}" type="presParOf" srcId="{BA864AF6-58C4-4A01-B57F-FFB327370274}" destId="{96E9CB4C-2E33-496E-869D-D70A808EE9DA}" srcOrd="0" destOrd="0" presId="urn:microsoft.com/office/officeart/2005/8/layout/vList4"/>
    <dgm:cxn modelId="{AFE34147-98FA-4858-864F-37E494101BBD}" type="presParOf" srcId="{BA864AF6-58C4-4A01-B57F-FFB327370274}" destId="{40FD3EC9-44B3-444C-8B00-963C4E4BD0DB}" srcOrd="1" destOrd="0" presId="urn:microsoft.com/office/officeart/2005/8/layout/vList4"/>
    <dgm:cxn modelId="{23B4CFD6-3DBD-4D64-8952-1A9424FDF9B1}" type="presParOf" srcId="{BA864AF6-58C4-4A01-B57F-FFB327370274}" destId="{BADD652D-43AC-4CE2-9750-3E835612FD42}" srcOrd="2" destOrd="0" presId="urn:microsoft.com/office/officeart/2005/8/layout/vList4"/>
    <dgm:cxn modelId="{313874E8-0ED4-455D-856D-D1B6EA5A971E}" type="presParOf" srcId="{7A539FEF-47C9-4A84-8D9A-F4C0B4496976}" destId="{715D1CF1-1E13-41BF-8FCC-46D312219BDF}" srcOrd="3" destOrd="0" presId="urn:microsoft.com/office/officeart/2005/8/layout/vList4"/>
    <dgm:cxn modelId="{19809386-A817-4B1E-9AE8-600A49A330D9}" type="presParOf" srcId="{7A539FEF-47C9-4A84-8D9A-F4C0B4496976}" destId="{C1259C76-92C2-4EE0-B0EA-E0FED7E2CE3C}" srcOrd="4" destOrd="0" presId="urn:microsoft.com/office/officeart/2005/8/layout/vList4"/>
    <dgm:cxn modelId="{DB38322A-9FDC-4970-9C83-99E2E7A19867}" type="presParOf" srcId="{C1259C76-92C2-4EE0-B0EA-E0FED7E2CE3C}" destId="{4A792E57-8BB8-4C34-AB32-6843B664E69E}" srcOrd="0" destOrd="0" presId="urn:microsoft.com/office/officeart/2005/8/layout/vList4"/>
    <dgm:cxn modelId="{8641E3DA-2FAA-4EF0-9DC3-1DBE20C6B91E}" type="presParOf" srcId="{C1259C76-92C2-4EE0-B0EA-E0FED7E2CE3C}" destId="{177E8938-55D6-47D8-87B0-B5C2215233E3}" srcOrd="1" destOrd="0" presId="urn:microsoft.com/office/officeart/2005/8/layout/vList4"/>
    <dgm:cxn modelId="{AB53A091-43E8-480C-8695-13AFE511FD96}" type="presParOf" srcId="{C1259C76-92C2-4EE0-B0EA-E0FED7E2CE3C}" destId="{F4FCA05C-3029-46A3-A8D9-1D56CCF5C53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A63C74B-B5E8-4145-8988-0E683E24D7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A8CDB226-D8D6-453E-A8BD-F0DA103DAD57}">
      <dgm:prSet phldrT="[Text]"/>
      <dgm:spPr/>
      <dgm:t>
        <a:bodyPr/>
        <a:lstStyle/>
        <a:p>
          <a:r>
            <a:rPr lang="en-US" dirty="0"/>
            <a:t>APA </a:t>
          </a:r>
          <a:r>
            <a:rPr lang="en-US" i="1" dirty="0"/>
            <a:t>recommends</a:t>
          </a:r>
          <a:r>
            <a:rPr lang="en-US" dirty="0"/>
            <a:t> </a:t>
          </a:r>
          <a:r>
            <a:rPr lang="en-US" b="1" dirty="0"/>
            <a:t>(1C)</a:t>
          </a:r>
          <a:r>
            <a:rPr lang="en-US" dirty="0"/>
            <a:t> that a patient with borderline personality disorder receive a review and reconciliation of their medications at least every 6 months to assess the effectiveness of treatment and identify medications that warrant tapering or discontinuation.</a:t>
          </a:r>
        </a:p>
      </dgm:t>
    </dgm:pt>
    <dgm:pt modelId="{A12DEF32-D11C-4FB8-BB5F-7D330D4387A1}" type="parTrans" cxnId="{241DC7C8-82E4-4384-90A9-53170B2EAE67}">
      <dgm:prSet/>
      <dgm:spPr/>
      <dgm:t>
        <a:bodyPr/>
        <a:lstStyle/>
        <a:p>
          <a:endParaRPr lang="en-US"/>
        </a:p>
      </dgm:t>
    </dgm:pt>
    <dgm:pt modelId="{2F2C1CB6-A93F-4CF5-ABA1-20031942022F}" type="sibTrans" cxnId="{241DC7C8-82E4-4384-90A9-53170B2EAE67}">
      <dgm:prSet/>
      <dgm:spPr/>
      <dgm:t>
        <a:bodyPr/>
        <a:lstStyle/>
        <a:p>
          <a:endParaRPr lang="en-US"/>
        </a:p>
      </dgm:t>
    </dgm:pt>
    <dgm:pt modelId="{2C4CBEB4-F061-4E8C-A210-4AD432C1FC4A}" type="pres">
      <dgm:prSet presAssocID="{8A63C74B-B5E8-4145-8988-0E683E24D75E}" presName="linear" presStyleCnt="0">
        <dgm:presLayoutVars>
          <dgm:animLvl val="lvl"/>
          <dgm:resizeHandles val="exact"/>
        </dgm:presLayoutVars>
      </dgm:prSet>
      <dgm:spPr/>
    </dgm:pt>
    <dgm:pt modelId="{ACCF1B96-4024-41DE-BB58-8BDB02CBBD19}" type="pres">
      <dgm:prSet presAssocID="{A8CDB226-D8D6-453E-A8BD-F0DA103DAD57}" presName="parentText" presStyleLbl="node1" presStyleIdx="0" presStyleCnt="1">
        <dgm:presLayoutVars>
          <dgm:chMax val="0"/>
          <dgm:bulletEnabled val="1"/>
        </dgm:presLayoutVars>
      </dgm:prSet>
      <dgm:spPr/>
    </dgm:pt>
  </dgm:ptLst>
  <dgm:cxnLst>
    <dgm:cxn modelId="{C381A595-6F36-473B-8718-0D7337CFF203}" type="presOf" srcId="{A8CDB226-D8D6-453E-A8BD-F0DA103DAD57}" destId="{ACCF1B96-4024-41DE-BB58-8BDB02CBBD19}" srcOrd="0" destOrd="0" presId="urn:microsoft.com/office/officeart/2005/8/layout/vList2"/>
    <dgm:cxn modelId="{B1C437AD-4860-45C6-AA59-684BB0578755}" type="presOf" srcId="{8A63C74B-B5E8-4145-8988-0E683E24D75E}" destId="{2C4CBEB4-F061-4E8C-A210-4AD432C1FC4A}" srcOrd="0" destOrd="0" presId="urn:microsoft.com/office/officeart/2005/8/layout/vList2"/>
    <dgm:cxn modelId="{241DC7C8-82E4-4384-90A9-53170B2EAE67}" srcId="{8A63C74B-B5E8-4145-8988-0E683E24D75E}" destId="{A8CDB226-D8D6-453E-A8BD-F0DA103DAD57}" srcOrd="0" destOrd="0" parTransId="{A12DEF32-D11C-4FB8-BB5F-7D330D4387A1}" sibTransId="{2F2C1CB6-A93F-4CF5-ABA1-20031942022F}"/>
    <dgm:cxn modelId="{AECBF073-B84D-4848-AFF7-FF322EDE3E7E}" type="presParOf" srcId="{2C4CBEB4-F061-4E8C-A210-4AD432C1FC4A}" destId="{ACCF1B96-4024-41DE-BB58-8BDB02CBBD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3915AAB-963D-4693-8844-40BFE660DE35}"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27AA8D0E-8202-4F61-BC18-3FE58971111E}">
      <dgm:prSet/>
      <dgm:spPr/>
      <dgm:t>
        <a:bodyPr/>
        <a:lstStyle/>
        <a:p>
          <a:r>
            <a:rPr lang="en-US">
              <a:hlinkClick xmlns:r="http://schemas.openxmlformats.org/officeDocument/2006/relationships" r:id="rId1"/>
            </a:rPr>
            <a:t>https://www.psychiatry.org/psychiatrists/practice/clinical-practice-guidelines</a:t>
          </a:r>
          <a:endParaRPr lang="en-US"/>
        </a:p>
      </dgm:t>
    </dgm:pt>
    <dgm:pt modelId="{28ED11DA-DF00-445B-B99D-A81A8C09DEEF}" type="parTrans" cxnId="{3C61672C-7A95-44C1-8170-47BE4BFBBCBE}">
      <dgm:prSet/>
      <dgm:spPr/>
      <dgm:t>
        <a:bodyPr/>
        <a:lstStyle/>
        <a:p>
          <a:endParaRPr lang="en-US"/>
        </a:p>
      </dgm:t>
    </dgm:pt>
    <dgm:pt modelId="{F07FF805-0B3E-4633-BFF1-452F9115D1FE}" type="sibTrans" cxnId="{3C61672C-7A95-44C1-8170-47BE4BFBBCBE}">
      <dgm:prSet/>
      <dgm:spPr/>
      <dgm:t>
        <a:bodyPr/>
        <a:lstStyle/>
        <a:p>
          <a:endParaRPr lang="en-US"/>
        </a:p>
      </dgm:t>
    </dgm:pt>
    <dgm:pt modelId="{46FEE347-3D2B-40D4-B47A-0D2F891A9ED6}">
      <dgm:prSet/>
      <dgm:spPr/>
      <dgm:t>
        <a:bodyPr/>
        <a:lstStyle/>
        <a:p>
          <a:r>
            <a:rPr lang="en-US">
              <a:hlinkClick xmlns:r="http://schemas.openxmlformats.org/officeDocument/2006/relationships" r:id="rId2"/>
            </a:rPr>
            <a:t>https://www.psychiatryonline.org/books/guidelines</a:t>
          </a:r>
          <a:endParaRPr lang="en-US"/>
        </a:p>
      </dgm:t>
    </dgm:pt>
    <dgm:pt modelId="{CDB87EE2-36B8-40ED-B0EA-00BE64443073}" type="parTrans" cxnId="{0E4D942D-C80A-45BB-BCCD-963BE22748F6}">
      <dgm:prSet/>
      <dgm:spPr/>
      <dgm:t>
        <a:bodyPr/>
        <a:lstStyle/>
        <a:p>
          <a:endParaRPr lang="en-US"/>
        </a:p>
      </dgm:t>
    </dgm:pt>
    <dgm:pt modelId="{1C722B0B-CED7-4551-B70A-D4960A4CBC5E}" type="sibTrans" cxnId="{0E4D942D-C80A-45BB-BCCD-963BE22748F6}">
      <dgm:prSet/>
      <dgm:spPr/>
      <dgm:t>
        <a:bodyPr/>
        <a:lstStyle/>
        <a:p>
          <a:endParaRPr lang="en-US"/>
        </a:p>
      </dgm:t>
    </dgm:pt>
    <dgm:pt modelId="{2B2FA75E-285C-4CE5-B5B6-41EDC40059E8}" type="pres">
      <dgm:prSet presAssocID="{E3915AAB-963D-4693-8844-40BFE660DE35}" presName="vert0" presStyleCnt="0">
        <dgm:presLayoutVars>
          <dgm:dir/>
          <dgm:animOne val="branch"/>
          <dgm:animLvl val="lvl"/>
        </dgm:presLayoutVars>
      </dgm:prSet>
      <dgm:spPr/>
    </dgm:pt>
    <dgm:pt modelId="{623D69FD-CD89-4E3E-852C-6E7EA573F28B}" type="pres">
      <dgm:prSet presAssocID="{27AA8D0E-8202-4F61-BC18-3FE58971111E}" presName="thickLine" presStyleLbl="alignNode1" presStyleIdx="0" presStyleCnt="2"/>
      <dgm:spPr/>
    </dgm:pt>
    <dgm:pt modelId="{557364AE-76A4-4EA9-842A-5C473064868D}" type="pres">
      <dgm:prSet presAssocID="{27AA8D0E-8202-4F61-BC18-3FE58971111E}" presName="horz1" presStyleCnt="0"/>
      <dgm:spPr/>
    </dgm:pt>
    <dgm:pt modelId="{ACCB9060-9EC6-486D-8CB1-FC84AE3617C2}" type="pres">
      <dgm:prSet presAssocID="{27AA8D0E-8202-4F61-BC18-3FE58971111E}" presName="tx1" presStyleLbl="revTx" presStyleIdx="0" presStyleCnt="2"/>
      <dgm:spPr/>
    </dgm:pt>
    <dgm:pt modelId="{7304A764-21D1-4823-BBD7-9DF84C3EE07D}" type="pres">
      <dgm:prSet presAssocID="{27AA8D0E-8202-4F61-BC18-3FE58971111E}" presName="vert1" presStyleCnt="0"/>
      <dgm:spPr/>
    </dgm:pt>
    <dgm:pt modelId="{42D62F44-EB3D-48CC-A370-F002C439DCF3}" type="pres">
      <dgm:prSet presAssocID="{46FEE347-3D2B-40D4-B47A-0D2F891A9ED6}" presName="thickLine" presStyleLbl="alignNode1" presStyleIdx="1" presStyleCnt="2"/>
      <dgm:spPr/>
    </dgm:pt>
    <dgm:pt modelId="{69E7F9D9-8D74-47A6-85C3-EC3A487A519B}" type="pres">
      <dgm:prSet presAssocID="{46FEE347-3D2B-40D4-B47A-0D2F891A9ED6}" presName="horz1" presStyleCnt="0"/>
      <dgm:spPr/>
    </dgm:pt>
    <dgm:pt modelId="{98BE2965-7715-41BB-9315-0B4FA0A1B084}" type="pres">
      <dgm:prSet presAssocID="{46FEE347-3D2B-40D4-B47A-0D2F891A9ED6}" presName="tx1" presStyleLbl="revTx" presStyleIdx="1" presStyleCnt="2"/>
      <dgm:spPr/>
    </dgm:pt>
    <dgm:pt modelId="{14667995-8652-476E-BF3C-CD35E02A3F6F}" type="pres">
      <dgm:prSet presAssocID="{46FEE347-3D2B-40D4-B47A-0D2F891A9ED6}" presName="vert1" presStyleCnt="0"/>
      <dgm:spPr/>
    </dgm:pt>
  </dgm:ptLst>
  <dgm:cxnLst>
    <dgm:cxn modelId="{3C61672C-7A95-44C1-8170-47BE4BFBBCBE}" srcId="{E3915AAB-963D-4693-8844-40BFE660DE35}" destId="{27AA8D0E-8202-4F61-BC18-3FE58971111E}" srcOrd="0" destOrd="0" parTransId="{28ED11DA-DF00-445B-B99D-A81A8C09DEEF}" sibTransId="{F07FF805-0B3E-4633-BFF1-452F9115D1FE}"/>
    <dgm:cxn modelId="{0E4D942D-C80A-45BB-BCCD-963BE22748F6}" srcId="{E3915AAB-963D-4693-8844-40BFE660DE35}" destId="{46FEE347-3D2B-40D4-B47A-0D2F891A9ED6}" srcOrd="1" destOrd="0" parTransId="{CDB87EE2-36B8-40ED-B0EA-00BE64443073}" sibTransId="{1C722B0B-CED7-4551-B70A-D4960A4CBC5E}"/>
    <dgm:cxn modelId="{69881C4D-D887-4FF1-B1F7-670D57B4D0C6}" type="presOf" srcId="{27AA8D0E-8202-4F61-BC18-3FE58971111E}" destId="{ACCB9060-9EC6-486D-8CB1-FC84AE3617C2}" srcOrd="0" destOrd="0" presId="urn:microsoft.com/office/officeart/2008/layout/LinedList"/>
    <dgm:cxn modelId="{AE8D274D-6F80-40F0-BA18-BA8C3A9D33B0}" type="presOf" srcId="{E3915AAB-963D-4693-8844-40BFE660DE35}" destId="{2B2FA75E-285C-4CE5-B5B6-41EDC40059E8}" srcOrd="0" destOrd="0" presId="urn:microsoft.com/office/officeart/2008/layout/LinedList"/>
    <dgm:cxn modelId="{513BA3AC-F1F8-4005-A776-3CCBB6604936}" type="presOf" srcId="{46FEE347-3D2B-40D4-B47A-0D2F891A9ED6}" destId="{98BE2965-7715-41BB-9315-0B4FA0A1B084}" srcOrd="0" destOrd="0" presId="urn:microsoft.com/office/officeart/2008/layout/LinedList"/>
    <dgm:cxn modelId="{0150AC2D-9CA8-47D5-A4B7-6D6103BA2B58}" type="presParOf" srcId="{2B2FA75E-285C-4CE5-B5B6-41EDC40059E8}" destId="{623D69FD-CD89-4E3E-852C-6E7EA573F28B}" srcOrd="0" destOrd="0" presId="urn:microsoft.com/office/officeart/2008/layout/LinedList"/>
    <dgm:cxn modelId="{034C0617-486E-45D0-8599-6B7755CB8B6D}" type="presParOf" srcId="{2B2FA75E-285C-4CE5-B5B6-41EDC40059E8}" destId="{557364AE-76A4-4EA9-842A-5C473064868D}" srcOrd="1" destOrd="0" presId="urn:microsoft.com/office/officeart/2008/layout/LinedList"/>
    <dgm:cxn modelId="{FC1C82EF-3729-460F-A9E6-7B01A18B589D}" type="presParOf" srcId="{557364AE-76A4-4EA9-842A-5C473064868D}" destId="{ACCB9060-9EC6-486D-8CB1-FC84AE3617C2}" srcOrd="0" destOrd="0" presId="urn:microsoft.com/office/officeart/2008/layout/LinedList"/>
    <dgm:cxn modelId="{F72815F8-B797-4EF9-A5B7-0BCD80B37049}" type="presParOf" srcId="{557364AE-76A4-4EA9-842A-5C473064868D}" destId="{7304A764-21D1-4823-BBD7-9DF84C3EE07D}" srcOrd="1" destOrd="0" presId="urn:microsoft.com/office/officeart/2008/layout/LinedList"/>
    <dgm:cxn modelId="{C6615652-5FBA-4AF1-81BE-817D39D6306E}" type="presParOf" srcId="{2B2FA75E-285C-4CE5-B5B6-41EDC40059E8}" destId="{42D62F44-EB3D-48CC-A370-F002C439DCF3}" srcOrd="2" destOrd="0" presId="urn:microsoft.com/office/officeart/2008/layout/LinedList"/>
    <dgm:cxn modelId="{272B3684-6E19-4AC7-ADAD-9F8DDE1547ED}" type="presParOf" srcId="{2B2FA75E-285C-4CE5-B5B6-41EDC40059E8}" destId="{69E7F9D9-8D74-47A6-85C3-EC3A487A519B}" srcOrd="3" destOrd="0" presId="urn:microsoft.com/office/officeart/2008/layout/LinedList"/>
    <dgm:cxn modelId="{32155646-2521-4C98-B045-17C50A89737A}" type="presParOf" srcId="{69E7F9D9-8D74-47A6-85C3-EC3A487A519B}" destId="{98BE2965-7715-41BB-9315-0B4FA0A1B084}" srcOrd="0" destOrd="0" presId="urn:microsoft.com/office/officeart/2008/layout/LinedList"/>
    <dgm:cxn modelId="{7DB8679F-F484-4CA8-A15F-81BEA96CE4C5}" type="presParOf" srcId="{69E7F9D9-8D74-47A6-85C3-EC3A487A519B}" destId="{14667995-8652-476E-BF3C-CD35E02A3F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0D0502-80F8-4FEC-824E-4CA513E624E7}" type="doc">
      <dgm:prSet loTypeId="urn:microsoft.com/office/officeart/2005/8/layout/vList4" loCatId="list" qsTypeId="urn:microsoft.com/office/officeart/2005/8/quickstyle/simple4" qsCatId="simple" csTypeId="urn:microsoft.com/office/officeart/2005/8/colors/accent3_1" csCatId="accent3" phldr="1"/>
      <dgm:spPr/>
      <dgm:t>
        <a:bodyPr/>
        <a:lstStyle/>
        <a:p>
          <a:endParaRPr lang="en-US"/>
        </a:p>
      </dgm:t>
    </dgm:pt>
    <dgm:pt modelId="{2EFB28B5-DB3E-449E-B7C2-449E90DDC18F}">
      <dgm:prSet custT="1"/>
      <dgm:spPr/>
      <dgm:t>
        <a:bodyPr/>
        <a:lstStyle/>
        <a:p>
          <a:r>
            <a:rPr lang="en-US" sz="2400" b="1" cap="none" spc="0" dirty="0">
              <a:ln/>
              <a:effectLst/>
            </a:rPr>
            <a:t>This guideline aims to</a:t>
          </a:r>
        </a:p>
      </dgm:t>
    </dgm:pt>
    <dgm:pt modelId="{574CC213-126F-444C-87CC-B737DB4EAA39}" type="parTrans" cxnId="{A3D11F85-C1C2-4DB3-AC2C-B3307D8D4F51}">
      <dgm:prSet/>
      <dgm:spPr/>
      <dgm:t>
        <a:bodyPr/>
        <a:lstStyle/>
        <a:p>
          <a:endParaRPr lang="en-US"/>
        </a:p>
      </dgm:t>
    </dgm:pt>
    <dgm:pt modelId="{72437AE4-5DCA-4BEC-807A-9091D9DA1F04}" type="sibTrans" cxnId="{A3D11F85-C1C2-4DB3-AC2C-B3307D8D4F51}">
      <dgm:prSet/>
      <dgm:spPr/>
      <dgm:t>
        <a:bodyPr/>
        <a:lstStyle/>
        <a:p>
          <a:endParaRPr lang="en-US"/>
        </a:p>
      </dgm:t>
    </dgm:pt>
    <dgm:pt modelId="{74FDD199-0EAC-4C32-BA67-D2DF7EC3518D}">
      <dgm:prSet custT="1"/>
      <dgm:spPr/>
      <dgm:t>
        <a:bodyPr/>
        <a:lstStyle/>
        <a:p>
          <a:r>
            <a:rPr lang="en-US" sz="2000" dirty="0"/>
            <a:t>help clinicians improve the care and well-being of their patients by reviewing current evidence and providing evidence-based assessment and statements.</a:t>
          </a:r>
        </a:p>
      </dgm:t>
    </dgm:pt>
    <dgm:pt modelId="{381F179B-AE7B-428F-85EE-DDDDC3E1A817}" type="parTrans" cxnId="{A7E9F37E-A522-476F-B835-88815E35BC41}">
      <dgm:prSet/>
      <dgm:spPr/>
      <dgm:t>
        <a:bodyPr/>
        <a:lstStyle/>
        <a:p>
          <a:endParaRPr lang="en-US"/>
        </a:p>
      </dgm:t>
    </dgm:pt>
    <dgm:pt modelId="{94F60BC0-22D9-40F9-9255-DFACF2B5A09E}" type="sibTrans" cxnId="{A7E9F37E-A522-476F-B835-88815E35BC41}">
      <dgm:prSet/>
      <dgm:spPr/>
      <dgm:t>
        <a:bodyPr/>
        <a:lstStyle/>
        <a:p>
          <a:endParaRPr lang="en-US"/>
        </a:p>
      </dgm:t>
    </dgm:pt>
    <dgm:pt modelId="{915B676E-B70F-46E4-AEB4-56ACBE4A4ED7}">
      <dgm:prSet custT="1"/>
      <dgm:spPr/>
      <dgm:t>
        <a:bodyPr/>
        <a:lstStyle/>
        <a:p>
          <a:r>
            <a:rPr lang="en-US" sz="2000" dirty="0"/>
            <a:t>provide clinicians with the necessary knowledge to feel confident in their skills for treating patients with BPD, thereby reducing the mortality, morbidity, and significant psychosocial and health consequences of this important psychiatric condition.</a:t>
          </a:r>
        </a:p>
      </dgm:t>
    </dgm:pt>
    <dgm:pt modelId="{990EB016-A760-4E1A-B53C-5B4078CFCB4B}" type="parTrans" cxnId="{B1D3B413-750E-48E9-94DF-EF0760AB896F}">
      <dgm:prSet/>
      <dgm:spPr/>
      <dgm:t>
        <a:bodyPr/>
        <a:lstStyle/>
        <a:p>
          <a:endParaRPr lang="en-US"/>
        </a:p>
      </dgm:t>
    </dgm:pt>
    <dgm:pt modelId="{3192F22F-5477-48C4-9C7D-4556219F9D6B}" type="sibTrans" cxnId="{B1D3B413-750E-48E9-94DF-EF0760AB896F}">
      <dgm:prSet/>
      <dgm:spPr/>
      <dgm:t>
        <a:bodyPr/>
        <a:lstStyle/>
        <a:p>
          <a:endParaRPr lang="en-US"/>
        </a:p>
      </dgm:t>
    </dgm:pt>
    <dgm:pt modelId="{961379D0-CD1C-4B20-AF2A-7B6073DFD2A0}" type="pres">
      <dgm:prSet presAssocID="{990D0502-80F8-4FEC-824E-4CA513E624E7}" presName="linear" presStyleCnt="0">
        <dgm:presLayoutVars>
          <dgm:dir/>
          <dgm:resizeHandles val="exact"/>
        </dgm:presLayoutVars>
      </dgm:prSet>
      <dgm:spPr/>
    </dgm:pt>
    <dgm:pt modelId="{74CBA8E9-9D6C-4EFD-98E5-A0B15AEFB9CA}" type="pres">
      <dgm:prSet presAssocID="{2EFB28B5-DB3E-449E-B7C2-449E90DDC18F}" presName="comp" presStyleCnt="0"/>
      <dgm:spPr/>
    </dgm:pt>
    <dgm:pt modelId="{B958993C-76AE-4BDB-9349-CB606C4DC483}" type="pres">
      <dgm:prSet presAssocID="{2EFB28B5-DB3E-449E-B7C2-449E90DDC18F}" presName="box" presStyleLbl="node1" presStyleIdx="0" presStyleCnt="1" custLinFactNeighborX="739"/>
      <dgm:spPr/>
    </dgm:pt>
    <dgm:pt modelId="{0BD8209D-A6BA-440E-A4F2-8D153FAEB1AF}" type="pres">
      <dgm:prSet presAssocID="{2EFB28B5-DB3E-449E-B7C2-449E90DDC18F}" presName="img" presStyleLbl="fgImgPlace1" presStyleIdx="0" presStyleCnt="1" custScaleX="99861" custScaleY="84690" custLinFactNeighborX="-1848" custLinFactNeighborY="-1366"/>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48B7B054-D558-43A0-AAF2-3E368D030F41}" type="pres">
      <dgm:prSet presAssocID="{2EFB28B5-DB3E-449E-B7C2-449E90DDC18F}" presName="text" presStyleLbl="node1" presStyleIdx="0" presStyleCnt="1">
        <dgm:presLayoutVars>
          <dgm:bulletEnabled val="1"/>
        </dgm:presLayoutVars>
      </dgm:prSet>
      <dgm:spPr/>
    </dgm:pt>
  </dgm:ptLst>
  <dgm:cxnLst>
    <dgm:cxn modelId="{B1D3B413-750E-48E9-94DF-EF0760AB896F}" srcId="{2EFB28B5-DB3E-449E-B7C2-449E90DDC18F}" destId="{915B676E-B70F-46E4-AEB4-56ACBE4A4ED7}" srcOrd="1" destOrd="0" parTransId="{990EB016-A760-4E1A-B53C-5B4078CFCB4B}" sibTransId="{3192F22F-5477-48C4-9C7D-4556219F9D6B}"/>
    <dgm:cxn modelId="{86880E1E-4DF4-446D-B8F2-9B69722EEF7C}" type="presOf" srcId="{2EFB28B5-DB3E-449E-B7C2-449E90DDC18F}" destId="{48B7B054-D558-43A0-AAF2-3E368D030F41}" srcOrd="1" destOrd="0" presId="urn:microsoft.com/office/officeart/2005/8/layout/vList4"/>
    <dgm:cxn modelId="{EDCE4C23-4E8F-4F04-B359-14589703D42E}" type="presOf" srcId="{915B676E-B70F-46E4-AEB4-56ACBE4A4ED7}" destId="{48B7B054-D558-43A0-AAF2-3E368D030F41}" srcOrd="1" destOrd="2" presId="urn:microsoft.com/office/officeart/2005/8/layout/vList4"/>
    <dgm:cxn modelId="{54D89974-04BC-43DC-9D15-096832A157FD}" type="presOf" srcId="{915B676E-B70F-46E4-AEB4-56ACBE4A4ED7}" destId="{B958993C-76AE-4BDB-9349-CB606C4DC483}" srcOrd="0" destOrd="2" presId="urn:microsoft.com/office/officeart/2005/8/layout/vList4"/>
    <dgm:cxn modelId="{A7E9F37E-A522-476F-B835-88815E35BC41}" srcId="{2EFB28B5-DB3E-449E-B7C2-449E90DDC18F}" destId="{74FDD199-0EAC-4C32-BA67-D2DF7EC3518D}" srcOrd="0" destOrd="0" parTransId="{381F179B-AE7B-428F-85EE-DDDDC3E1A817}" sibTransId="{94F60BC0-22D9-40F9-9255-DFACF2B5A09E}"/>
    <dgm:cxn modelId="{A3D11F85-C1C2-4DB3-AC2C-B3307D8D4F51}" srcId="{990D0502-80F8-4FEC-824E-4CA513E624E7}" destId="{2EFB28B5-DB3E-449E-B7C2-449E90DDC18F}" srcOrd="0" destOrd="0" parTransId="{574CC213-126F-444C-87CC-B737DB4EAA39}" sibTransId="{72437AE4-5DCA-4BEC-807A-9091D9DA1F04}"/>
    <dgm:cxn modelId="{2DC8B28C-9030-4E85-BFD8-B428803BAF50}" type="presOf" srcId="{990D0502-80F8-4FEC-824E-4CA513E624E7}" destId="{961379D0-CD1C-4B20-AF2A-7B6073DFD2A0}" srcOrd="0" destOrd="0" presId="urn:microsoft.com/office/officeart/2005/8/layout/vList4"/>
    <dgm:cxn modelId="{22D6A9AD-E0D1-49CC-A84C-1297C9D2E62D}" type="presOf" srcId="{2EFB28B5-DB3E-449E-B7C2-449E90DDC18F}" destId="{B958993C-76AE-4BDB-9349-CB606C4DC483}" srcOrd="0" destOrd="0" presId="urn:microsoft.com/office/officeart/2005/8/layout/vList4"/>
    <dgm:cxn modelId="{F3E8D5EA-6E68-428F-A73F-05A093E8B1A9}" type="presOf" srcId="{74FDD199-0EAC-4C32-BA67-D2DF7EC3518D}" destId="{B958993C-76AE-4BDB-9349-CB606C4DC483}" srcOrd="0" destOrd="1" presId="urn:microsoft.com/office/officeart/2005/8/layout/vList4"/>
    <dgm:cxn modelId="{184DCFF1-FDF0-4C7B-A941-E20AEEBF306A}" type="presOf" srcId="{74FDD199-0EAC-4C32-BA67-D2DF7EC3518D}" destId="{48B7B054-D558-43A0-AAF2-3E368D030F41}" srcOrd="1" destOrd="1" presId="urn:microsoft.com/office/officeart/2005/8/layout/vList4"/>
    <dgm:cxn modelId="{80FC6823-62F2-45CE-A486-63E7A6C7D6EB}" type="presParOf" srcId="{961379D0-CD1C-4B20-AF2A-7B6073DFD2A0}" destId="{74CBA8E9-9D6C-4EFD-98E5-A0B15AEFB9CA}" srcOrd="0" destOrd="0" presId="urn:microsoft.com/office/officeart/2005/8/layout/vList4"/>
    <dgm:cxn modelId="{4210D4C9-8D73-4FF9-AE41-A27DC7017C5A}" type="presParOf" srcId="{74CBA8E9-9D6C-4EFD-98E5-A0B15AEFB9CA}" destId="{B958993C-76AE-4BDB-9349-CB606C4DC483}" srcOrd="0" destOrd="0" presId="urn:microsoft.com/office/officeart/2005/8/layout/vList4"/>
    <dgm:cxn modelId="{6A8FD6F6-17DB-4F9B-AA29-276E1B2B7AF5}" type="presParOf" srcId="{74CBA8E9-9D6C-4EFD-98E5-A0B15AEFB9CA}" destId="{0BD8209D-A6BA-440E-A4F2-8D153FAEB1AF}" srcOrd="1" destOrd="0" presId="urn:microsoft.com/office/officeart/2005/8/layout/vList4"/>
    <dgm:cxn modelId="{48FA527C-9626-4CA9-8434-CE44595575CA}" type="presParOf" srcId="{74CBA8E9-9D6C-4EFD-98E5-A0B15AEFB9CA}" destId="{48B7B054-D558-43A0-AAF2-3E368D030F4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63C74B-B5E8-4145-8988-0E683E24D7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A8CDB226-D8D6-453E-A8BD-F0DA103DAD57}">
      <dgm:prSet phldrT="[Text]"/>
      <dgm:spPr/>
      <dgm:t>
        <a:bodyPr/>
        <a:lstStyle/>
        <a:p>
          <a:r>
            <a:rPr lang="en-US" dirty="0"/>
            <a:t>APA </a:t>
          </a:r>
          <a:r>
            <a:rPr lang="en-US" i="1" dirty="0"/>
            <a:t>recommends</a:t>
          </a:r>
          <a:r>
            <a:rPr lang="en-US" dirty="0"/>
            <a:t> </a:t>
          </a:r>
          <a:r>
            <a:rPr lang="en-US" b="1" dirty="0"/>
            <a:t>(1C)</a:t>
          </a:r>
          <a:r>
            <a:rPr lang="en-US" dirty="0"/>
            <a:t> that the initial assessment of a patient with possible borderline personality disorder include the reason the individual is presenting for evaluation; the patient’s goals and preferences for treatment; a review of psychiatric symptoms, including core features of personality disorders and common co-occurring disorders; a psychiatric treatment history; an assessment of physical health; an assessment of psychosocial and cultural factors; a mental status examination; and an assessment of risk of suicide, self-injury, and aggressive behaviors, as outlined in </a:t>
          </a:r>
          <a:r>
            <a:rPr lang="en-US" i="0" dirty="0"/>
            <a:t>APA’s</a:t>
          </a:r>
          <a:r>
            <a:rPr lang="en-US" i="1" dirty="0"/>
            <a:t> Practice Guidelines for the Psychiatric Evaluation of Adults</a:t>
          </a:r>
          <a:r>
            <a:rPr lang="en-US" dirty="0"/>
            <a:t>, 3rd Edition.</a:t>
          </a:r>
        </a:p>
      </dgm:t>
    </dgm:pt>
    <dgm:pt modelId="{A12DEF32-D11C-4FB8-BB5F-7D330D4387A1}" type="parTrans" cxnId="{241DC7C8-82E4-4384-90A9-53170B2EAE67}">
      <dgm:prSet/>
      <dgm:spPr/>
      <dgm:t>
        <a:bodyPr/>
        <a:lstStyle/>
        <a:p>
          <a:endParaRPr lang="en-US"/>
        </a:p>
      </dgm:t>
    </dgm:pt>
    <dgm:pt modelId="{2F2C1CB6-A93F-4CF5-ABA1-20031942022F}" type="sibTrans" cxnId="{241DC7C8-82E4-4384-90A9-53170B2EAE67}">
      <dgm:prSet/>
      <dgm:spPr/>
      <dgm:t>
        <a:bodyPr/>
        <a:lstStyle/>
        <a:p>
          <a:endParaRPr lang="en-US"/>
        </a:p>
      </dgm:t>
    </dgm:pt>
    <dgm:pt modelId="{2C4CBEB4-F061-4E8C-A210-4AD432C1FC4A}" type="pres">
      <dgm:prSet presAssocID="{8A63C74B-B5E8-4145-8988-0E683E24D75E}" presName="linear" presStyleCnt="0">
        <dgm:presLayoutVars>
          <dgm:animLvl val="lvl"/>
          <dgm:resizeHandles val="exact"/>
        </dgm:presLayoutVars>
      </dgm:prSet>
      <dgm:spPr/>
    </dgm:pt>
    <dgm:pt modelId="{ACCF1B96-4024-41DE-BB58-8BDB02CBBD19}" type="pres">
      <dgm:prSet presAssocID="{A8CDB226-D8D6-453E-A8BD-F0DA103DAD57}" presName="parentText" presStyleLbl="node1" presStyleIdx="0" presStyleCnt="1">
        <dgm:presLayoutVars>
          <dgm:chMax val="0"/>
          <dgm:bulletEnabled val="1"/>
        </dgm:presLayoutVars>
      </dgm:prSet>
      <dgm:spPr/>
    </dgm:pt>
  </dgm:ptLst>
  <dgm:cxnLst>
    <dgm:cxn modelId="{C381A595-6F36-473B-8718-0D7337CFF203}" type="presOf" srcId="{A8CDB226-D8D6-453E-A8BD-F0DA103DAD57}" destId="{ACCF1B96-4024-41DE-BB58-8BDB02CBBD19}" srcOrd="0" destOrd="0" presId="urn:microsoft.com/office/officeart/2005/8/layout/vList2"/>
    <dgm:cxn modelId="{B1C437AD-4860-45C6-AA59-684BB0578755}" type="presOf" srcId="{8A63C74B-B5E8-4145-8988-0E683E24D75E}" destId="{2C4CBEB4-F061-4E8C-A210-4AD432C1FC4A}" srcOrd="0" destOrd="0" presId="urn:microsoft.com/office/officeart/2005/8/layout/vList2"/>
    <dgm:cxn modelId="{241DC7C8-82E4-4384-90A9-53170B2EAE67}" srcId="{8A63C74B-B5E8-4145-8988-0E683E24D75E}" destId="{A8CDB226-D8D6-453E-A8BD-F0DA103DAD57}" srcOrd="0" destOrd="0" parTransId="{A12DEF32-D11C-4FB8-BB5F-7D330D4387A1}" sibTransId="{2F2C1CB6-A93F-4CF5-ABA1-20031942022F}"/>
    <dgm:cxn modelId="{AECBF073-B84D-4848-AFF7-FF322EDE3E7E}" type="presParOf" srcId="{2C4CBEB4-F061-4E8C-A210-4AD432C1FC4A}" destId="{ACCF1B96-4024-41DE-BB58-8BDB02CBBD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63C74B-B5E8-4145-8988-0E683E24D7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A8CDB226-D8D6-453E-A8BD-F0DA103DAD57}">
      <dgm:prSet phldrT="[Text]"/>
      <dgm:spPr/>
      <dgm:t>
        <a:bodyPr/>
        <a:lstStyle/>
        <a:p>
          <a:r>
            <a:rPr lang="en-US" dirty="0"/>
            <a:t>APA </a:t>
          </a:r>
          <a:r>
            <a:rPr lang="en-US" i="1" dirty="0"/>
            <a:t>suggests</a:t>
          </a:r>
          <a:r>
            <a:rPr lang="en-US" dirty="0"/>
            <a:t> </a:t>
          </a:r>
          <a:r>
            <a:rPr lang="en-US" b="1" dirty="0"/>
            <a:t>(2C)</a:t>
          </a:r>
          <a:r>
            <a:rPr lang="en-US" dirty="0"/>
            <a:t> that the initial psychiatric evaluation of a patient with possible borderline personality disorder include a quantitative measure to identify and determine the severity of symptoms and impairments of functioning that may be a focus of treatment.</a:t>
          </a:r>
        </a:p>
      </dgm:t>
    </dgm:pt>
    <dgm:pt modelId="{A12DEF32-D11C-4FB8-BB5F-7D330D4387A1}" type="parTrans" cxnId="{241DC7C8-82E4-4384-90A9-53170B2EAE67}">
      <dgm:prSet/>
      <dgm:spPr/>
      <dgm:t>
        <a:bodyPr/>
        <a:lstStyle/>
        <a:p>
          <a:endParaRPr lang="en-US"/>
        </a:p>
      </dgm:t>
    </dgm:pt>
    <dgm:pt modelId="{2F2C1CB6-A93F-4CF5-ABA1-20031942022F}" type="sibTrans" cxnId="{241DC7C8-82E4-4384-90A9-53170B2EAE67}">
      <dgm:prSet/>
      <dgm:spPr/>
      <dgm:t>
        <a:bodyPr/>
        <a:lstStyle/>
        <a:p>
          <a:endParaRPr lang="en-US"/>
        </a:p>
      </dgm:t>
    </dgm:pt>
    <dgm:pt modelId="{2C4CBEB4-F061-4E8C-A210-4AD432C1FC4A}" type="pres">
      <dgm:prSet presAssocID="{8A63C74B-B5E8-4145-8988-0E683E24D75E}" presName="linear" presStyleCnt="0">
        <dgm:presLayoutVars>
          <dgm:animLvl val="lvl"/>
          <dgm:resizeHandles val="exact"/>
        </dgm:presLayoutVars>
      </dgm:prSet>
      <dgm:spPr/>
    </dgm:pt>
    <dgm:pt modelId="{ACCF1B96-4024-41DE-BB58-8BDB02CBBD19}" type="pres">
      <dgm:prSet presAssocID="{A8CDB226-D8D6-453E-A8BD-F0DA103DAD57}" presName="parentText" presStyleLbl="node1" presStyleIdx="0" presStyleCnt="1">
        <dgm:presLayoutVars>
          <dgm:chMax val="0"/>
          <dgm:bulletEnabled val="1"/>
        </dgm:presLayoutVars>
      </dgm:prSet>
      <dgm:spPr/>
    </dgm:pt>
  </dgm:ptLst>
  <dgm:cxnLst>
    <dgm:cxn modelId="{C381A595-6F36-473B-8718-0D7337CFF203}" type="presOf" srcId="{A8CDB226-D8D6-453E-A8BD-F0DA103DAD57}" destId="{ACCF1B96-4024-41DE-BB58-8BDB02CBBD19}" srcOrd="0" destOrd="0" presId="urn:microsoft.com/office/officeart/2005/8/layout/vList2"/>
    <dgm:cxn modelId="{B1C437AD-4860-45C6-AA59-684BB0578755}" type="presOf" srcId="{8A63C74B-B5E8-4145-8988-0E683E24D75E}" destId="{2C4CBEB4-F061-4E8C-A210-4AD432C1FC4A}" srcOrd="0" destOrd="0" presId="urn:microsoft.com/office/officeart/2005/8/layout/vList2"/>
    <dgm:cxn modelId="{241DC7C8-82E4-4384-90A9-53170B2EAE67}" srcId="{8A63C74B-B5E8-4145-8988-0E683E24D75E}" destId="{A8CDB226-D8D6-453E-A8BD-F0DA103DAD57}" srcOrd="0" destOrd="0" parTransId="{A12DEF32-D11C-4FB8-BB5F-7D330D4387A1}" sibTransId="{2F2C1CB6-A93F-4CF5-ABA1-20031942022F}"/>
    <dgm:cxn modelId="{AECBF073-B84D-4848-AFF7-FF322EDE3E7E}" type="presParOf" srcId="{2C4CBEB4-F061-4E8C-A210-4AD432C1FC4A}" destId="{ACCF1B96-4024-41DE-BB58-8BDB02CBBD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C181B0-35AB-4E19-8B50-36EC66395837}" type="doc">
      <dgm:prSet loTypeId="urn:microsoft.com/office/officeart/2005/8/layout/vList2" loCatId="list" qsTypeId="urn:microsoft.com/office/officeart/2005/8/quickstyle/simple4" qsCatId="simple" csTypeId="urn:microsoft.com/office/officeart/2005/8/colors/accent1_4" csCatId="accent1" phldr="1"/>
      <dgm:spPr/>
      <dgm:t>
        <a:bodyPr/>
        <a:lstStyle/>
        <a:p>
          <a:endParaRPr lang="en-US"/>
        </a:p>
      </dgm:t>
    </dgm:pt>
    <dgm:pt modelId="{BB0419B9-FDCC-44DA-802C-CC42C4B59922}">
      <dgm:prSet custT="1"/>
      <dgm:spPr/>
      <dgm:t>
        <a:bodyPr/>
        <a:lstStyle/>
        <a:p>
          <a:pPr algn="ctr"/>
          <a:r>
            <a:rPr lang="en-US" sz="2000" b="0" i="0" cap="none" spc="0" dirty="0">
              <a:ln w="0"/>
              <a:effectLst>
                <a:outerShdw blurRad="38100" dist="19050" dir="2700000" algn="tl" rotWithShape="0">
                  <a:schemeClr val="dk1">
                    <a:alpha val="40000"/>
                  </a:schemeClr>
                </a:outerShdw>
              </a:effectLst>
            </a:rPr>
            <a:t>Objective, quantitative rating scales </a:t>
          </a:r>
          <a:r>
            <a:rPr lang="en-US" sz="2000" b="0" i="0" cap="none" spc="0">
              <a:ln w="0"/>
              <a:effectLst>
                <a:outerShdw blurRad="38100" dist="19050" dir="2700000" algn="tl" rotWithShape="0">
                  <a:schemeClr val="dk1">
                    <a:alpha val="40000"/>
                  </a:schemeClr>
                </a:outerShdw>
              </a:effectLst>
            </a:rPr>
            <a:t>for </a:t>
          </a:r>
        </a:p>
        <a:p>
          <a:pPr algn="ctr"/>
          <a:r>
            <a:rPr lang="en-US" sz="2000" b="0" i="0" cap="none" spc="0">
              <a:ln w="0"/>
              <a:effectLst>
                <a:outerShdw blurRad="38100" dist="19050" dir="2700000" algn="tl" rotWithShape="0">
                  <a:schemeClr val="dk1">
                    <a:alpha val="40000"/>
                  </a:schemeClr>
                </a:outerShdw>
              </a:effectLst>
            </a:rPr>
            <a:t>monitoring </a:t>
          </a:r>
          <a:r>
            <a:rPr lang="en-US" sz="2000" b="0" i="0" cap="none" spc="0" dirty="0">
              <a:ln w="0"/>
              <a:effectLst>
                <a:outerShdw blurRad="38100" dist="19050" dir="2700000" algn="tl" rotWithShape="0">
                  <a:schemeClr val="dk1">
                    <a:alpha val="40000"/>
                  </a:schemeClr>
                </a:outerShdw>
              </a:effectLst>
            </a:rPr>
            <a:t>symptoms and features of BPD</a:t>
          </a:r>
        </a:p>
      </dgm:t>
    </dgm:pt>
    <dgm:pt modelId="{4679AD48-7FA3-4770-A10E-7C54658227A3}" type="parTrans" cxnId="{4F48B3A2-308D-40B3-B8E0-17FE00A56ACE}">
      <dgm:prSet/>
      <dgm:spPr/>
      <dgm:t>
        <a:bodyPr/>
        <a:lstStyle/>
        <a:p>
          <a:endParaRPr lang="en-US"/>
        </a:p>
      </dgm:t>
    </dgm:pt>
    <dgm:pt modelId="{4F43DFFE-63D0-4C09-A7C1-F425378C1D33}" type="sibTrans" cxnId="{4F48B3A2-308D-40B3-B8E0-17FE00A56ACE}">
      <dgm:prSet/>
      <dgm:spPr/>
      <dgm:t>
        <a:bodyPr/>
        <a:lstStyle/>
        <a:p>
          <a:endParaRPr lang="en-US"/>
        </a:p>
      </dgm:t>
    </dgm:pt>
    <dgm:pt modelId="{DD82C64C-A159-490D-A8CD-4271091F2CCB}">
      <dgm:prSet/>
      <dgm:spPr/>
      <dgm:t>
        <a:bodyPr/>
        <a:lstStyle/>
        <a:p>
          <a:r>
            <a:rPr lang="en-US" dirty="0"/>
            <a:t>Borderline Symptom List 23-item version (BSL-23) </a:t>
          </a:r>
        </a:p>
      </dgm:t>
    </dgm:pt>
    <dgm:pt modelId="{2647E0E3-1A20-4A77-A95D-8BDB88DDABE0}" type="parTrans" cxnId="{A744E6D4-9AD7-4DA0-9789-0E690E7BC128}">
      <dgm:prSet/>
      <dgm:spPr/>
      <dgm:t>
        <a:bodyPr/>
        <a:lstStyle/>
        <a:p>
          <a:endParaRPr lang="en-US"/>
        </a:p>
      </dgm:t>
    </dgm:pt>
    <dgm:pt modelId="{4E47A1BC-56A3-4732-8976-B10382C615F6}" type="sibTrans" cxnId="{A744E6D4-9AD7-4DA0-9789-0E690E7BC128}">
      <dgm:prSet/>
      <dgm:spPr/>
      <dgm:t>
        <a:bodyPr/>
        <a:lstStyle/>
        <a:p>
          <a:endParaRPr lang="en-US"/>
        </a:p>
      </dgm:t>
    </dgm:pt>
    <dgm:pt modelId="{11D4FA98-EFCF-4BF3-86E3-EAF253397B51}">
      <dgm:prSet/>
      <dgm:spPr/>
      <dgm:t>
        <a:bodyPr/>
        <a:lstStyle/>
        <a:p>
          <a:r>
            <a:rPr lang="en-US" dirty="0"/>
            <a:t>Borderline Evaluation of Severity Over Time (BEST) </a:t>
          </a:r>
        </a:p>
      </dgm:t>
    </dgm:pt>
    <dgm:pt modelId="{17354F07-F1D1-442D-BEA1-4E65E7FA880B}" type="parTrans" cxnId="{3D1BC692-EA99-48BF-8B6E-63F723D60C89}">
      <dgm:prSet/>
      <dgm:spPr/>
      <dgm:t>
        <a:bodyPr/>
        <a:lstStyle/>
        <a:p>
          <a:endParaRPr lang="en-US"/>
        </a:p>
      </dgm:t>
    </dgm:pt>
    <dgm:pt modelId="{0B12F949-02DD-4918-945F-5020D7FE7405}" type="sibTrans" cxnId="{3D1BC692-EA99-48BF-8B6E-63F723D60C89}">
      <dgm:prSet/>
      <dgm:spPr/>
      <dgm:t>
        <a:bodyPr/>
        <a:lstStyle/>
        <a:p>
          <a:endParaRPr lang="en-US"/>
        </a:p>
      </dgm:t>
    </dgm:pt>
    <dgm:pt modelId="{66FF9E3B-2A6A-44C1-94BA-7AE3D0D53918}">
      <dgm:prSet/>
      <dgm:spPr/>
      <dgm:t>
        <a:bodyPr/>
        <a:lstStyle/>
        <a:p>
          <a:r>
            <a:rPr lang="en-US" dirty="0"/>
            <a:t>Borderline Personality Features Scale for Children 11-item </a:t>
          </a:r>
        </a:p>
      </dgm:t>
    </dgm:pt>
    <dgm:pt modelId="{0E4A4A9F-B811-4A2C-A3E9-21A4F1FCFCAB}" type="parTrans" cxnId="{B3CC3BF8-9D69-4B93-9B0F-7D0A74D88E08}">
      <dgm:prSet/>
      <dgm:spPr/>
      <dgm:t>
        <a:bodyPr/>
        <a:lstStyle/>
        <a:p>
          <a:endParaRPr lang="en-US"/>
        </a:p>
      </dgm:t>
    </dgm:pt>
    <dgm:pt modelId="{DE1DB8D4-1D3E-44AA-8E1D-45EBA50BB304}" type="sibTrans" cxnId="{B3CC3BF8-9D69-4B93-9B0F-7D0A74D88E08}">
      <dgm:prSet/>
      <dgm:spPr/>
      <dgm:t>
        <a:bodyPr/>
        <a:lstStyle/>
        <a:p>
          <a:endParaRPr lang="en-US"/>
        </a:p>
      </dgm:t>
    </dgm:pt>
    <dgm:pt modelId="{9D7731BA-A4BD-4789-B8F1-743EE6DC6D5F}">
      <dgm:prSet/>
      <dgm:spPr/>
      <dgm:t>
        <a:bodyPr/>
        <a:lstStyle/>
        <a:p>
          <a:r>
            <a:rPr lang="en-US" dirty="0" err="1"/>
            <a:t>Zanarini</a:t>
          </a:r>
          <a:r>
            <a:rPr lang="en-US" dirty="0"/>
            <a:t> Rating Scale for Borderline Personality Disorder (ZANBPD) </a:t>
          </a:r>
        </a:p>
      </dgm:t>
    </dgm:pt>
    <dgm:pt modelId="{27207B7C-4B65-4A6B-9874-1087C8873F1B}" type="parTrans" cxnId="{7A87491D-B0BE-44D3-B0F3-AE1BC7F328C2}">
      <dgm:prSet/>
      <dgm:spPr/>
      <dgm:t>
        <a:bodyPr/>
        <a:lstStyle/>
        <a:p>
          <a:endParaRPr lang="en-US"/>
        </a:p>
      </dgm:t>
    </dgm:pt>
    <dgm:pt modelId="{5A10E3F6-12D1-4BB5-AF5A-05706BA994AA}" type="sibTrans" cxnId="{7A87491D-B0BE-44D3-B0F3-AE1BC7F328C2}">
      <dgm:prSet/>
      <dgm:spPr/>
      <dgm:t>
        <a:bodyPr/>
        <a:lstStyle/>
        <a:p>
          <a:endParaRPr lang="en-US"/>
        </a:p>
      </dgm:t>
    </dgm:pt>
    <dgm:pt modelId="{B936C0AD-2160-4FEE-B74A-417A206E8A49}">
      <dgm:prSet/>
      <dgm:spPr/>
      <dgm:t>
        <a:bodyPr/>
        <a:lstStyle/>
        <a:p>
          <a:r>
            <a:rPr lang="en-US" dirty="0"/>
            <a:t>Difficulty in Emotional Regulation Scale (DERS) </a:t>
          </a:r>
        </a:p>
      </dgm:t>
    </dgm:pt>
    <dgm:pt modelId="{2E5BD806-0B56-4221-8492-46125C1252E1}" type="parTrans" cxnId="{F2BC65B2-DD74-4BEA-A89F-B2F5C947034E}">
      <dgm:prSet/>
      <dgm:spPr/>
      <dgm:t>
        <a:bodyPr/>
        <a:lstStyle/>
        <a:p>
          <a:endParaRPr lang="en-US"/>
        </a:p>
      </dgm:t>
    </dgm:pt>
    <dgm:pt modelId="{038D1798-A5F3-4C42-BCB8-236B03415FB8}" type="sibTrans" cxnId="{F2BC65B2-DD74-4BEA-A89F-B2F5C947034E}">
      <dgm:prSet/>
      <dgm:spPr/>
      <dgm:t>
        <a:bodyPr/>
        <a:lstStyle/>
        <a:p>
          <a:endParaRPr lang="en-US"/>
        </a:p>
      </dgm:t>
    </dgm:pt>
    <dgm:pt modelId="{89B02273-ED38-4C8C-A82E-9C52A7D3E7AA}">
      <dgm:prSet/>
      <dgm:spPr/>
      <dgm:t>
        <a:bodyPr/>
        <a:lstStyle/>
        <a:p>
          <a:r>
            <a:rPr lang="en-US" dirty="0"/>
            <a:t>Deliberate Self-Harm Inventory (DSHI) </a:t>
          </a:r>
        </a:p>
      </dgm:t>
    </dgm:pt>
    <dgm:pt modelId="{A42F1C15-8E1A-4503-A462-3373C2A8B74E}" type="parTrans" cxnId="{0CBBC54A-B3C2-4325-A6D5-1E532EF6EC3D}">
      <dgm:prSet/>
      <dgm:spPr/>
      <dgm:t>
        <a:bodyPr/>
        <a:lstStyle/>
        <a:p>
          <a:endParaRPr lang="en-US"/>
        </a:p>
      </dgm:t>
    </dgm:pt>
    <dgm:pt modelId="{1EC029E5-EC38-4EB8-B19C-1DA441AAB3BC}" type="sibTrans" cxnId="{0CBBC54A-B3C2-4325-A6D5-1E532EF6EC3D}">
      <dgm:prSet/>
      <dgm:spPr/>
      <dgm:t>
        <a:bodyPr/>
        <a:lstStyle/>
        <a:p>
          <a:endParaRPr lang="en-US"/>
        </a:p>
      </dgm:t>
    </dgm:pt>
    <dgm:pt modelId="{F1349178-A45C-440F-8040-5F75B7C3994B}">
      <dgm:prSet/>
      <dgm:spPr/>
      <dgm:t>
        <a:bodyPr/>
        <a:lstStyle/>
        <a:p>
          <a:r>
            <a:rPr lang="en-US" dirty="0"/>
            <a:t>Inventory of Statements About Self-injury </a:t>
          </a:r>
        </a:p>
      </dgm:t>
    </dgm:pt>
    <dgm:pt modelId="{BA3BF7AB-BED3-4206-85C6-88F496BED448}" type="parTrans" cxnId="{4E72972B-ADFB-44EE-B3ED-49DDEDCA068F}">
      <dgm:prSet/>
      <dgm:spPr/>
      <dgm:t>
        <a:bodyPr/>
        <a:lstStyle/>
        <a:p>
          <a:endParaRPr lang="en-US"/>
        </a:p>
      </dgm:t>
    </dgm:pt>
    <dgm:pt modelId="{F1B86457-CCC0-4533-A7AA-8A0DA55907CE}" type="sibTrans" cxnId="{4E72972B-ADFB-44EE-B3ED-49DDEDCA068F}">
      <dgm:prSet/>
      <dgm:spPr/>
      <dgm:t>
        <a:bodyPr/>
        <a:lstStyle/>
        <a:p>
          <a:endParaRPr lang="en-US"/>
        </a:p>
      </dgm:t>
    </dgm:pt>
    <dgm:pt modelId="{BF17C80E-AEA9-4D81-B3CA-0578050C239C}">
      <dgm:prSet/>
      <dgm:spPr/>
      <dgm:t>
        <a:bodyPr/>
        <a:lstStyle/>
        <a:p>
          <a:r>
            <a:rPr lang="en-US" dirty="0"/>
            <a:t>Level of Personality Functioning Scale-Brief Form 2.0 (LPFS-BF)</a:t>
          </a:r>
        </a:p>
      </dgm:t>
    </dgm:pt>
    <dgm:pt modelId="{A5EF6BF7-871F-4722-92C8-DFA310902845}" type="parTrans" cxnId="{25CBF2A4-CDDB-428A-87DE-F291FDEF34C9}">
      <dgm:prSet/>
      <dgm:spPr/>
      <dgm:t>
        <a:bodyPr/>
        <a:lstStyle/>
        <a:p>
          <a:endParaRPr lang="en-US"/>
        </a:p>
      </dgm:t>
    </dgm:pt>
    <dgm:pt modelId="{A4EB7755-4951-4E24-B30D-9E40451AE859}" type="sibTrans" cxnId="{25CBF2A4-CDDB-428A-87DE-F291FDEF34C9}">
      <dgm:prSet/>
      <dgm:spPr/>
      <dgm:t>
        <a:bodyPr/>
        <a:lstStyle/>
        <a:p>
          <a:endParaRPr lang="en-US"/>
        </a:p>
      </dgm:t>
    </dgm:pt>
    <dgm:pt modelId="{286C201D-9663-47D7-93B7-77C071204E6E}" type="pres">
      <dgm:prSet presAssocID="{81C181B0-35AB-4E19-8B50-36EC66395837}" presName="linear" presStyleCnt="0">
        <dgm:presLayoutVars>
          <dgm:animLvl val="lvl"/>
          <dgm:resizeHandles val="exact"/>
        </dgm:presLayoutVars>
      </dgm:prSet>
      <dgm:spPr/>
    </dgm:pt>
    <dgm:pt modelId="{B0CEE7DF-E1B7-4778-AFE9-64ED23903D0E}" type="pres">
      <dgm:prSet presAssocID="{BB0419B9-FDCC-44DA-802C-CC42C4B59922}" presName="parentText" presStyleLbl="node1" presStyleIdx="0" presStyleCnt="1" custLinFactNeighborY="-3220">
        <dgm:presLayoutVars>
          <dgm:chMax val="0"/>
          <dgm:bulletEnabled val="1"/>
        </dgm:presLayoutVars>
      </dgm:prSet>
      <dgm:spPr/>
    </dgm:pt>
    <dgm:pt modelId="{49FB4916-FEB0-45D0-8D6E-9F54FF714EEE}" type="pres">
      <dgm:prSet presAssocID="{BB0419B9-FDCC-44DA-802C-CC42C4B59922}" presName="childText" presStyleLbl="revTx" presStyleIdx="0" presStyleCnt="1">
        <dgm:presLayoutVars>
          <dgm:bulletEnabled val="1"/>
        </dgm:presLayoutVars>
      </dgm:prSet>
      <dgm:spPr/>
    </dgm:pt>
  </dgm:ptLst>
  <dgm:cxnLst>
    <dgm:cxn modelId="{642DEA03-4A7E-4D65-97DA-3F7350660CBB}" type="presOf" srcId="{B936C0AD-2160-4FEE-B74A-417A206E8A49}" destId="{49FB4916-FEB0-45D0-8D6E-9F54FF714EEE}" srcOrd="0" destOrd="4" presId="urn:microsoft.com/office/officeart/2005/8/layout/vList2"/>
    <dgm:cxn modelId="{7A87491D-B0BE-44D3-B0F3-AE1BC7F328C2}" srcId="{BB0419B9-FDCC-44DA-802C-CC42C4B59922}" destId="{9D7731BA-A4BD-4789-B8F1-743EE6DC6D5F}" srcOrd="3" destOrd="0" parTransId="{27207B7C-4B65-4A6B-9874-1087C8873F1B}" sibTransId="{5A10E3F6-12D1-4BB5-AF5A-05706BA994AA}"/>
    <dgm:cxn modelId="{384EBC26-BCE6-4651-B242-D68A72D4F224}" type="presOf" srcId="{F1349178-A45C-440F-8040-5F75B7C3994B}" destId="{49FB4916-FEB0-45D0-8D6E-9F54FF714EEE}" srcOrd="0" destOrd="6" presId="urn:microsoft.com/office/officeart/2005/8/layout/vList2"/>
    <dgm:cxn modelId="{4E72972B-ADFB-44EE-B3ED-49DDEDCA068F}" srcId="{BB0419B9-FDCC-44DA-802C-CC42C4B59922}" destId="{F1349178-A45C-440F-8040-5F75B7C3994B}" srcOrd="6" destOrd="0" parTransId="{BA3BF7AB-BED3-4206-85C6-88F496BED448}" sibTransId="{F1B86457-CCC0-4533-A7AA-8A0DA55907CE}"/>
    <dgm:cxn modelId="{0448582E-5CAB-4D23-8AF6-C9BB3C1C9830}" type="presOf" srcId="{11D4FA98-EFCF-4BF3-86E3-EAF253397B51}" destId="{49FB4916-FEB0-45D0-8D6E-9F54FF714EEE}" srcOrd="0" destOrd="1" presId="urn:microsoft.com/office/officeart/2005/8/layout/vList2"/>
    <dgm:cxn modelId="{BCFC6342-2F03-4DD8-A545-7C4EB1C707DE}" type="presOf" srcId="{DD82C64C-A159-490D-A8CD-4271091F2CCB}" destId="{49FB4916-FEB0-45D0-8D6E-9F54FF714EEE}" srcOrd="0" destOrd="0" presId="urn:microsoft.com/office/officeart/2005/8/layout/vList2"/>
    <dgm:cxn modelId="{3D5EA246-132F-4785-839A-52AFFBDEBC6C}" type="presOf" srcId="{9D7731BA-A4BD-4789-B8F1-743EE6DC6D5F}" destId="{49FB4916-FEB0-45D0-8D6E-9F54FF714EEE}" srcOrd="0" destOrd="3" presId="urn:microsoft.com/office/officeart/2005/8/layout/vList2"/>
    <dgm:cxn modelId="{0CBBC54A-B3C2-4325-A6D5-1E532EF6EC3D}" srcId="{BB0419B9-FDCC-44DA-802C-CC42C4B59922}" destId="{89B02273-ED38-4C8C-A82E-9C52A7D3E7AA}" srcOrd="5" destOrd="0" parTransId="{A42F1C15-8E1A-4503-A462-3373C2A8B74E}" sibTransId="{1EC029E5-EC38-4EB8-B19C-1DA441AAB3BC}"/>
    <dgm:cxn modelId="{E2694C89-659E-4B75-879C-F4F81513A410}" type="presOf" srcId="{81C181B0-35AB-4E19-8B50-36EC66395837}" destId="{286C201D-9663-47D7-93B7-77C071204E6E}" srcOrd="0" destOrd="0" presId="urn:microsoft.com/office/officeart/2005/8/layout/vList2"/>
    <dgm:cxn modelId="{68D95A89-C616-40E7-B3E0-74DB9E4A50CA}" type="presOf" srcId="{BF17C80E-AEA9-4D81-B3CA-0578050C239C}" destId="{49FB4916-FEB0-45D0-8D6E-9F54FF714EEE}" srcOrd="0" destOrd="7" presId="urn:microsoft.com/office/officeart/2005/8/layout/vList2"/>
    <dgm:cxn modelId="{3D1BC692-EA99-48BF-8B6E-63F723D60C89}" srcId="{BB0419B9-FDCC-44DA-802C-CC42C4B59922}" destId="{11D4FA98-EFCF-4BF3-86E3-EAF253397B51}" srcOrd="1" destOrd="0" parTransId="{17354F07-F1D1-442D-BEA1-4E65E7FA880B}" sibTransId="{0B12F949-02DD-4918-945F-5020D7FE7405}"/>
    <dgm:cxn modelId="{4F48B3A2-308D-40B3-B8E0-17FE00A56ACE}" srcId="{81C181B0-35AB-4E19-8B50-36EC66395837}" destId="{BB0419B9-FDCC-44DA-802C-CC42C4B59922}" srcOrd="0" destOrd="0" parTransId="{4679AD48-7FA3-4770-A10E-7C54658227A3}" sibTransId="{4F43DFFE-63D0-4C09-A7C1-F425378C1D33}"/>
    <dgm:cxn modelId="{25CBF2A4-CDDB-428A-87DE-F291FDEF34C9}" srcId="{BB0419B9-FDCC-44DA-802C-CC42C4B59922}" destId="{BF17C80E-AEA9-4D81-B3CA-0578050C239C}" srcOrd="7" destOrd="0" parTransId="{A5EF6BF7-871F-4722-92C8-DFA310902845}" sibTransId="{A4EB7755-4951-4E24-B30D-9E40451AE859}"/>
    <dgm:cxn modelId="{73393CB1-C721-4494-85AB-B829703B8C1A}" type="presOf" srcId="{66FF9E3B-2A6A-44C1-94BA-7AE3D0D53918}" destId="{49FB4916-FEB0-45D0-8D6E-9F54FF714EEE}" srcOrd="0" destOrd="2" presId="urn:microsoft.com/office/officeart/2005/8/layout/vList2"/>
    <dgm:cxn modelId="{F2BC65B2-DD74-4BEA-A89F-B2F5C947034E}" srcId="{BB0419B9-FDCC-44DA-802C-CC42C4B59922}" destId="{B936C0AD-2160-4FEE-B74A-417A206E8A49}" srcOrd="4" destOrd="0" parTransId="{2E5BD806-0B56-4221-8492-46125C1252E1}" sibTransId="{038D1798-A5F3-4C42-BCB8-236B03415FB8}"/>
    <dgm:cxn modelId="{A744E6D4-9AD7-4DA0-9789-0E690E7BC128}" srcId="{BB0419B9-FDCC-44DA-802C-CC42C4B59922}" destId="{DD82C64C-A159-490D-A8CD-4271091F2CCB}" srcOrd="0" destOrd="0" parTransId="{2647E0E3-1A20-4A77-A95D-8BDB88DDABE0}" sibTransId="{4E47A1BC-56A3-4732-8976-B10382C615F6}"/>
    <dgm:cxn modelId="{184C2FDE-3BDB-4675-B106-8ABD662DBF2E}" type="presOf" srcId="{89B02273-ED38-4C8C-A82E-9C52A7D3E7AA}" destId="{49FB4916-FEB0-45D0-8D6E-9F54FF714EEE}" srcOrd="0" destOrd="5" presId="urn:microsoft.com/office/officeart/2005/8/layout/vList2"/>
    <dgm:cxn modelId="{E06D03E4-DE8E-4257-A53C-88BA15AFCBEF}" type="presOf" srcId="{BB0419B9-FDCC-44DA-802C-CC42C4B59922}" destId="{B0CEE7DF-E1B7-4778-AFE9-64ED23903D0E}" srcOrd="0" destOrd="0" presId="urn:microsoft.com/office/officeart/2005/8/layout/vList2"/>
    <dgm:cxn modelId="{B3CC3BF8-9D69-4B93-9B0F-7D0A74D88E08}" srcId="{BB0419B9-FDCC-44DA-802C-CC42C4B59922}" destId="{66FF9E3B-2A6A-44C1-94BA-7AE3D0D53918}" srcOrd="2" destOrd="0" parTransId="{0E4A4A9F-B811-4A2C-A3E9-21A4F1FCFCAB}" sibTransId="{DE1DB8D4-1D3E-44AA-8E1D-45EBA50BB304}"/>
    <dgm:cxn modelId="{2AD8898B-2AEB-4DB1-9143-B7260FF8C9E1}" type="presParOf" srcId="{286C201D-9663-47D7-93B7-77C071204E6E}" destId="{B0CEE7DF-E1B7-4778-AFE9-64ED23903D0E}" srcOrd="0" destOrd="0" presId="urn:microsoft.com/office/officeart/2005/8/layout/vList2"/>
    <dgm:cxn modelId="{D6617A6E-E4A0-4339-AC27-BF0C99F08067}" type="presParOf" srcId="{286C201D-9663-47D7-93B7-77C071204E6E}" destId="{49FB4916-FEB0-45D0-8D6E-9F54FF714EE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63C74B-B5E8-4145-8988-0E683E24D7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A8CDB226-D8D6-453E-A8BD-F0DA103DAD57}">
      <dgm:prSet phldrT="[Text]"/>
      <dgm:spPr/>
      <dgm:t>
        <a:bodyPr/>
        <a:lstStyle/>
        <a:p>
          <a:r>
            <a:rPr lang="en-US" dirty="0"/>
            <a:t>APA </a:t>
          </a:r>
          <a:r>
            <a:rPr lang="en-US" i="1" dirty="0"/>
            <a:t>recommends</a:t>
          </a:r>
          <a:r>
            <a:rPr lang="en-US" dirty="0"/>
            <a:t> </a:t>
          </a:r>
          <a:r>
            <a:rPr lang="en-US" b="1" dirty="0"/>
            <a:t>(1C)</a:t>
          </a:r>
          <a:r>
            <a:rPr lang="en-US" dirty="0"/>
            <a:t> that a patient with borderline personality disorder have a documented, comprehensive, and person-centered treatment plan.</a:t>
          </a:r>
        </a:p>
      </dgm:t>
    </dgm:pt>
    <dgm:pt modelId="{A12DEF32-D11C-4FB8-BB5F-7D330D4387A1}" type="parTrans" cxnId="{241DC7C8-82E4-4384-90A9-53170B2EAE67}">
      <dgm:prSet/>
      <dgm:spPr/>
      <dgm:t>
        <a:bodyPr/>
        <a:lstStyle/>
        <a:p>
          <a:endParaRPr lang="en-US"/>
        </a:p>
      </dgm:t>
    </dgm:pt>
    <dgm:pt modelId="{2F2C1CB6-A93F-4CF5-ABA1-20031942022F}" type="sibTrans" cxnId="{241DC7C8-82E4-4384-90A9-53170B2EAE67}">
      <dgm:prSet/>
      <dgm:spPr/>
      <dgm:t>
        <a:bodyPr/>
        <a:lstStyle/>
        <a:p>
          <a:endParaRPr lang="en-US"/>
        </a:p>
      </dgm:t>
    </dgm:pt>
    <dgm:pt modelId="{2C4CBEB4-F061-4E8C-A210-4AD432C1FC4A}" type="pres">
      <dgm:prSet presAssocID="{8A63C74B-B5E8-4145-8988-0E683E24D75E}" presName="linear" presStyleCnt="0">
        <dgm:presLayoutVars>
          <dgm:animLvl val="lvl"/>
          <dgm:resizeHandles val="exact"/>
        </dgm:presLayoutVars>
      </dgm:prSet>
      <dgm:spPr/>
    </dgm:pt>
    <dgm:pt modelId="{ACCF1B96-4024-41DE-BB58-8BDB02CBBD19}" type="pres">
      <dgm:prSet presAssocID="{A8CDB226-D8D6-453E-A8BD-F0DA103DAD57}" presName="parentText" presStyleLbl="node1" presStyleIdx="0" presStyleCnt="1">
        <dgm:presLayoutVars>
          <dgm:chMax val="0"/>
          <dgm:bulletEnabled val="1"/>
        </dgm:presLayoutVars>
      </dgm:prSet>
      <dgm:spPr/>
    </dgm:pt>
  </dgm:ptLst>
  <dgm:cxnLst>
    <dgm:cxn modelId="{C381A595-6F36-473B-8718-0D7337CFF203}" type="presOf" srcId="{A8CDB226-D8D6-453E-A8BD-F0DA103DAD57}" destId="{ACCF1B96-4024-41DE-BB58-8BDB02CBBD19}" srcOrd="0" destOrd="0" presId="urn:microsoft.com/office/officeart/2005/8/layout/vList2"/>
    <dgm:cxn modelId="{B1C437AD-4860-45C6-AA59-684BB0578755}" type="presOf" srcId="{8A63C74B-B5E8-4145-8988-0E683E24D75E}" destId="{2C4CBEB4-F061-4E8C-A210-4AD432C1FC4A}" srcOrd="0" destOrd="0" presId="urn:microsoft.com/office/officeart/2005/8/layout/vList2"/>
    <dgm:cxn modelId="{241DC7C8-82E4-4384-90A9-53170B2EAE67}" srcId="{8A63C74B-B5E8-4145-8988-0E683E24D75E}" destId="{A8CDB226-D8D6-453E-A8BD-F0DA103DAD57}" srcOrd="0" destOrd="0" parTransId="{A12DEF32-D11C-4FB8-BB5F-7D330D4387A1}" sibTransId="{2F2C1CB6-A93F-4CF5-ABA1-20031942022F}"/>
    <dgm:cxn modelId="{AECBF073-B84D-4848-AFF7-FF322EDE3E7E}" type="presParOf" srcId="{2C4CBEB4-F061-4E8C-A210-4AD432C1FC4A}" destId="{ACCF1B96-4024-41DE-BB58-8BDB02CBBD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35A5E5-77F4-470F-904A-6D2DFB54E625}" type="doc">
      <dgm:prSet loTypeId="urn:microsoft.com/office/officeart/2008/layout/VerticalCircleList" loCatId="list" qsTypeId="urn:microsoft.com/office/officeart/2005/8/quickstyle/3d1" qsCatId="3D" csTypeId="urn:microsoft.com/office/officeart/2005/8/colors/accent0_1" csCatId="mainScheme" phldr="1"/>
      <dgm:spPr/>
      <dgm:t>
        <a:bodyPr/>
        <a:lstStyle/>
        <a:p>
          <a:endParaRPr lang="en-US"/>
        </a:p>
      </dgm:t>
    </dgm:pt>
    <dgm:pt modelId="{272AA962-0646-4346-A9C2-0313B909B537}">
      <dgm:prSet custT="1"/>
      <dgm:spPr/>
      <dgm:t>
        <a:bodyPr/>
        <a:lstStyle/>
        <a:p>
          <a:r>
            <a:rPr lang="en-US" sz="1800" dirty="0"/>
            <a:t>Whenever possible, develop and update the treatment plan in a collaborative fashion with the patient.</a:t>
          </a:r>
        </a:p>
      </dgm:t>
    </dgm:pt>
    <dgm:pt modelId="{A65672B9-4330-4CA0-A436-38CAEB893EB1}" type="parTrans" cxnId="{A435B4F3-FC0A-477A-B746-494AE0AD5E04}">
      <dgm:prSet/>
      <dgm:spPr/>
      <dgm:t>
        <a:bodyPr/>
        <a:lstStyle/>
        <a:p>
          <a:endParaRPr lang="en-US">
            <a:solidFill>
              <a:schemeClr val="bg1"/>
            </a:solidFill>
          </a:endParaRPr>
        </a:p>
      </dgm:t>
    </dgm:pt>
    <dgm:pt modelId="{8F3015D3-2DAB-411B-A14D-9EFBC7A009F6}" type="sibTrans" cxnId="{A435B4F3-FC0A-477A-B746-494AE0AD5E04}">
      <dgm:prSet/>
      <dgm:spPr/>
      <dgm:t>
        <a:bodyPr/>
        <a:lstStyle/>
        <a:p>
          <a:endParaRPr lang="en-US">
            <a:solidFill>
              <a:schemeClr val="bg1"/>
            </a:solidFill>
          </a:endParaRPr>
        </a:p>
      </dgm:t>
    </dgm:pt>
    <dgm:pt modelId="{DDA5D82C-6519-42D7-8E19-49CF7ED58FE9}">
      <dgm:prSet custT="1"/>
      <dgm:spPr/>
      <dgm:t>
        <a:bodyPr/>
        <a:lstStyle/>
        <a:p>
          <a:r>
            <a:rPr lang="en-US" sz="1800" dirty="0"/>
            <a:t>Can be recorded as part of an evaluation note or progress note and does not need to adhere to a defined development process (e.g., face-to-face multidisciplinary team meeting) or format (e.g., time-specified goals and objectives).</a:t>
          </a:r>
        </a:p>
      </dgm:t>
    </dgm:pt>
    <dgm:pt modelId="{2DD09121-0CEA-4FEE-853B-E6341247D85C}" type="parTrans" cxnId="{93CC7402-6352-4568-93C4-10A1DD21B053}">
      <dgm:prSet/>
      <dgm:spPr/>
      <dgm:t>
        <a:bodyPr/>
        <a:lstStyle/>
        <a:p>
          <a:endParaRPr lang="en-US">
            <a:solidFill>
              <a:schemeClr val="bg1"/>
            </a:solidFill>
          </a:endParaRPr>
        </a:p>
      </dgm:t>
    </dgm:pt>
    <dgm:pt modelId="{052588D5-7C3E-470D-B87E-1F3A340AB844}" type="sibTrans" cxnId="{93CC7402-6352-4568-93C4-10A1DD21B053}">
      <dgm:prSet/>
      <dgm:spPr/>
      <dgm:t>
        <a:bodyPr/>
        <a:lstStyle/>
        <a:p>
          <a:endParaRPr lang="en-US">
            <a:solidFill>
              <a:schemeClr val="bg1"/>
            </a:solidFill>
          </a:endParaRPr>
        </a:p>
      </dgm:t>
    </dgm:pt>
    <dgm:pt modelId="{2FF50774-DC03-4C4D-A58A-3CED1B359905}">
      <dgm:prSet custT="1"/>
      <dgm:spPr/>
      <dgm:t>
        <a:bodyPr/>
        <a:lstStyle/>
        <a:p>
          <a:pPr>
            <a:buNone/>
          </a:pPr>
          <a:r>
            <a:rPr lang="en-US" sz="1800" dirty="0"/>
            <a:t>Typically delineates treatments aimed at improving functioning, reducing symptoms, and addressing the core personality features of BPD.</a:t>
          </a:r>
        </a:p>
      </dgm:t>
    </dgm:pt>
    <dgm:pt modelId="{3B0E599C-3E39-4FA4-A007-520D490CE735}" type="parTrans" cxnId="{EE711D9A-10D7-4BC1-8822-211A6A77B0E2}">
      <dgm:prSet/>
      <dgm:spPr/>
      <dgm:t>
        <a:bodyPr/>
        <a:lstStyle/>
        <a:p>
          <a:endParaRPr lang="en-US">
            <a:solidFill>
              <a:schemeClr val="bg1"/>
            </a:solidFill>
          </a:endParaRPr>
        </a:p>
      </dgm:t>
    </dgm:pt>
    <dgm:pt modelId="{64261775-6680-4AF3-81BB-D95E07738BDB}" type="sibTrans" cxnId="{EE711D9A-10D7-4BC1-8822-211A6A77B0E2}">
      <dgm:prSet/>
      <dgm:spPr/>
      <dgm:t>
        <a:bodyPr/>
        <a:lstStyle/>
        <a:p>
          <a:endParaRPr lang="en-US">
            <a:solidFill>
              <a:schemeClr val="bg1"/>
            </a:solidFill>
          </a:endParaRPr>
        </a:p>
      </dgm:t>
    </dgm:pt>
    <dgm:pt modelId="{B9B9053E-B01B-4C3E-A537-220A4B5DDA6B}" type="pres">
      <dgm:prSet presAssocID="{8C35A5E5-77F4-470F-904A-6D2DFB54E625}" presName="Name0" presStyleCnt="0">
        <dgm:presLayoutVars>
          <dgm:dir/>
        </dgm:presLayoutVars>
      </dgm:prSet>
      <dgm:spPr/>
    </dgm:pt>
    <dgm:pt modelId="{F3F4B7C8-57C3-4D90-9AC2-6B82D48371CB}" type="pres">
      <dgm:prSet presAssocID="{2FF50774-DC03-4C4D-A58A-3CED1B359905}" presName="noChildren" presStyleCnt="0"/>
      <dgm:spPr/>
    </dgm:pt>
    <dgm:pt modelId="{713520BF-256A-480F-B83E-22ACB7E49519}" type="pres">
      <dgm:prSet presAssocID="{2FF50774-DC03-4C4D-A58A-3CED1B359905}" presName="gap" presStyleCnt="0"/>
      <dgm:spPr/>
    </dgm:pt>
    <dgm:pt modelId="{1DFF439B-922C-4240-B1B3-E0094AC8C690}" type="pres">
      <dgm:prSet presAssocID="{2FF50774-DC03-4C4D-A58A-3CED1B359905}" presName="medCircle2" presStyleLbl="vennNode1" presStyleIdx="0" presStyleCnt="3"/>
      <dgm:spPr>
        <a:solidFill>
          <a:schemeClr val="lt1">
            <a:hueOff val="0"/>
            <a:satOff val="0"/>
            <a:lumOff val="0"/>
            <a:alpha val="86000"/>
          </a:schemeClr>
        </a:solidFill>
      </dgm:spPr>
    </dgm:pt>
    <dgm:pt modelId="{D552FE96-8B62-42D1-A272-583479612C1C}" type="pres">
      <dgm:prSet presAssocID="{2FF50774-DC03-4C4D-A58A-3CED1B359905}" presName="txLvlOnly1" presStyleLbl="revTx" presStyleIdx="0" presStyleCnt="3"/>
      <dgm:spPr/>
    </dgm:pt>
    <dgm:pt modelId="{0529635C-CE34-4385-A88F-EED817F09B62}" type="pres">
      <dgm:prSet presAssocID="{272AA962-0646-4346-A9C2-0313B909B537}" presName="noChildren" presStyleCnt="0"/>
      <dgm:spPr/>
    </dgm:pt>
    <dgm:pt modelId="{A2C21201-E81E-49FA-BB8B-080BD9637B01}" type="pres">
      <dgm:prSet presAssocID="{272AA962-0646-4346-A9C2-0313B909B537}" presName="gap" presStyleCnt="0"/>
      <dgm:spPr/>
    </dgm:pt>
    <dgm:pt modelId="{F18C75C7-FE2F-4FCE-AA22-A66365E63435}" type="pres">
      <dgm:prSet presAssocID="{272AA962-0646-4346-A9C2-0313B909B537}" presName="medCircle2" presStyleLbl="vennNode1" presStyleIdx="1" presStyleCnt="3"/>
      <dgm:spPr>
        <a:solidFill>
          <a:schemeClr val="lt1">
            <a:hueOff val="0"/>
            <a:satOff val="0"/>
            <a:lumOff val="0"/>
            <a:alpha val="86000"/>
          </a:schemeClr>
        </a:solidFill>
      </dgm:spPr>
    </dgm:pt>
    <dgm:pt modelId="{28A11F24-E7B0-4D22-BCF2-C91A3F2D7437}" type="pres">
      <dgm:prSet presAssocID="{272AA962-0646-4346-A9C2-0313B909B537}" presName="txLvlOnly1" presStyleLbl="revTx" presStyleIdx="1" presStyleCnt="3"/>
      <dgm:spPr/>
    </dgm:pt>
    <dgm:pt modelId="{E570CCAA-6016-452F-BFCB-45C38AC07E1A}" type="pres">
      <dgm:prSet presAssocID="{DDA5D82C-6519-42D7-8E19-49CF7ED58FE9}" presName="noChildren" presStyleCnt="0"/>
      <dgm:spPr/>
    </dgm:pt>
    <dgm:pt modelId="{5836A5AA-F804-474B-B16A-BECF6B56DA14}" type="pres">
      <dgm:prSet presAssocID="{DDA5D82C-6519-42D7-8E19-49CF7ED58FE9}" presName="gap" presStyleCnt="0"/>
      <dgm:spPr/>
    </dgm:pt>
    <dgm:pt modelId="{272F4C51-4605-4262-A465-3F09213E6F26}" type="pres">
      <dgm:prSet presAssocID="{DDA5D82C-6519-42D7-8E19-49CF7ED58FE9}" presName="medCircle2" presStyleLbl="vennNode1" presStyleIdx="2" presStyleCnt="3"/>
      <dgm:spPr>
        <a:solidFill>
          <a:schemeClr val="lt1">
            <a:hueOff val="0"/>
            <a:satOff val="0"/>
            <a:lumOff val="0"/>
            <a:alpha val="86000"/>
          </a:schemeClr>
        </a:solidFill>
      </dgm:spPr>
    </dgm:pt>
    <dgm:pt modelId="{569C71D4-A9F1-4649-BF15-50438043FAF5}" type="pres">
      <dgm:prSet presAssocID="{DDA5D82C-6519-42D7-8E19-49CF7ED58FE9}" presName="txLvlOnly1" presStyleLbl="revTx" presStyleIdx="2" presStyleCnt="3"/>
      <dgm:spPr/>
    </dgm:pt>
  </dgm:ptLst>
  <dgm:cxnLst>
    <dgm:cxn modelId="{93CC7402-6352-4568-93C4-10A1DD21B053}" srcId="{8C35A5E5-77F4-470F-904A-6D2DFB54E625}" destId="{DDA5D82C-6519-42D7-8E19-49CF7ED58FE9}" srcOrd="2" destOrd="0" parTransId="{2DD09121-0CEA-4FEE-853B-E6341247D85C}" sibTransId="{052588D5-7C3E-470D-B87E-1F3A340AB844}"/>
    <dgm:cxn modelId="{DEF46220-DF1D-4A1D-B8CC-742274412A37}" type="presOf" srcId="{8C35A5E5-77F4-470F-904A-6D2DFB54E625}" destId="{B9B9053E-B01B-4C3E-A537-220A4B5DDA6B}" srcOrd="0" destOrd="0" presId="urn:microsoft.com/office/officeart/2008/layout/VerticalCircleList"/>
    <dgm:cxn modelId="{04C4432E-D8A0-4039-888B-A28CB8FA599D}" type="presOf" srcId="{2FF50774-DC03-4C4D-A58A-3CED1B359905}" destId="{D552FE96-8B62-42D1-A272-583479612C1C}" srcOrd="0" destOrd="0" presId="urn:microsoft.com/office/officeart/2008/layout/VerticalCircleList"/>
    <dgm:cxn modelId="{EE711D9A-10D7-4BC1-8822-211A6A77B0E2}" srcId="{8C35A5E5-77F4-470F-904A-6D2DFB54E625}" destId="{2FF50774-DC03-4C4D-A58A-3CED1B359905}" srcOrd="0" destOrd="0" parTransId="{3B0E599C-3E39-4FA4-A007-520D490CE735}" sibTransId="{64261775-6680-4AF3-81BB-D95E07738BDB}"/>
    <dgm:cxn modelId="{22D78FA1-A8D1-4247-9277-0C0192D4FCBE}" type="presOf" srcId="{DDA5D82C-6519-42D7-8E19-49CF7ED58FE9}" destId="{569C71D4-A9F1-4649-BF15-50438043FAF5}" srcOrd="0" destOrd="0" presId="urn:microsoft.com/office/officeart/2008/layout/VerticalCircleList"/>
    <dgm:cxn modelId="{B2DBE5F1-0FC9-4236-81E2-F237BF25DB93}" type="presOf" srcId="{272AA962-0646-4346-A9C2-0313B909B537}" destId="{28A11F24-E7B0-4D22-BCF2-C91A3F2D7437}" srcOrd="0" destOrd="0" presId="urn:microsoft.com/office/officeart/2008/layout/VerticalCircleList"/>
    <dgm:cxn modelId="{A435B4F3-FC0A-477A-B746-494AE0AD5E04}" srcId="{8C35A5E5-77F4-470F-904A-6D2DFB54E625}" destId="{272AA962-0646-4346-A9C2-0313B909B537}" srcOrd="1" destOrd="0" parTransId="{A65672B9-4330-4CA0-A436-38CAEB893EB1}" sibTransId="{8F3015D3-2DAB-411B-A14D-9EFBC7A009F6}"/>
    <dgm:cxn modelId="{D038B68D-5710-42F5-B353-EBA3D80F34CD}" type="presParOf" srcId="{B9B9053E-B01B-4C3E-A537-220A4B5DDA6B}" destId="{F3F4B7C8-57C3-4D90-9AC2-6B82D48371CB}" srcOrd="0" destOrd="0" presId="urn:microsoft.com/office/officeart/2008/layout/VerticalCircleList"/>
    <dgm:cxn modelId="{BF18F731-42D8-4A52-8CEC-84336944B55E}" type="presParOf" srcId="{F3F4B7C8-57C3-4D90-9AC2-6B82D48371CB}" destId="{713520BF-256A-480F-B83E-22ACB7E49519}" srcOrd="0" destOrd="0" presId="urn:microsoft.com/office/officeart/2008/layout/VerticalCircleList"/>
    <dgm:cxn modelId="{8E299DC8-0D18-4A77-A1A3-4F8380028A92}" type="presParOf" srcId="{F3F4B7C8-57C3-4D90-9AC2-6B82D48371CB}" destId="{1DFF439B-922C-4240-B1B3-E0094AC8C690}" srcOrd="1" destOrd="0" presId="urn:microsoft.com/office/officeart/2008/layout/VerticalCircleList"/>
    <dgm:cxn modelId="{C1601FDD-2675-417B-8F79-0B09264E5131}" type="presParOf" srcId="{F3F4B7C8-57C3-4D90-9AC2-6B82D48371CB}" destId="{D552FE96-8B62-42D1-A272-583479612C1C}" srcOrd="2" destOrd="0" presId="urn:microsoft.com/office/officeart/2008/layout/VerticalCircleList"/>
    <dgm:cxn modelId="{8EF11DBC-B2CC-4CCB-938E-3FB1786C2280}" type="presParOf" srcId="{B9B9053E-B01B-4C3E-A537-220A4B5DDA6B}" destId="{0529635C-CE34-4385-A88F-EED817F09B62}" srcOrd="1" destOrd="0" presId="urn:microsoft.com/office/officeart/2008/layout/VerticalCircleList"/>
    <dgm:cxn modelId="{9BD3A16E-6681-45B7-9C35-45DBF1F5C8F5}" type="presParOf" srcId="{0529635C-CE34-4385-A88F-EED817F09B62}" destId="{A2C21201-E81E-49FA-BB8B-080BD9637B01}" srcOrd="0" destOrd="0" presId="urn:microsoft.com/office/officeart/2008/layout/VerticalCircleList"/>
    <dgm:cxn modelId="{47DFCE5A-C5B1-4316-9DDF-E7F3FA24AFFA}" type="presParOf" srcId="{0529635C-CE34-4385-A88F-EED817F09B62}" destId="{F18C75C7-FE2F-4FCE-AA22-A66365E63435}" srcOrd="1" destOrd="0" presId="urn:microsoft.com/office/officeart/2008/layout/VerticalCircleList"/>
    <dgm:cxn modelId="{67BC9FC0-C01D-48F6-B259-14DAC091E9A2}" type="presParOf" srcId="{0529635C-CE34-4385-A88F-EED817F09B62}" destId="{28A11F24-E7B0-4D22-BCF2-C91A3F2D7437}" srcOrd="2" destOrd="0" presId="urn:microsoft.com/office/officeart/2008/layout/VerticalCircleList"/>
    <dgm:cxn modelId="{6972EA20-29D1-4D95-ADBD-9BF9CF0016E7}" type="presParOf" srcId="{B9B9053E-B01B-4C3E-A537-220A4B5DDA6B}" destId="{E570CCAA-6016-452F-BFCB-45C38AC07E1A}" srcOrd="2" destOrd="0" presId="urn:microsoft.com/office/officeart/2008/layout/VerticalCircleList"/>
    <dgm:cxn modelId="{FCE5ED96-3ECA-4CF9-B7E8-9A27FDA9A46C}" type="presParOf" srcId="{E570CCAA-6016-452F-BFCB-45C38AC07E1A}" destId="{5836A5AA-F804-474B-B16A-BECF6B56DA14}" srcOrd="0" destOrd="0" presId="urn:microsoft.com/office/officeart/2008/layout/VerticalCircleList"/>
    <dgm:cxn modelId="{68A5D329-D5D1-4E3C-9CB6-7A00AAEF9575}" type="presParOf" srcId="{E570CCAA-6016-452F-BFCB-45C38AC07E1A}" destId="{272F4C51-4605-4262-A465-3F09213E6F26}" srcOrd="1" destOrd="0" presId="urn:microsoft.com/office/officeart/2008/layout/VerticalCircleList"/>
    <dgm:cxn modelId="{6B8480E7-22DB-4914-80F5-BDE864A7ADF8}" type="presParOf" srcId="{E570CCAA-6016-452F-BFCB-45C38AC07E1A}" destId="{569C71D4-A9F1-4649-BF15-50438043FAF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E6ED4-0705-42F7-9DCA-A5FED062B555}">
      <dsp:nvSpPr>
        <dsp:cNvPr id="0" name=""/>
        <dsp:cNvSpPr/>
      </dsp:nvSpPr>
      <dsp:spPr>
        <a:xfrm>
          <a:off x="340723" y="0"/>
          <a:ext cx="7653083" cy="3609109"/>
        </a:xfrm>
        <a:prstGeom prst="striped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C3F3CC-F693-425F-9A28-93BE7674E0D4}">
      <dsp:nvSpPr>
        <dsp:cNvPr id="0" name=""/>
        <dsp:cNvSpPr/>
      </dsp:nvSpPr>
      <dsp:spPr>
        <a:xfrm>
          <a:off x="831" y="1082732"/>
          <a:ext cx="1087593" cy="1443643"/>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Systematic Review of Literature</a:t>
          </a:r>
        </a:p>
      </dsp:txBody>
      <dsp:txXfrm>
        <a:off x="53923" y="1135824"/>
        <a:ext cx="981409" cy="1337459"/>
      </dsp:txXfrm>
    </dsp:sp>
    <dsp:sp modelId="{BC4295D1-BADA-460A-93E1-FC3C109BA374}">
      <dsp:nvSpPr>
        <dsp:cNvPr id="0" name=""/>
        <dsp:cNvSpPr/>
      </dsp:nvSpPr>
      <dsp:spPr>
        <a:xfrm>
          <a:off x="1248563" y="1082732"/>
          <a:ext cx="960831" cy="1443643"/>
        </a:xfrm>
        <a:prstGeom prst="roundRect">
          <a:avLst/>
        </a:prstGeom>
        <a:gradFill rotWithShape="0">
          <a:gsLst>
            <a:gs pos="0">
              <a:schemeClr val="accent2">
                <a:hueOff val="763746"/>
                <a:satOff val="3612"/>
                <a:lumOff val="-1307"/>
                <a:alphaOff val="0"/>
                <a:tint val="100000"/>
                <a:shade val="100000"/>
                <a:satMod val="130000"/>
              </a:schemeClr>
            </a:gs>
            <a:gs pos="100000">
              <a:schemeClr val="accent2">
                <a:hueOff val="763746"/>
                <a:satOff val="3612"/>
                <a:lumOff val="-13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Evidence Review</a:t>
          </a:r>
        </a:p>
      </dsp:txBody>
      <dsp:txXfrm>
        <a:off x="1295467" y="1129636"/>
        <a:ext cx="867023" cy="1349835"/>
      </dsp:txXfrm>
    </dsp:sp>
    <dsp:sp modelId="{B0A952F8-C703-4DE5-BE67-F6C67B8DD251}">
      <dsp:nvSpPr>
        <dsp:cNvPr id="0" name=""/>
        <dsp:cNvSpPr/>
      </dsp:nvSpPr>
      <dsp:spPr>
        <a:xfrm>
          <a:off x="2369533" y="1082732"/>
          <a:ext cx="1264069" cy="1443643"/>
        </a:xfrm>
        <a:prstGeom prst="roundRect">
          <a:avLst/>
        </a:prstGeom>
        <a:gradFill rotWithShape="0">
          <a:gsLst>
            <a:gs pos="0">
              <a:schemeClr val="accent2">
                <a:hueOff val="1527492"/>
                <a:satOff val="7223"/>
                <a:lumOff val="-2615"/>
                <a:alphaOff val="0"/>
                <a:tint val="100000"/>
                <a:shade val="100000"/>
                <a:satMod val="130000"/>
              </a:schemeClr>
            </a:gs>
            <a:gs pos="100000">
              <a:schemeClr val="accent2">
                <a:hueOff val="1527492"/>
                <a:satOff val="7223"/>
                <a:lumOff val="-2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Guideline Statements and Text Development </a:t>
          </a:r>
        </a:p>
      </dsp:txBody>
      <dsp:txXfrm>
        <a:off x="2431240" y="1144439"/>
        <a:ext cx="1140655" cy="1320229"/>
      </dsp:txXfrm>
    </dsp:sp>
    <dsp:sp modelId="{45922B2B-4E1A-4457-9E5E-D4EE5C2B0012}">
      <dsp:nvSpPr>
        <dsp:cNvPr id="0" name=""/>
        <dsp:cNvSpPr/>
      </dsp:nvSpPr>
      <dsp:spPr>
        <a:xfrm>
          <a:off x="3793742" y="1082732"/>
          <a:ext cx="960831" cy="1443643"/>
        </a:xfrm>
        <a:prstGeom prst="roundRect">
          <a:avLst/>
        </a:prstGeom>
        <a:gradFill rotWithShape="0">
          <a:gsLst>
            <a:gs pos="0">
              <a:schemeClr val="accent2">
                <a:hueOff val="2291238"/>
                <a:satOff val="10835"/>
                <a:lumOff val="-3922"/>
                <a:alphaOff val="0"/>
                <a:tint val="100000"/>
                <a:shade val="100000"/>
                <a:satMod val="130000"/>
              </a:schemeClr>
            </a:gs>
            <a:gs pos="100000">
              <a:schemeClr val="accent2">
                <a:hueOff val="2291238"/>
                <a:satOff val="10835"/>
                <a:lumOff val="-392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Public Review and Comment</a:t>
          </a:r>
        </a:p>
      </dsp:txBody>
      <dsp:txXfrm>
        <a:off x="3840646" y="1129636"/>
        <a:ext cx="867023" cy="1349835"/>
      </dsp:txXfrm>
    </dsp:sp>
    <dsp:sp modelId="{AF69FBB9-B59A-44AF-B6CA-8B0661C8EBCF}">
      <dsp:nvSpPr>
        <dsp:cNvPr id="0" name=""/>
        <dsp:cNvSpPr/>
      </dsp:nvSpPr>
      <dsp:spPr>
        <a:xfrm>
          <a:off x="4914712" y="1082732"/>
          <a:ext cx="960831" cy="1443643"/>
        </a:xfrm>
        <a:prstGeom prst="roundRect">
          <a:avLst/>
        </a:prstGeom>
        <a:gradFill rotWithShape="0">
          <a:gsLst>
            <a:gs pos="0">
              <a:schemeClr val="accent2">
                <a:hueOff val="3054984"/>
                <a:satOff val="14447"/>
                <a:lumOff val="-5229"/>
                <a:alphaOff val="0"/>
                <a:tint val="100000"/>
                <a:shade val="100000"/>
                <a:satMod val="130000"/>
              </a:schemeClr>
            </a:gs>
            <a:gs pos="100000">
              <a:schemeClr val="accent2">
                <a:hueOff val="3054984"/>
                <a:satOff val="14447"/>
                <a:lumOff val="-522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Revisions</a:t>
          </a:r>
          <a:endParaRPr lang="en-US" sz="1400" b="1" kern="1200" dirty="0">
            <a:solidFill>
              <a:schemeClr val="tx1"/>
            </a:solidFill>
          </a:endParaRPr>
        </a:p>
      </dsp:txBody>
      <dsp:txXfrm>
        <a:off x="4961616" y="1129636"/>
        <a:ext cx="867023" cy="1349835"/>
      </dsp:txXfrm>
    </dsp:sp>
    <dsp:sp modelId="{CD982AF3-8B3E-41F6-897C-7512FA742B1D}">
      <dsp:nvSpPr>
        <dsp:cNvPr id="0" name=""/>
        <dsp:cNvSpPr/>
      </dsp:nvSpPr>
      <dsp:spPr>
        <a:xfrm>
          <a:off x="6035682" y="1082732"/>
          <a:ext cx="1059114" cy="1443643"/>
        </a:xfrm>
        <a:prstGeom prst="roundRect">
          <a:avLst/>
        </a:prstGeom>
        <a:gradFill rotWithShape="0">
          <a:gsLst>
            <a:gs pos="0">
              <a:schemeClr val="accent2">
                <a:hueOff val="3818730"/>
                <a:satOff val="18058"/>
                <a:lumOff val="-6537"/>
                <a:alphaOff val="0"/>
                <a:tint val="100000"/>
                <a:shade val="100000"/>
                <a:satMod val="130000"/>
              </a:schemeClr>
            </a:gs>
            <a:gs pos="100000">
              <a:schemeClr val="accent2">
                <a:hueOff val="3818730"/>
                <a:satOff val="18058"/>
                <a:lumOff val="-653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APA Assembly and Board of Trustees Approval</a:t>
          </a:r>
        </a:p>
      </dsp:txBody>
      <dsp:txXfrm>
        <a:off x="6087384" y="1134434"/>
        <a:ext cx="955710" cy="1340239"/>
      </dsp:txXfrm>
    </dsp:sp>
    <dsp:sp modelId="{3A31EE3D-2F08-426D-943E-848BEBD518C3}">
      <dsp:nvSpPr>
        <dsp:cNvPr id="0" name=""/>
        <dsp:cNvSpPr/>
      </dsp:nvSpPr>
      <dsp:spPr>
        <a:xfrm>
          <a:off x="7254935" y="1082732"/>
          <a:ext cx="1078763" cy="1443643"/>
        </a:xfrm>
        <a:prstGeom prst="roundRect">
          <a:avLst/>
        </a:prstGeom>
        <a:gradFill rotWithShape="0">
          <a:gsLst>
            <a:gs pos="0">
              <a:schemeClr val="accent2">
                <a:hueOff val="4582476"/>
                <a:satOff val="21670"/>
                <a:lumOff val="-7844"/>
                <a:alphaOff val="0"/>
                <a:tint val="100000"/>
                <a:shade val="100000"/>
                <a:satMod val="130000"/>
              </a:schemeClr>
            </a:gs>
            <a:gs pos="100000">
              <a:schemeClr val="accent2">
                <a:hueOff val="4582476"/>
                <a:satOff val="21670"/>
                <a:lumOff val="-784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Publication</a:t>
          </a:r>
        </a:p>
      </dsp:txBody>
      <dsp:txXfrm>
        <a:off x="7307596" y="1135393"/>
        <a:ext cx="973441" cy="13383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07B0A-EF92-4C8A-8E06-B453362544C8}">
      <dsp:nvSpPr>
        <dsp:cNvPr id="0" name=""/>
        <dsp:cNvSpPr/>
      </dsp:nvSpPr>
      <dsp:spPr>
        <a:xfrm rot="5400000">
          <a:off x="488874" y="871483"/>
          <a:ext cx="1459434" cy="2428465"/>
        </a:xfrm>
        <a:prstGeom prst="corner">
          <a:avLst>
            <a:gd name="adj1" fmla="val 16120"/>
            <a:gd name="adj2" fmla="val 1611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F365A6A-E634-47B0-B145-058AD1B5055B}">
      <dsp:nvSpPr>
        <dsp:cNvPr id="0" name=""/>
        <dsp:cNvSpPr/>
      </dsp:nvSpPr>
      <dsp:spPr>
        <a:xfrm>
          <a:off x="245259" y="1597071"/>
          <a:ext cx="2192432" cy="192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effectLst/>
            </a:rPr>
            <a:t>The least restrictive setting </a:t>
          </a:r>
          <a:r>
            <a:rPr lang="en-US" sz="1600" kern="1200" dirty="0"/>
            <a:t>(e.g., outpatient treatment) that is likely to be safe and to allow for effective treatment of BPD and co-occurring conditions</a:t>
          </a:r>
        </a:p>
      </dsp:txBody>
      <dsp:txXfrm>
        <a:off x="245259" y="1597071"/>
        <a:ext cx="2192432" cy="1921795"/>
      </dsp:txXfrm>
    </dsp:sp>
    <dsp:sp modelId="{2C167A2A-8C7C-4B47-9B86-7F20CD701D78}">
      <dsp:nvSpPr>
        <dsp:cNvPr id="0" name=""/>
        <dsp:cNvSpPr/>
      </dsp:nvSpPr>
      <dsp:spPr>
        <a:xfrm>
          <a:off x="2024024" y="692696"/>
          <a:ext cx="413666" cy="413666"/>
        </a:xfrm>
        <a:prstGeom prst="triangle">
          <a:avLst>
            <a:gd name="adj" fmla="val 100000"/>
          </a:avLst>
        </a:prstGeom>
        <a:solidFill>
          <a:schemeClr val="accent3">
            <a:hueOff val="-2711255"/>
            <a:satOff val="952"/>
            <a:lumOff val="4118"/>
            <a:alphaOff val="0"/>
          </a:schemeClr>
        </a:solidFill>
        <a:ln w="9525" cap="flat" cmpd="sng" algn="ctr">
          <a:solidFill>
            <a:schemeClr val="accent3">
              <a:hueOff val="-2711255"/>
              <a:satOff val="952"/>
              <a:lumOff val="4118"/>
              <a:alphaOff val="0"/>
            </a:schemeClr>
          </a:solidFill>
          <a:prstDash val="solid"/>
        </a:ln>
        <a:effectLst>
          <a:outerShdw blurRad="50800" dist="38100" dir="2700000" algn="tl" rotWithShape="0">
            <a:prstClr val="black">
              <a:alpha val="40000"/>
            </a:prstClr>
          </a:outerShdw>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1266F7E-D53F-4335-9E89-484C28ADBD10}">
      <dsp:nvSpPr>
        <dsp:cNvPr id="0" name=""/>
        <dsp:cNvSpPr/>
      </dsp:nvSpPr>
      <dsp:spPr>
        <a:xfrm rot="5400000">
          <a:off x="3054841" y="207333"/>
          <a:ext cx="1459434" cy="2428465"/>
        </a:xfrm>
        <a:prstGeom prst="corner">
          <a:avLst>
            <a:gd name="adj1" fmla="val 16120"/>
            <a:gd name="adj2" fmla="val 16110"/>
          </a:avLst>
        </a:prstGeom>
        <a:solidFill>
          <a:schemeClr val="accent3">
            <a:hueOff val="-5422511"/>
            <a:satOff val="1904"/>
            <a:lumOff val="8236"/>
            <a:alphaOff val="0"/>
          </a:schemeClr>
        </a:solidFill>
        <a:ln w="9525" cap="flat" cmpd="sng" algn="ctr">
          <a:solidFill>
            <a:schemeClr val="accent3">
              <a:hueOff val="-5422511"/>
              <a:satOff val="1904"/>
              <a:lumOff val="8236"/>
              <a:alphaOff val="0"/>
            </a:schemeClr>
          </a:solidFill>
          <a:prstDash val="solid"/>
        </a:ln>
        <a:effectLst>
          <a:outerShdw blurRad="50800" dist="38100" dir="2700000" algn="tl" rotWithShape="0">
            <a:prstClr val="black">
              <a:alpha val="40000"/>
            </a:prstClr>
          </a:outerShdw>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FCE0887-2655-4A2C-A8AB-76644B8DCDBA}">
      <dsp:nvSpPr>
        <dsp:cNvPr id="0" name=""/>
        <dsp:cNvSpPr/>
      </dsp:nvSpPr>
      <dsp:spPr>
        <a:xfrm>
          <a:off x="2800484" y="932921"/>
          <a:ext cx="2192432" cy="192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Intermediate level of care </a:t>
          </a:r>
          <a:r>
            <a:rPr lang="en-US" sz="1600" kern="1200" dirty="0"/>
            <a:t>(e.g., intensive outpatient, partial hospital, residential treatment) if required more monitoring or assistance </a:t>
          </a:r>
        </a:p>
      </dsp:txBody>
      <dsp:txXfrm>
        <a:off x="2800484" y="932921"/>
        <a:ext cx="2192432" cy="1921795"/>
      </dsp:txXfrm>
    </dsp:sp>
    <dsp:sp modelId="{D5BDD2C2-246D-49AF-9B15-747477FF0602}">
      <dsp:nvSpPr>
        <dsp:cNvPr id="0" name=""/>
        <dsp:cNvSpPr/>
      </dsp:nvSpPr>
      <dsp:spPr>
        <a:xfrm>
          <a:off x="4589983" y="25701"/>
          <a:ext cx="413666" cy="413666"/>
        </a:xfrm>
        <a:prstGeom prst="triangle">
          <a:avLst>
            <a:gd name="adj" fmla="val 100000"/>
          </a:avLst>
        </a:prstGeom>
        <a:solidFill>
          <a:schemeClr val="accent3">
            <a:hueOff val="-8133766"/>
            <a:satOff val="2855"/>
            <a:lumOff val="12354"/>
            <a:alphaOff val="0"/>
          </a:schemeClr>
        </a:solidFill>
        <a:ln w="9525" cap="flat" cmpd="sng" algn="ctr">
          <a:solidFill>
            <a:schemeClr val="accent3">
              <a:hueOff val="-8133766"/>
              <a:satOff val="2855"/>
              <a:lumOff val="12354"/>
              <a:alphaOff val="0"/>
            </a:schemeClr>
          </a:solidFill>
          <a:prstDash val="solid"/>
        </a:ln>
        <a:effectLst>
          <a:outerShdw blurRad="50800" dist="38100" dir="2700000" algn="tl" rotWithShape="0">
            <a:prstClr val="black">
              <a:alpha val="40000"/>
            </a:prstClr>
          </a:outerShdw>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DA93B97-3961-47AF-A8CC-4A388BC60907}">
      <dsp:nvSpPr>
        <dsp:cNvPr id="0" name=""/>
        <dsp:cNvSpPr/>
      </dsp:nvSpPr>
      <dsp:spPr>
        <a:xfrm rot="5400000">
          <a:off x="6059024" y="-919916"/>
          <a:ext cx="1459434" cy="3299264"/>
        </a:xfrm>
        <a:prstGeom prst="corner">
          <a:avLst>
            <a:gd name="adj1" fmla="val 16120"/>
            <a:gd name="adj2" fmla="val 16110"/>
          </a:avLst>
        </a:prstGeom>
        <a:solidFill>
          <a:schemeClr val="accent3">
            <a:hueOff val="-10845022"/>
            <a:satOff val="3807"/>
            <a:lumOff val="16472"/>
            <a:alphaOff val="0"/>
          </a:schemeClr>
        </a:solidFill>
        <a:ln w="9525" cap="flat" cmpd="sng" algn="ctr">
          <a:solidFill>
            <a:schemeClr val="accent3">
              <a:hueOff val="-10845022"/>
              <a:satOff val="3807"/>
              <a:lumOff val="16472"/>
              <a:alphaOff val="0"/>
            </a:schemeClr>
          </a:solidFill>
          <a:prstDash val="solid"/>
        </a:ln>
        <a:effectLst>
          <a:outerShdw blurRad="50800" dist="38100" dir="2700000" algn="tl" rotWithShape="0">
            <a:prstClr val="black">
              <a:alpha val="40000"/>
            </a:prstClr>
          </a:outerShdw>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840A34E-18FA-4FBF-A7CE-E101BE4F6BC8}">
      <dsp:nvSpPr>
        <dsp:cNvPr id="0" name=""/>
        <dsp:cNvSpPr/>
      </dsp:nvSpPr>
      <dsp:spPr>
        <a:xfrm>
          <a:off x="5396220" y="268598"/>
          <a:ext cx="3032024" cy="192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Hospitalization</a:t>
          </a:r>
          <a:r>
            <a:rPr lang="en-US" sz="1600" kern="1200" dirty="0"/>
            <a:t> </a:t>
          </a:r>
        </a:p>
        <a:p>
          <a:pPr marL="114300" lvl="1" indent="-114300" algn="l" defTabSz="666750">
            <a:lnSpc>
              <a:spcPct val="90000"/>
            </a:lnSpc>
            <a:spcBef>
              <a:spcPct val="0"/>
            </a:spcBef>
            <a:spcAft>
              <a:spcPct val="15000"/>
            </a:spcAft>
            <a:buChar char="•"/>
          </a:pPr>
          <a:r>
            <a:rPr lang="en-US" sz="1500" kern="1200" dirty="0"/>
            <a:t>a serious threat of harm to patient or others or being unable to care for themself and needing constant supervision or support as a result</a:t>
          </a:r>
        </a:p>
        <a:p>
          <a:pPr marL="114300" lvl="1" indent="-114300" algn="l" defTabSz="666750">
            <a:lnSpc>
              <a:spcPct val="90000"/>
            </a:lnSpc>
            <a:spcBef>
              <a:spcPct val="0"/>
            </a:spcBef>
            <a:spcAft>
              <a:spcPct val="15000"/>
            </a:spcAft>
            <a:buChar char="•"/>
          </a:pPr>
          <a:r>
            <a:rPr lang="en-US" sz="1500" kern="1200" dirty="0"/>
            <a:t>psychiatric or other medical problems that make outpatient treatment unsafe or ineffective and that warrant initial inpatient stabilization to promote reduction of acute symptoms and permit engagement in treatment</a:t>
          </a:r>
        </a:p>
        <a:p>
          <a:pPr marL="114300" lvl="1" indent="-114300" algn="l" defTabSz="666750">
            <a:lnSpc>
              <a:spcPct val="90000"/>
            </a:lnSpc>
            <a:spcBef>
              <a:spcPct val="0"/>
            </a:spcBef>
            <a:spcAft>
              <a:spcPct val="15000"/>
            </a:spcAft>
            <a:buChar char="•"/>
          </a:pPr>
          <a:r>
            <a:rPr lang="en-US" sz="1500" kern="1200" dirty="0"/>
            <a:t>efforts to hospitalize patients voluntarily</a:t>
          </a:r>
        </a:p>
      </dsp:txBody>
      <dsp:txXfrm>
        <a:off x="5396220" y="268598"/>
        <a:ext cx="3032024" cy="19217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536F9-B2B5-419E-83C0-3431EA825BF6}">
      <dsp:nvSpPr>
        <dsp:cNvPr id="0" name=""/>
        <dsp:cNvSpPr/>
      </dsp:nvSpPr>
      <dsp:spPr>
        <a:xfrm>
          <a:off x="0" y="809578"/>
          <a:ext cx="2063172" cy="180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chemeClr val="accent3"/>
              </a:solidFill>
              <a:effectLst/>
            </a:rPr>
            <a:t>Establish a clear and explicit treatment framework with which the patient agrees:</a:t>
          </a:r>
        </a:p>
      </dsp:txBody>
      <dsp:txXfrm>
        <a:off x="0" y="809578"/>
        <a:ext cx="2063172" cy="1809843"/>
      </dsp:txXfrm>
    </dsp:sp>
    <dsp:sp modelId="{9C2AD75A-9AE5-4F14-B7DB-15292C20FFA6}">
      <dsp:nvSpPr>
        <dsp:cNvPr id="0" name=""/>
        <dsp:cNvSpPr/>
      </dsp:nvSpPr>
      <dsp:spPr>
        <a:xfrm>
          <a:off x="2063172" y="272280"/>
          <a:ext cx="412634" cy="2884438"/>
        </a:xfrm>
        <a:prstGeom prst="leftBrace">
          <a:avLst>
            <a:gd name="adj1" fmla="val 35000"/>
            <a:gd name="adj2" fmla="val 50000"/>
          </a:avLst>
        </a:prstGeom>
        <a:noFill/>
        <a:ln w="38100" cap="flat" cmpd="sng" algn="ctr">
          <a:solidFill>
            <a:schemeClr val="accent3"/>
          </a:solidFill>
          <a:prstDash val="solid"/>
        </a:ln>
        <a:effectLst>
          <a:outerShdw blurRad="50800" dist="38100" dir="8100000" algn="tr" rotWithShape="0">
            <a:prstClr val="black">
              <a:alpha val="40000"/>
            </a:prstClr>
          </a:outerShdw>
        </a:effectLst>
      </dsp:spPr>
      <dsp:style>
        <a:lnRef idx="1">
          <a:scrgbClr r="0" g="0" b="0"/>
        </a:lnRef>
        <a:fillRef idx="0">
          <a:scrgbClr r="0" g="0" b="0"/>
        </a:fillRef>
        <a:effectRef idx="0">
          <a:scrgbClr r="0" g="0" b="0"/>
        </a:effectRef>
        <a:fontRef idx="minor"/>
      </dsp:style>
    </dsp:sp>
    <dsp:sp modelId="{464D8DE6-5446-4B5E-85CE-10D257C0852F}">
      <dsp:nvSpPr>
        <dsp:cNvPr id="0" name=""/>
        <dsp:cNvSpPr/>
      </dsp:nvSpPr>
      <dsp:spPr>
        <a:xfrm>
          <a:off x="2640861" y="272280"/>
          <a:ext cx="5611829" cy="2884438"/>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goals of treatment sessions (e.g., symptom reduction, improvement in functioning); ways to facilitate goals (e.g., reporting on such issues as conflicts, completing homework); expected role to achieve goals </a:t>
          </a:r>
        </a:p>
        <a:p>
          <a:pPr marL="171450" lvl="1" indent="-171450" algn="l" defTabSz="800100">
            <a:lnSpc>
              <a:spcPct val="90000"/>
            </a:lnSpc>
            <a:spcBef>
              <a:spcPct val="0"/>
            </a:spcBef>
            <a:spcAft>
              <a:spcPct val="15000"/>
            </a:spcAft>
            <a:buChar char="•"/>
          </a:pPr>
          <a:r>
            <a:rPr lang="en-US" sz="1800" kern="1200" dirty="0">
              <a:solidFill>
                <a:schemeClr val="tx1"/>
              </a:solidFill>
            </a:rPr>
            <a:t>when, where, and frequency of sessions</a:t>
          </a:r>
        </a:p>
        <a:p>
          <a:pPr marL="171450" lvl="1" indent="-171450" algn="l" defTabSz="800100">
            <a:lnSpc>
              <a:spcPct val="90000"/>
            </a:lnSpc>
            <a:spcBef>
              <a:spcPct val="0"/>
            </a:spcBef>
            <a:spcAft>
              <a:spcPct val="15000"/>
            </a:spcAft>
            <a:buChar char="•"/>
          </a:pPr>
          <a:r>
            <a:rPr lang="en-US" sz="1800" kern="1200" dirty="0">
              <a:solidFill>
                <a:schemeClr val="tx1"/>
              </a:solidFill>
            </a:rPr>
            <a:t>a plan for crisis management</a:t>
          </a:r>
        </a:p>
        <a:p>
          <a:pPr marL="171450" lvl="1" indent="-171450" algn="l" defTabSz="800100">
            <a:lnSpc>
              <a:spcPct val="90000"/>
            </a:lnSpc>
            <a:spcBef>
              <a:spcPct val="0"/>
            </a:spcBef>
            <a:spcAft>
              <a:spcPct val="15000"/>
            </a:spcAft>
            <a:buChar char="•"/>
          </a:pPr>
          <a:r>
            <a:rPr lang="en-US" sz="1800" kern="1200" dirty="0">
              <a:solidFill>
                <a:schemeClr val="tx1"/>
              </a:solidFill>
            </a:rPr>
            <a:t>fees, billing, and payment schedule</a:t>
          </a:r>
          <a:endParaRPr lang="en-US" sz="105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a:solidFill>
                <a:schemeClr val="tx1"/>
              </a:solidFill>
            </a:rPr>
            <a:t>clarification of the clinician’s after-hours availability</a:t>
          </a:r>
        </a:p>
        <a:p>
          <a:pPr marL="171450" lvl="1" indent="-171450" algn="l" defTabSz="800100">
            <a:lnSpc>
              <a:spcPct val="90000"/>
            </a:lnSpc>
            <a:spcBef>
              <a:spcPct val="0"/>
            </a:spcBef>
            <a:spcAft>
              <a:spcPct val="15000"/>
            </a:spcAft>
            <a:buChar char="•"/>
          </a:pPr>
          <a:r>
            <a:rPr lang="en-US" sz="1800" kern="1200" dirty="0">
              <a:solidFill>
                <a:schemeClr val="tx1"/>
              </a:solidFill>
            </a:rPr>
            <a:t>notification of session cancellations or delays in keeping appointments</a:t>
          </a:r>
          <a:endParaRPr lang="en-US" sz="800" kern="1200" dirty="0">
            <a:solidFill>
              <a:schemeClr val="tx1"/>
            </a:solidFill>
          </a:endParaRPr>
        </a:p>
      </dsp:txBody>
      <dsp:txXfrm>
        <a:off x="2640861" y="272280"/>
        <a:ext cx="5611829" cy="28844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98CB9-DB74-409D-B466-16D5C3B8104A}">
      <dsp:nvSpPr>
        <dsp:cNvPr id="0" name=""/>
        <dsp:cNvSpPr/>
      </dsp:nvSpPr>
      <dsp:spPr>
        <a:xfrm>
          <a:off x="0" y="0"/>
          <a:ext cx="7815262" cy="2077919"/>
        </a:xfrm>
        <a:prstGeom prst="roundRect">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intensity of the patient’s emotional experience and the behaviors that are part of BPD can evoke various emotional reactions (i.e., countertransference) in clinicians, ranging from warmth and empathy to desires to “rescue” the patient to negative feelings (e.g., frustration, anger). </a:t>
          </a:r>
        </a:p>
      </dsp:txBody>
      <dsp:txXfrm>
        <a:off x="101436" y="101436"/>
        <a:ext cx="7612390" cy="1875047"/>
      </dsp:txXfrm>
    </dsp:sp>
    <dsp:sp modelId="{C7346DA8-7CCA-4543-BB8E-DCFB9BF9678F}">
      <dsp:nvSpPr>
        <dsp:cNvPr id="0" name=""/>
        <dsp:cNvSpPr/>
      </dsp:nvSpPr>
      <dsp:spPr>
        <a:xfrm>
          <a:off x="0" y="2203036"/>
          <a:ext cx="7815262" cy="1100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135"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Ø"/>
          </a:pPr>
          <a:r>
            <a:rPr lang="en-US" sz="2000" kern="1200" dirty="0"/>
            <a:t>Team consultation and supervision are important avenues for understanding these emotional responses and the perspectives of different clinicians so that treatment is not adversely affected.</a:t>
          </a:r>
        </a:p>
      </dsp:txBody>
      <dsp:txXfrm>
        <a:off x="0" y="2203036"/>
        <a:ext cx="7815262" cy="11008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3A5E0-B16A-4C5F-A1FF-20343CB14841}">
      <dsp:nvSpPr>
        <dsp:cNvPr id="0" name=""/>
        <dsp:cNvSpPr/>
      </dsp:nvSpPr>
      <dsp:spPr>
        <a:xfrm>
          <a:off x="0" y="72018"/>
          <a:ext cx="7815262" cy="1641509"/>
        </a:xfrm>
        <a:prstGeom prst="roundRect">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When treatment is provided by multiple clinicians, divisiveness or polarization among treatment team members can be associated with the tendency for idealization and devaluation of others (i.e., “splitting”) that occurs as a part of BPD. </a:t>
          </a:r>
        </a:p>
      </dsp:txBody>
      <dsp:txXfrm>
        <a:off x="80132" y="152150"/>
        <a:ext cx="7654998" cy="1481245"/>
      </dsp:txXfrm>
    </dsp:sp>
    <dsp:sp modelId="{CF665769-CFFE-4C3E-95B2-6B839AC63C6B}">
      <dsp:nvSpPr>
        <dsp:cNvPr id="0" name=""/>
        <dsp:cNvSpPr/>
      </dsp:nvSpPr>
      <dsp:spPr>
        <a:xfrm>
          <a:off x="0" y="1825957"/>
          <a:ext cx="7815262" cy="152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135" tIns="26670" rIns="149352" bIns="26670" numCol="1" spcCol="1270" anchor="t" anchorCtr="0">
          <a:noAutofit/>
        </a:bodyPr>
        <a:lstStyle/>
        <a:p>
          <a:pPr marL="228600" lvl="1" indent="-228600" algn="l" defTabSz="933450">
            <a:lnSpc>
              <a:spcPct val="90000"/>
            </a:lnSpc>
            <a:spcBef>
              <a:spcPct val="0"/>
            </a:spcBef>
            <a:spcAft>
              <a:spcPct val="20000"/>
            </a:spcAft>
            <a:buFont typeface="Wingdings" panose="05000000000000000000" pitchFamily="2" charset="2"/>
            <a:buChar char="Ø"/>
          </a:pPr>
          <a:r>
            <a:rPr lang="en-US" sz="2100" kern="1200" dirty="0"/>
            <a:t>It is the responsibility of the treatment team to manage such issues if they occur, recognize the heightened need for intentional communication, and enhance coordination among involved clinicians to ensure that therapeutic decision-making is not compromised.</a:t>
          </a:r>
        </a:p>
      </dsp:txBody>
      <dsp:txXfrm>
        <a:off x="0" y="1825957"/>
        <a:ext cx="7815262" cy="15235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9010C-4647-4E7E-B9CA-F02ED53E70FB}">
      <dsp:nvSpPr>
        <dsp:cNvPr id="0" name=""/>
        <dsp:cNvSpPr/>
      </dsp:nvSpPr>
      <dsp:spPr>
        <a:xfrm rot="5400000">
          <a:off x="4537313" y="-2742606"/>
          <a:ext cx="807115" cy="653377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Limited evidence on the optimal treatment approach (e.g., some efficacy on lamotrigine for bipolar depressive episodes but not BPD)</a:t>
          </a:r>
        </a:p>
        <a:p>
          <a:pPr marL="171450" lvl="1" indent="-171450" algn="l" defTabSz="711200">
            <a:lnSpc>
              <a:spcPct val="90000"/>
            </a:lnSpc>
            <a:spcBef>
              <a:spcPct val="0"/>
            </a:spcBef>
            <a:spcAft>
              <a:spcPct val="15000"/>
            </a:spcAft>
            <a:buChar char="•"/>
          </a:pPr>
          <a:r>
            <a:rPr lang="en-US" sz="1600" kern="1200" dirty="0"/>
            <a:t>Even more limited information with lithium or valproic acid</a:t>
          </a:r>
        </a:p>
      </dsp:txBody>
      <dsp:txXfrm rot="-5400000">
        <a:off x="1673985" y="160122"/>
        <a:ext cx="6494372" cy="728315"/>
      </dsp:txXfrm>
    </dsp:sp>
    <dsp:sp modelId="{BBA95EB7-59ED-47F1-84E8-928533C204CB}">
      <dsp:nvSpPr>
        <dsp:cNvPr id="0" name=""/>
        <dsp:cNvSpPr/>
      </dsp:nvSpPr>
      <dsp:spPr>
        <a:xfrm>
          <a:off x="72" y="1060"/>
          <a:ext cx="1673912" cy="1046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Concomitant bipolar disorder</a:t>
          </a:r>
        </a:p>
      </dsp:txBody>
      <dsp:txXfrm>
        <a:off x="51155" y="52143"/>
        <a:ext cx="1571746" cy="944274"/>
      </dsp:txXfrm>
    </dsp:sp>
    <dsp:sp modelId="{18920697-39D4-4573-849E-70CF65A0A1FC}">
      <dsp:nvSpPr>
        <dsp:cNvPr id="0" name=""/>
        <dsp:cNvSpPr/>
      </dsp:nvSpPr>
      <dsp:spPr>
        <a:xfrm rot="5400000">
          <a:off x="3715004" y="-845976"/>
          <a:ext cx="2496976" cy="6481082"/>
        </a:xfrm>
        <a:prstGeom prst="round2SameRect">
          <a:avLst/>
        </a:prstGeom>
        <a:solidFill>
          <a:schemeClr val="accent2">
            <a:tint val="40000"/>
            <a:alpha val="90000"/>
            <a:hueOff val="4849215"/>
            <a:satOff val="-1875"/>
            <a:lumOff val="-807"/>
            <a:alphaOff val="0"/>
          </a:schemeClr>
        </a:solidFill>
        <a:ln w="25400" cap="flat" cmpd="sng" algn="ctr">
          <a:solidFill>
            <a:schemeClr val="accent2">
              <a:tint val="40000"/>
              <a:alpha val="90000"/>
              <a:hueOff val="4849215"/>
              <a:satOff val="-1875"/>
              <a:lumOff val="-8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Many patients respond to evidence-based treatments for MDD, though may be less likely to respond to treatments for depression than patients with MDD alone.</a:t>
          </a:r>
        </a:p>
        <a:p>
          <a:pPr marL="171450" lvl="1" indent="-171450" algn="l" defTabSz="711200">
            <a:lnSpc>
              <a:spcPct val="90000"/>
            </a:lnSpc>
            <a:spcBef>
              <a:spcPct val="0"/>
            </a:spcBef>
            <a:spcAft>
              <a:spcPct val="15000"/>
            </a:spcAft>
            <a:buChar char="•"/>
          </a:pPr>
          <a:r>
            <a:rPr lang="en-US" sz="1600" kern="1200" dirty="0"/>
            <a:t>Initial choice of an antidepressant should follow guideline-based recommendations (e.g., APA and VA/DoD guidelines).</a:t>
          </a:r>
        </a:p>
        <a:p>
          <a:pPr marL="228600" lvl="2" indent="-114300" algn="l" defTabSz="622300">
            <a:lnSpc>
              <a:spcPct val="90000"/>
            </a:lnSpc>
            <a:spcBef>
              <a:spcPct val="0"/>
            </a:spcBef>
            <a:spcAft>
              <a:spcPct val="15000"/>
            </a:spcAft>
            <a:buFont typeface="Wingdings" panose="05000000000000000000" pitchFamily="2" charset="2"/>
            <a:buChar char="Ø"/>
          </a:pPr>
          <a:r>
            <a:rPr lang="en-US" sz="1400" kern="1200" dirty="0"/>
            <a:t> SSRIs used most often; SNRIs not well-studied in these patients</a:t>
          </a:r>
        </a:p>
        <a:p>
          <a:pPr marL="228600" lvl="2" indent="-114300" algn="l" defTabSz="622300">
            <a:lnSpc>
              <a:spcPct val="90000"/>
            </a:lnSpc>
            <a:spcBef>
              <a:spcPct val="0"/>
            </a:spcBef>
            <a:spcAft>
              <a:spcPct val="15000"/>
            </a:spcAft>
            <a:buFont typeface="Wingdings" panose="05000000000000000000" pitchFamily="2" charset="2"/>
            <a:buChar char="Ø"/>
          </a:pPr>
          <a:r>
            <a:rPr lang="en-US" sz="1400" kern="1200" dirty="0"/>
            <a:t> Small studies showed MAOIs more beneficial than TCAs but rarely used</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Response to ECT may be slower and less robust; sometimes referred for ECT for significant suicide risk and repeated suicidal attempts or hospitalizations for suicidal ideation.</a:t>
          </a:r>
        </a:p>
      </dsp:txBody>
      <dsp:txXfrm rot="-5400000">
        <a:off x="1722951" y="1267969"/>
        <a:ext cx="6359190" cy="2253192"/>
      </dsp:txXfrm>
    </dsp:sp>
    <dsp:sp modelId="{841FB9FB-829B-4FD1-A324-4F0A05B8162C}">
      <dsp:nvSpPr>
        <dsp:cNvPr id="0" name=""/>
        <dsp:cNvSpPr/>
      </dsp:nvSpPr>
      <dsp:spPr>
        <a:xfrm>
          <a:off x="72" y="1143475"/>
          <a:ext cx="1722879" cy="2502178"/>
        </a:xfrm>
        <a:prstGeom prst="roundRect">
          <a:avLst/>
        </a:prstGeom>
        <a:solidFill>
          <a:schemeClr val="accent2">
            <a:hueOff val="4582476"/>
            <a:satOff val="21670"/>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Concomitant MDD</a:t>
          </a:r>
        </a:p>
      </dsp:txBody>
      <dsp:txXfrm>
        <a:off x="84176" y="1227579"/>
        <a:ext cx="1554671" cy="23339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90F5D-6246-4DB4-A5EC-88A58AC9A6A4}">
      <dsp:nvSpPr>
        <dsp:cNvPr id="0" name=""/>
        <dsp:cNvSpPr/>
      </dsp:nvSpPr>
      <dsp:spPr>
        <a:xfrm>
          <a:off x="465385" y="0"/>
          <a:ext cx="7069658" cy="932442"/>
        </a:xfrm>
        <a:prstGeom prst="wedgeEllipseCallou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High rates of panic disorder and social phobia in individuals with BPD, occurring in one-fifth to almost one-half of some samples</a:t>
          </a:r>
        </a:p>
      </dsp:txBody>
      <dsp:txXfrm>
        <a:off x="1500712" y="136553"/>
        <a:ext cx="4999004" cy="659336"/>
      </dsp:txXfrm>
    </dsp:sp>
    <dsp:sp modelId="{663D0A2E-1D27-4E84-A179-CC75E1695836}">
      <dsp:nvSpPr>
        <dsp:cNvPr id="0" name=""/>
        <dsp:cNvSpPr/>
      </dsp:nvSpPr>
      <dsp:spPr>
        <a:xfrm rot="5400000">
          <a:off x="3912916" y="-891470"/>
          <a:ext cx="2129904" cy="6263258"/>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Addition of anxiety-focused elements to psychotherapy </a:t>
          </a:r>
        </a:p>
        <a:p>
          <a:pPr marL="171450" lvl="1" indent="-171450" algn="l" defTabSz="711200">
            <a:lnSpc>
              <a:spcPct val="90000"/>
            </a:lnSpc>
            <a:spcBef>
              <a:spcPct val="0"/>
            </a:spcBef>
            <a:spcAft>
              <a:spcPct val="15000"/>
            </a:spcAft>
            <a:buChar char="•"/>
          </a:pPr>
          <a:r>
            <a:rPr lang="en-US" sz="1600" kern="1200" dirty="0"/>
            <a:t>Use of antidepressants, if appropriate</a:t>
          </a:r>
        </a:p>
        <a:p>
          <a:pPr marL="171450" lvl="1" indent="-171450" algn="l" defTabSz="711200">
            <a:lnSpc>
              <a:spcPct val="90000"/>
            </a:lnSpc>
            <a:spcBef>
              <a:spcPct val="0"/>
            </a:spcBef>
            <a:spcAft>
              <a:spcPct val="15000"/>
            </a:spcAft>
            <a:buChar char="•"/>
          </a:pPr>
          <a:r>
            <a:rPr lang="en-US" sz="1600" kern="1200" dirty="0"/>
            <a:t>Use of benzodiazepines generally not recommended due to potentially greater impulsivity or disinhibition, as well as potential for misuse or development of dependence</a:t>
          </a:r>
        </a:p>
      </dsp:txBody>
      <dsp:txXfrm rot="-5400000">
        <a:off x="1846240" y="1279179"/>
        <a:ext cx="6159285" cy="1921958"/>
      </dsp:txXfrm>
    </dsp:sp>
    <dsp:sp modelId="{6B8F3317-B78B-4775-909B-463855F45EC9}">
      <dsp:nvSpPr>
        <dsp:cNvPr id="0" name=""/>
        <dsp:cNvSpPr/>
      </dsp:nvSpPr>
      <dsp:spPr>
        <a:xfrm>
          <a:off x="360" y="1051394"/>
          <a:ext cx="1845878" cy="2377528"/>
        </a:xfrm>
        <a:prstGeom prst="roundRect">
          <a:avLst/>
        </a:prstGeom>
        <a:solidFill>
          <a:schemeClr val="accent3">
            <a:hueOff val="-10845022"/>
            <a:satOff val="3807"/>
            <a:lumOff val="164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Typical treatment approaches</a:t>
          </a:r>
        </a:p>
      </dsp:txBody>
      <dsp:txXfrm>
        <a:off x="90468" y="1141502"/>
        <a:ext cx="1665662" cy="21973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90F5D-6246-4DB4-A5EC-88A58AC9A6A4}">
      <dsp:nvSpPr>
        <dsp:cNvPr id="0" name=""/>
        <dsp:cNvSpPr/>
      </dsp:nvSpPr>
      <dsp:spPr>
        <a:xfrm>
          <a:off x="24284" y="416"/>
          <a:ext cx="8085573" cy="747254"/>
        </a:xfrm>
        <a:prstGeom prst="wedgeEllipseCallou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Rates of BPD greatest among individuals with bulimia nervosa and the binge-purge subtype of anorexia nervosa as compared with restrictive subtype</a:t>
          </a:r>
        </a:p>
      </dsp:txBody>
      <dsp:txXfrm>
        <a:off x="1208389" y="109849"/>
        <a:ext cx="5717363" cy="528388"/>
      </dsp:txXfrm>
    </dsp:sp>
    <dsp:sp modelId="{663D0A2E-1D27-4E84-A179-CC75E1695836}">
      <dsp:nvSpPr>
        <dsp:cNvPr id="0" name=""/>
        <dsp:cNvSpPr/>
      </dsp:nvSpPr>
      <dsp:spPr>
        <a:xfrm rot="5400000">
          <a:off x="3486262" y="-1047544"/>
          <a:ext cx="2724308" cy="6521707"/>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t>Adults with anorexia nervosa </a:t>
          </a:r>
          <a:r>
            <a:rPr lang="en-US" sz="1600" kern="1200" dirty="0">
              <a:sym typeface="Wingdings" panose="05000000000000000000" pitchFamily="2" charset="2"/>
            </a:rPr>
            <a:t> </a:t>
          </a:r>
          <a:r>
            <a:rPr lang="en-US" sz="1600" b="0" kern="1200" dirty="0"/>
            <a:t>evidence-based psychotherapy</a:t>
          </a:r>
        </a:p>
        <a:p>
          <a:pPr marL="171450" lvl="1" indent="-171450" algn="l" defTabSz="711200">
            <a:lnSpc>
              <a:spcPct val="90000"/>
            </a:lnSpc>
            <a:spcBef>
              <a:spcPct val="0"/>
            </a:spcBef>
            <a:spcAft>
              <a:spcPct val="15000"/>
            </a:spcAft>
            <a:buChar char="•"/>
          </a:pPr>
          <a:r>
            <a:rPr lang="en-US" sz="1600" b="0" kern="1200" dirty="0"/>
            <a:t>Adults with bulimia nervosa </a:t>
          </a:r>
          <a:r>
            <a:rPr lang="en-US" sz="1600" kern="1200" dirty="0">
              <a:sym typeface="Wingdings" panose="05000000000000000000" pitchFamily="2" charset="2"/>
            </a:rPr>
            <a:t> </a:t>
          </a:r>
          <a:r>
            <a:rPr lang="en-US" sz="1600" b="0" kern="1200" dirty="0"/>
            <a:t>either evidence-based psychotherapy alone or in combination with an SSRI (e.g., fluoxetine)</a:t>
          </a:r>
        </a:p>
        <a:p>
          <a:pPr marL="171450" lvl="1" indent="-171450" algn="l" defTabSz="711200">
            <a:lnSpc>
              <a:spcPct val="90000"/>
            </a:lnSpc>
            <a:spcBef>
              <a:spcPct val="0"/>
            </a:spcBef>
            <a:spcAft>
              <a:spcPct val="15000"/>
            </a:spcAft>
            <a:buChar char="•"/>
          </a:pPr>
          <a:r>
            <a:rPr lang="en-US" sz="1600" b="0" kern="1200" dirty="0"/>
            <a:t>Adolescents and emerging adults </a:t>
          </a:r>
          <a:r>
            <a:rPr lang="en-US" sz="1600" kern="1200" dirty="0"/>
            <a:t>with an involved caregiver </a:t>
          </a:r>
          <a:r>
            <a:rPr lang="en-US" sz="1600" kern="1200" dirty="0">
              <a:sym typeface="Wingdings" panose="05000000000000000000" pitchFamily="2" charset="2"/>
            </a:rPr>
            <a:t> </a:t>
          </a:r>
          <a:r>
            <a:rPr lang="en-US" sz="1600" kern="1200" dirty="0"/>
            <a:t>eating disorder–focused family-based treatment recommended for anorexia nervosa and suggested for bulimia nervosa</a:t>
          </a:r>
        </a:p>
        <a:p>
          <a:pPr marL="171450" lvl="1" indent="-171450" algn="l" defTabSz="711200">
            <a:lnSpc>
              <a:spcPct val="90000"/>
            </a:lnSpc>
            <a:spcBef>
              <a:spcPct val="0"/>
            </a:spcBef>
            <a:spcAft>
              <a:spcPct val="15000"/>
            </a:spcAft>
            <a:buChar char="•"/>
          </a:pPr>
          <a:r>
            <a:rPr lang="en-US" sz="1600" b="0" kern="1200" dirty="0"/>
            <a:t>Adults with binge-eating disorder </a:t>
          </a:r>
          <a:r>
            <a:rPr lang="en-US" sz="1600" kern="1200" dirty="0">
              <a:sym typeface="Wingdings" panose="05000000000000000000" pitchFamily="2" charset="2"/>
            </a:rPr>
            <a:t> </a:t>
          </a:r>
          <a:r>
            <a:rPr lang="en-US" sz="1600" b="0" kern="1200" dirty="0"/>
            <a:t>evidence-based psychotherapy</a:t>
          </a:r>
          <a:endParaRPr lang="en-US" sz="1600" kern="1200" dirty="0"/>
        </a:p>
        <a:p>
          <a:pPr marL="171450" lvl="1" indent="-171450" algn="l" defTabSz="711200">
            <a:lnSpc>
              <a:spcPct val="90000"/>
            </a:lnSpc>
            <a:spcBef>
              <a:spcPct val="0"/>
            </a:spcBef>
            <a:spcAft>
              <a:spcPct val="15000"/>
            </a:spcAft>
            <a:buChar char="•"/>
          </a:pPr>
          <a:r>
            <a:rPr lang="en-US" sz="1600" kern="1200" dirty="0"/>
            <a:t>With medical instability or significant nutritional compromise, stabilization of the eating disorder may be needed prior to initiating treatment for BPD.</a:t>
          </a:r>
        </a:p>
      </dsp:txBody>
      <dsp:txXfrm rot="-5400000">
        <a:off x="1587563" y="984145"/>
        <a:ext cx="6388717" cy="2458328"/>
      </dsp:txXfrm>
    </dsp:sp>
    <dsp:sp modelId="{6B8F3317-B78B-4775-909B-463855F45EC9}">
      <dsp:nvSpPr>
        <dsp:cNvPr id="0" name=""/>
        <dsp:cNvSpPr/>
      </dsp:nvSpPr>
      <dsp:spPr>
        <a:xfrm>
          <a:off x="587" y="848132"/>
          <a:ext cx="1586976" cy="2730353"/>
        </a:xfrm>
        <a:prstGeom prst="roundRect">
          <a:avLst/>
        </a:prstGeom>
        <a:solidFill>
          <a:schemeClr val="accent3">
            <a:shade val="80000"/>
            <a:hueOff val="352836"/>
            <a:satOff val="-53095"/>
            <a:lumOff val="38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Treatment approaches</a:t>
          </a:r>
        </a:p>
      </dsp:txBody>
      <dsp:txXfrm>
        <a:off x="78057" y="925602"/>
        <a:ext cx="1432036" cy="25754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50F97-155E-452A-B7F4-19B8C0351982}">
      <dsp:nvSpPr>
        <dsp:cNvPr id="0" name=""/>
        <dsp:cNvSpPr/>
      </dsp:nvSpPr>
      <dsp:spPr>
        <a:xfrm>
          <a:off x="24349" y="4"/>
          <a:ext cx="8107279" cy="780586"/>
        </a:xfrm>
        <a:prstGeom prst="wedgeEllipseCallou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Poorer outcomes in patients with BPD and co-occurring SUDs than those with BPD alone and greater risk for morbidity and mortality related to injuries or suicidal behavior</a:t>
          </a:r>
        </a:p>
      </dsp:txBody>
      <dsp:txXfrm>
        <a:off x="1211633" y="114318"/>
        <a:ext cx="5732711" cy="551958"/>
      </dsp:txXfrm>
    </dsp:sp>
    <dsp:sp modelId="{1CFE50DD-F46A-42AF-A0D4-80E87C7784AF}">
      <dsp:nvSpPr>
        <dsp:cNvPr id="0" name=""/>
        <dsp:cNvSpPr/>
      </dsp:nvSpPr>
      <dsp:spPr>
        <a:xfrm rot="5400000">
          <a:off x="3600196" y="-1106292"/>
          <a:ext cx="2510162" cy="6548247"/>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Motivational interviewing and brief interventions can be used as initial steps for substance use. </a:t>
          </a:r>
        </a:p>
        <a:p>
          <a:pPr marL="171450" lvl="1" indent="-171450" algn="l" defTabSz="711200">
            <a:lnSpc>
              <a:spcPct val="90000"/>
            </a:lnSpc>
            <a:spcBef>
              <a:spcPct val="0"/>
            </a:spcBef>
            <a:spcAft>
              <a:spcPct val="15000"/>
            </a:spcAft>
            <a:buChar char="•"/>
          </a:pPr>
          <a:r>
            <a:rPr lang="en-US" sz="1600" kern="1200" dirty="0"/>
            <a:t>Depending on severity of the SUD, stabilization may be needed before initiating BPD treatment, and inpatient treatment may be needed for withdrawal management or more intensive interventions. </a:t>
          </a:r>
        </a:p>
        <a:p>
          <a:pPr marL="171450" lvl="1" indent="-171450" algn="l" defTabSz="711200">
            <a:lnSpc>
              <a:spcPct val="90000"/>
            </a:lnSpc>
            <a:spcBef>
              <a:spcPct val="0"/>
            </a:spcBef>
            <a:spcAft>
              <a:spcPct val="15000"/>
            </a:spcAft>
            <a:buChar char="•"/>
          </a:pPr>
          <a:r>
            <a:rPr lang="en-US" sz="1600" kern="1200" dirty="0"/>
            <a:t>A community-based peer support group such as a 12-step program can be helpful for some but </a:t>
          </a:r>
          <a:r>
            <a:rPr lang="en-US" sz="1600" i="1" kern="1200" dirty="0"/>
            <a:t>cannot</a:t>
          </a:r>
          <a:r>
            <a:rPr lang="en-US" sz="1600" kern="1200" dirty="0"/>
            <a:t> substitute for formal medical treatment.</a:t>
          </a:r>
        </a:p>
        <a:p>
          <a:pPr marL="171450" lvl="1" indent="-171450" algn="l" defTabSz="711200">
            <a:lnSpc>
              <a:spcPct val="90000"/>
            </a:lnSpc>
            <a:spcBef>
              <a:spcPct val="0"/>
            </a:spcBef>
            <a:spcAft>
              <a:spcPct val="15000"/>
            </a:spcAft>
            <a:buChar char="•"/>
          </a:pPr>
          <a:r>
            <a:rPr lang="en-US" sz="1600" kern="1200" dirty="0"/>
            <a:t>Evidence-based pharmacotherapy (e.g., opioid agonist or antagonist treatment for OUD, acamprosate or naltrexone for AUD) should also be recommended, when appropriate.</a:t>
          </a:r>
        </a:p>
      </dsp:txBody>
      <dsp:txXfrm rot="-5400000">
        <a:off x="1581154" y="1035286"/>
        <a:ext cx="6425711" cy="2265090"/>
      </dsp:txXfrm>
    </dsp:sp>
    <dsp:sp modelId="{F5B8662C-4ABE-4283-8906-19B4213F04EC}">
      <dsp:nvSpPr>
        <dsp:cNvPr id="0" name=""/>
        <dsp:cNvSpPr/>
      </dsp:nvSpPr>
      <dsp:spPr>
        <a:xfrm>
          <a:off x="2057" y="907474"/>
          <a:ext cx="1578925" cy="2521519"/>
        </a:xfrm>
        <a:prstGeom prst="roundRect">
          <a:avLst/>
        </a:prstGeom>
        <a:solidFill>
          <a:schemeClr val="accent5">
            <a:hueOff val="14189"/>
            <a:satOff val="-7371"/>
            <a:lumOff val="-1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Treatment approaches</a:t>
          </a:r>
          <a:endParaRPr lang="en-US" sz="2400" b="1" kern="1200" dirty="0"/>
        </a:p>
      </dsp:txBody>
      <dsp:txXfrm>
        <a:off x="79134" y="984551"/>
        <a:ext cx="1424771" cy="23673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58C4F-D3AE-444D-BBB9-B1EFE563A92D}">
      <dsp:nvSpPr>
        <dsp:cNvPr id="0" name=""/>
        <dsp:cNvSpPr/>
      </dsp:nvSpPr>
      <dsp:spPr>
        <a:xfrm>
          <a:off x="24316" y="906"/>
          <a:ext cx="8096426" cy="873533"/>
        </a:xfrm>
        <a:prstGeom prst="wedgeEllipseCallou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Greater rates of exposure to multiple and interpersonal trauma in individuals with both BPD and PTSD than those with either disorder alone.</a:t>
          </a:r>
          <a:endParaRPr lang="en-US" sz="1800" b="0" kern="1200" dirty="0">
            <a:solidFill>
              <a:schemeClr val="tx1"/>
            </a:solidFill>
          </a:endParaRPr>
        </a:p>
      </dsp:txBody>
      <dsp:txXfrm>
        <a:off x="1210010" y="128832"/>
        <a:ext cx="5725038" cy="617681"/>
      </dsp:txXfrm>
    </dsp:sp>
    <dsp:sp modelId="{69725BBA-88B9-4FAA-9E7A-2EF91C549694}">
      <dsp:nvSpPr>
        <dsp:cNvPr id="0" name=""/>
        <dsp:cNvSpPr/>
      </dsp:nvSpPr>
      <dsp:spPr>
        <a:xfrm rot="5400000">
          <a:off x="3640443" y="-1107207"/>
          <a:ext cx="2361514" cy="65979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Individuals with concomitant PTSD typically require a phased approach to treatment in which exposure-based treatment is started only after solidifying the therapeutic alliance and stabilizing BPD symptoms, including significant suicide risk.</a:t>
          </a:r>
        </a:p>
        <a:p>
          <a:pPr marL="171450" lvl="1" indent="-171450" algn="l" defTabSz="711200">
            <a:lnSpc>
              <a:spcPct val="90000"/>
            </a:lnSpc>
            <a:spcBef>
              <a:spcPct val="0"/>
            </a:spcBef>
            <a:spcAft>
              <a:spcPct val="15000"/>
            </a:spcAft>
            <a:buChar char="•"/>
          </a:pPr>
          <a:r>
            <a:rPr lang="en-US" sz="1600" kern="1200" dirty="0"/>
            <a:t>DBT has been used to treat PTSD; results of one RCT showed benefit with DBT as compared with a WLC group.</a:t>
          </a:r>
        </a:p>
      </dsp:txBody>
      <dsp:txXfrm rot="-5400000">
        <a:off x="1522250" y="1126266"/>
        <a:ext cx="6482620" cy="2130954"/>
      </dsp:txXfrm>
    </dsp:sp>
    <dsp:sp modelId="{D743CA75-746B-4B1F-95F4-DC31EABABF32}">
      <dsp:nvSpPr>
        <dsp:cNvPr id="0" name=""/>
        <dsp:cNvSpPr/>
      </dsp:nvSpPr>
      <dsp:spPr>
        <a:xfrm>
          <a:off x="591" y="955652"/>
          <a:ext cx="1521659" cy="2472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Treatment approaches</a:t>
          </a:r>
          <a:endParaRPr lang="en-US" sz="1900" b="1" kern="1200" dirty="0"/>
        </a:p>
      </dsp:txBody>
      <dsp:txXfrm>
        <a:off x="74872" y="1029933"/>
        <a:ext cx="1373097" cy="23236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3E273-01E0-4EDA-BFBF-983F7266B10E}">
      <dsp:nvSpPr>
        <dsp:cNvPr id="0" name=""/>
        <dsp:cNvSpPr/>
      </dsp:nvSpPr>
      <dsp:spPr>
        <a:xfrm>
          <a:off x="1614278" y="28051"/>
          <a:ext cx="4247616" cy="162928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Collaborative discussion of treatment options for patients who are planning to become pregnant, are pregnant, or are in the postpartum period</a:t>
          </a:r>
        </a:p>
      </dsp:txBody>
      <dsp:txXfrm>
        <a:off x="2236327" y="266655"/>
        <a:ext cx="3003518" cy="1152081"/>
      </dsp:txXfrm>
    </dsp:sp>
    <dsp:sp modelId="{BE99CFFC-044A-418C-9C77-48540D3C4A81}">
      <dsp:nvSpPr>
        <dsp:cNvPr id="0" name=""/>
        <dsp:cNvSpPr/>
      </dsp:nvSpPr>
      <dsp:spPr>
        <a:xfrm rot="8944567">
          <a:off x="1035107" y="1748866"/>
          <a:ext cx="1591397" cy="472786"/>
        </a:xfrm>
        <a:prstGeom prst="lef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FF916D-5943-4A7C-ACB8-AF6FA56994AD}">
      <dsp:nvSpPr>
        <dsp:cNvPr id="0" name=""/>
        <dsp:cNvSpPr/>
      </dsp:nvSpPr>
      <dsp:spPr>
        <a:xfrm>
          <a:off x="107154" y="1657339"/>
          <a:ext cx="2082121" cy="1473657"/>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Partner or other people in the patient’s support network if involved</a:t>
          </a:r>
        </a:p>
      </dsp:txBody>
      <dsp:txXfrm>
        <a:off x="150316" y="1700501"/>
        <a:ext cx="1995797" cy="1387333"/>
      </dsp:txXfrm>
    </dsp:sp>
    <dsp:sp modelId="{233079E2-56B7-4F2C-B306-10F573BE139D}">
      <dsp:nvSpPr>
        <dsp:cNvPr id="0" name=""/>
        <dsp:cNvSpPr/>
      </dsp:nvSpPr>
      <dsp:spPr>
        <a:xfrm rot="5333018">
          <a:off x="3282849" y="1958467"/>
          <a:ext cx="963173" cy="472786"/>
        </a:xfrm>
        <a:prstGeom prst="leftArrow">
          <a:avLst>
            <a:gd name="adj1" fmla="val 60000"/>
            <a:gd name="adj2" fmla="val 50000"/>
          </a:avLst>
        </a:prstGeom>
        <a:gradFill rotWithShape="0">
          <a:gsLst>
            <a:gs pos="0">
              <a:schemeClr val="accent2">
                <a:hueOff val="2291238"/>
                <a:satOff val="10835"/>
                <a:lumOff val="-3922"/>
                <a:alphaOff val="0"/>
                <a:tint val="100000"/>
                <a:shade val="100000"/>
                <a:satMod val="130000"/>
              </a:schemeClr>
            </a:gs>
            <a:gs pos="100000">
              <a:schemeClr val="accent2">
                <a:hueOff val="2291238"/>
                <a:satOff val="10835"/>
                <a:lumOff val="-392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8745B5-D5AC-4047-A8AB-2A221CD795CD}">
      <dsp:nvSpPr>
        <dsp:cNvPr id="0" name=""/>
        <dsp:cNvSpPr/>
      </dsp:nvSpPr>
      <dsp:spPr>
        <a:xfrm>
          <a:off x="2597462" y="2078835"/>
          <a:ext cx="2352713" cy="1195041"/>
        </a:xfrm>
        <a:prstGeom prst="roundRect">
          <a:avLst>
            <a:gd name="adj" fmla="val 10000"/>
          </a:avLst>
        </a:prstGeom>
        <a:gradFill rotWithShape="0">
          <a:gsLst>
            <a:gs pos="0">
              <a:schemeClr val="accent2">
                <a:hueOff val="2291238"/>
                <a:satOff val="10835"/>
                <a:lumOff val="-3922"/>
                <a:alphaOff val="0"/>
                <a:tint val="100000"/>
                <a:shade val="100000"/>
                <a:satMod val="130000"/>
              </a:schemeClr>
            </a:gs>
            <a:gs pos="100000">
              <a:schemeClr val="accent2">
                <a:hueOff val="2291238"/>
                <a:satOff val="10835"/>
                <a:lumOff val="-392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Obstetrician-gynecologist or other obstetrical practitioner</a:t>
          </a:r>
        </a:p>
      </dsp:txBody>
      <dsp:txXfrm>
        <a:off x="2632464" y="2113837"/>
        <a:ext cx="2282709" cy="1125037"/>
      </dsp:txXfrm>
    </dsp:sp>
    <dsp:sp modelId="{50B11706-8EDC-49D1-A5E0-F68401C839AE}">
      <dsp:nvSpPr>
        <dsp:cNvPr id="0" name=""/>
        <dsp:cNvSpPr/>
      </dsp:nvSpPr>
      <dsp:spPr>
        <a:xfrm rot="1659611">
          <a:off x="4984205" y="1641919"/>
          <a:ext cx="1459550" cy="472786"/>
        </a:xfrm>
        <a:prstGeom prst="leftArrow">
          <a:avLst>
            <a:gd name="adj1" fmla="val 60000"/>
            <a:gd name="adj2" fmla="val 50000"/>
          </a:avLst>
        </a:prstGeom>
        <a:gradFill rotWithShape="0">
          <a:gsLst>
            <a:gs pos="0">
              <a:schemeClr val="accent2">
                <a:hueOff val="4582476"/>
                <a:satOff val="21670"/>
                <a:lumOff val="-7844"/>
                <a:alphaOff val="0"/>
                <a:tint val="100000"/>
                <a:shade val="100000"/>
                <a:satMod val="130000"/>
              </a:schemeClr>
            </a:gs>
            <a:gs pos="100000">
              <a:schemeClr val="accent2">
                <a:hueOff val="4582476"/>
                <a:satOff val="21670"/>
                <a:lumOff val="-784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B2BD31-89A8-4953-BBC1-078651E2F200}">
      <dsp:nvSpPr>
        <dsp:cNvPr id="0" name=""/>
        <dsp:cNvSpPr/>
      </dsp:nvSpPr>
      <dsp:spPr>
        <a:xfrm>
          <a:off x="5360032" y="1657358"/>
          <a:ext cx="2000644" cy="1119471"/>
        </a:xfrm>
        <a:prstGeom prst="roundRect">
          <a:avLst>
            <a:gd name="adj" fmla="val 10000"/>
          </a:avLst>
        </a:prstGeom>
        <a:gradFill rotWithShape="0">
          <a:gsLst>
            <a:gs pos="0">
              <a:schemeClr val="accent2">
                <a:hueOff val="4582476"/>
                <a:satOff val="21670"/>
                <a:lumOff val="-7844"/>
                <a:alphaOff val="0"/>
                <a:tint val="100000"/>
                <a:shade val="100000"/>
                <a:satMod val="130000"/>
              </a:schemeClr>
            </a:gs>
            <a:gs pos="100000">
              <a:schemeClr val="accent2">
                <a:hueOff val="4582476"/>
                <a:satOff val="21670"/>
                <a:lumOff val="-784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t>Infant’s pediatrician if breastfeeding</a:t>
          </a:r>
          <a:endParaRPr lang="en-US" sz="1800" kern="1200" dirty="0"/>
        </a:p>
      </dsp:txBody>
      <dsp:txXfrm>
        <a:off x="5392820" y="1690146"/>
        <a:ext cx="1935068" cy="1053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87C36-C59D-4745-9672-9014142DEF49}">
      <dsp:nvSpPr>
        <dsp:cNvPr id="0" name=""/>
        <dsp:cNvSpPr/>
      </dsp:nvSpPr>
      <dsp:spPr>
        <a:xfrm>
          <a:off x="0" y="0"/>
          <a:ext cx="3428999" cy="3428999"/>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C9C108-E3D9-40BC-9F12-0BC23A9642B8}">
      <dsp:nvSpPr>
        <dsp:cNvPr id="0" name=""/>
        <dsp:cNvSpPr/>
      </dsp:nvSpPr>
      <dsp:spPr>
        <a:xfrm>
          <a:off x="1714499" y="0"/>
          <a:ext cx="6100762" cy="34289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 U.S. general population samples, approximately 1.4%–2.7% lifetime prevalence, although estimates can vary depending on study location, sample demographic characteristics, and case finding and diagnostic approaches</a:t>
          </a:r>
        </a:p>
      </dsp:txBody>
      <dsp:txXfrm>
        <a:off x="1714499" y="0"/>
        <a:ext cx="6100762" cy="1628774"/>
      </dsp:txXfrm>
    </dsp:sp>
    <dsp:sp modelId="{8B819E07-03F3-4CEC-A405-A03320F361C9}">
      <dsp:nvSpPr>
        <dsp:cNvPr id="0" name=""/>
        <dsp:cNvSpPr/>
      </dsp:nvSpPr>
      <dsp:spPr>
        <a:xfrm>
          <a:off x="900112" y="1628774"/>
          <a:ext cx="1628774" cy="1628774"/>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ACD32C-1620-4EDC-BB72-2D56723B9642}">
      <dsp:nvSpPr>
        <dsp:cNvPr id="0" name=""/>
        <dsp:cNvSpPr/>
      </dsp:nvSpPr>
      <dsp:spPr>
        <a:xfrm>
          <a:off x="1714499" y="1628774"/>
          <a:ext cx="6100762" cy="16287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 clinical psychiatric populations, estimated at 10%–18% for outpatients and 9%–25% for inpatients</a:t>
          </a:r>
        </a:p>
      </dsp:txBody>
      <dsp:txXfrm>
        <a:off x="1714499" y="1628774"/>
        <a:ext cx="6100762" cy="16287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1F18B-F8B7-42BA-8013-AB33F373F5E1}">
      <dsp:nvSpPr>
        <dsp:cNvPr id="0" name=""/>
        <dsp:cNvSpPr/>
      </dsp:nvSpPr>
      <dsp:spPr>
        <a:xfrm rot="5400000">
          <a:off x="4639164" y="-1740089"/>
          <a:ext cx="1533244" cy="508779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Consult an obstetrician-gynecologist or maternal/fetal medicine subspecialist and discuss with the prescribing clinician to determine whether the risks of stopping the medication outweigh any possible fetal risks.</a:t>
          </a:r>
        </a:p>
      </dsp:txBody>
      <dsp:txXfrm rot="-5400000">
        <a:off x="2861887" y="112035"/>
        <a:ext cx="5012952" cy="1383550"/>
      </dsp:txXfrm>
    </dsp:sp>
    <dsp:sp modelId="{C418A9AE-9399-4A72-AC8D-7DDA8ACE68F2}">
      <dsp:nvSpPr>
        <dsp:cNvPr id="0" name=""/>
        <dsp:cNvSpPr/>
      </dsp:nvSpPr>
      <dsp:spPr>
        <a:xfrm>
          <a:off x="0" y="0"/>
          <a:ext cx="2861886" cy="1607094"/>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Becoming pregnant while taking a psychotropic medication</a:t>
          </a:r>
          <a:endParaRPr lang="en-US" sz="2000" kern="1200" dirty="0"/>
        </a:p>
      </dsp:txBody>
      <dsp:txXfrm>
        <a:off x="78452" y="78452"/>
        <a:ext cx="2704982" cy="1450190"/>
      </dsp:txXfrm>
    </dsp:sp>
    <dsp:sp modelId="{A617FB62-8A8A-474F-8C21-72144CF5A6DF}">
      <dsp:nvSpPr>
        <dsp:cNvPr id="0" name=""/>
        <dsp:cNvSpPr/>
      </dsp:nvSpPr>
      <dsp:spPr>
        <a:xfrm rot="5400000">
          <a:off x="4975036" y="-418420"/>
          <a:ext cx="872068" cy="509277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Adjustments in medication dosages may be needed.</a:t>
          </a:r>
        </a:p>
      </dsp:txBody>
      <dsp:txXfrm rot="-5400000">
        <a:off x="2864685" y="1734502"/>
        <a:ext cx="5050201" cy="786926"/>
      </dsp:txXfrm>
    </dsp:sp>
    <dsp:sp modelId="{1FB4A58E-7544-4A40-9EDE-1205A4BA90AA}">
      <dsp:nvSpPr>
        <dsp:cNvPr id="0" name=""/>
        <dsp:cNvSpPr/>
      </dsp:nvSpPr>
      <dsp:spPr>
        <a:xfrm>
          <a:off x="0" y="1663538"/>
          <a:ext cx="2864684" cy="928855"/>
        </a:xfrm>
        <a:prstGeom prst="roundRect">
          <a:avLst/>
        </a:prstGeom>
        <a:solidFill>
          <a:schemeClr val="accent3">
            <a:shade val="80000"/>
            <a:hueOff val="176418"/>
            <a:satOff val="-26548"/>
            <a:lumOff val="19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Continuing medications during pregnancy</a:t>
          </a:r>
          <a:endParaRPr lang="en-US" sz="2000" kern="1200" dirty="0"/>
        </a:p>
      </dsp:txBody>
      <dsp:txXfrm>
        <a:off x="45343" y="1708881"/>
        <a:ext cx="2773998" cy="838169"/>
      </dsp:txXfrm>
    </dsp:sp>
    <dsp:sp modelId="{789ADA85-A2B0-49FD-A9A1-CE5100EA977F}">
      <dsp:nvSpPr>
        <dsp:cNvPr id="0" name=""/>
        <dsp:cNvSpPr/>
      </dsp:nvSpPr>
      <dsp:spPr>
        <a:xfrm rot="5400000">
          <a:off x="4852114" y="664008"/>
          <a:ext cx="1117911" cy="509277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Review potential benefits and risks of breastfeeding, with associated monitoring of growth and development by the infant’s pediatrician.</a:t>
          </a:r>
        </a:p>
      </dsp:txBody>
      <dsp:txXfrm rot="-5400000">
        <a:off x="2864684" y="2706010"/>
        <a:ext cx="5038200" cy="1008767"/>
      </dsp:txXfrm>
    </dsp:sp>
    <dsp:sp modelId="{6F19A43D-086D-427F-B45A-02FC111079D5}">
      <dsp:nvSpPr>
        <dsp:cNvPr id="0" name=""/>
        <dsp:cNvSpPr/>
      </dsp:nvSpPr>
      <dsp:spPr>
        <a:xfrm>
          <a:off x="0" y="2648575"/>
          <a:ext cx="2864684" cy="1123637"/>
        </a:xfrm>
        <a:prstGeom prst="roundRect">
          <a:avLst/>
        </a:prstGeom>
        <a:solidFill>
          <a:schemeClr val="accent3">
            <a:shade val="80000"/>
            <a:hueOff val="352836"/>
            <a:satOff val="-53095"/>
            <a:lumOff val="38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Wishing to breastfeed their infants</a:t>
          </a:r>
          <a:endParaRPr lang="en-US" sz="2000" kern="1200" dirty="0"/>
        </a:p>
      </dsp:txBody>
      <dsp:txXfrm>
        <a:off x="54851" y="2703426"/>
        <a:ext cx="2754982" cy="10139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B52D1-67B1-4D84-BC66-303A555AA93B}">
      <dsp:nvSpPr>
        <dsp:cNvPr id="0" name=""/>
        <dsp:cNvSpPr/>
      </dsp:nvSpPr>
      <dsp:spPr>
        <a:xfrm>
          <a:off x="222482" y="0"/>
          <a:ext cx="3741525" cy="917073"/>
        </a:xfrm>
        <a:prstGeom prst="wedgeEllipseCallou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Criminal justice involvement is especially likely in those with concomitant SUDs or antisocial personality disorder</a:t>
          </a:r>
        </a:p>
      </dsp:txBody>
      <dsp:txXfrm>
        <a:off x="770416" y="134302"/>
        <a:ext cx="2645657" cy="648469"/>
      </dsp:txXfrm>
    </dsp:sp>
    <dsp:sp modelId="{1163CE91-2E41-44EB-B142-154DE75E9B45}">
      <dsp:nvSpPr>
        <dsp:cNvPr id="0" name=""/>
        <dsp:cNvSpPr/>
      </dsp:nvSpPr>
      <dsp:spPr>
        <a:xfrm>
          <a:off x="3946754" y="278850"/>
          <a:ext cx="4119559" cy="859062"/>
        </a:xfrm>
        <a:prstGeom prst="wedgeEllipseCallou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Particular risk of suicidal behavior and NSSI in the correctional system (e.g., ingesting objects or inserting them into their body)</a:t>
          </a:r>
        </a:p>
      </dsp:txBody>
      <dsp:txXfrm>
        <a:off x="4550049" y="404657"/>
        <a:ext cx="2912969" cy="607448"/>
      </dsp:txXfrm>
    </dsp:sp>
    <dsp:sp modelId="{95874D65-D407-498E-A086-F0D1C7C4D9CF}">
      <dsp:nvSpPr>
        <dsp:cNvPr id="0" name=""/>
        <dsp:cNvSpPr/>
      </dsp:nvSpPr>
      <dsp:spPr>
        <a:xfrm rot="5400000">
          <a:off x="4275299" y="-381887"/>
          <a:ext cx="1982023" cy="5599386"/>
        </a:xfrm>
        <a:prstGeom prst="round2Same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Group treatment with Systems Training for Emotional Predictability and Problem Solving (STEPPS) has been studied in the correctional setting population and is associated with reductions in suicidal behaviors and disciplinary infractions (but with high attrition rates).</a:t>
          </a:r>
        </a:p>
        <a:p>
          <a:pPr marL="171450" lvl="1" indent="-171450" algn="l" defTabSz="711200">
            <a:lnSpc>
              <a:spcPct val="90000"/>
            </a:lnSpc>
            <a:spcBef>
              <a:spcPct val="0"/>
            </a:spcBef>
            <a:spcAft>
              <a:spcPct val="15000"/>
            </a:spcAft>
            <a:buChar char="•"/>
          </a:pPr>
          <a:r>
            <a:rPr lang="en-US" sz="1600" kern="1200" dirty="0"/>
            <a:t>Continuity of care is also important upon release from a correctional setting.</a:t>
          </a:r>
        </a:p>
      </dsp:txBody>
      <dsp:txXfrm rot="-5400000">
        <a:off x="2466618" y="1523548"/>
        <a:ext cx="5502632" cy="1788515"/>
      </dsp:txXfrm>
    </dsp:sp>
    <dsp:sp modelId="{48C7F6FF-8180-4B1E-821F-77468A997FD5}">
      <dsp:nvSpPr>
        <dsp:cNvPr id="0" name=""/>
        <dsp:cNvSpPr/>
      </dsp:nvSpPr>
      <dsp:spPr>
        <a:xfrm>
          <a:off x="292" y="1466747"/>
          <a:ext cx="2464949" cy="1901645"/>
        </a:xfrm>
        <a:prstGeom prst="roundRect">
          <a:avLst/>
        </a:prstGeom>
        <a:solidFill>
          <a:schemeClr val="accent1">
            <a:shade val="50000"/>
            <a:hueOff val="477029"/>
            <a:satOff val="-51434"/>
            <a:lumOff val="359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Access to treatment should be preserved, including treatment for concomitant SUDs</a:t>
          </a:r>
        </a:p>
      </dsp:txBody>
      <dsp:txXfrm>
        <a:off x="93123" y="1559578"/>
        <a:ext cx="2279287" cy="171598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1B96-4024-41DE-BB58-8BDB02CBBD19}">
      <dsp:nvSpPr>
        <dsp:cNvPr id="0" name=""/>
        <dsp:cNvSpPr/>
      </dsp:nvSpPr>
      <dsp:spPr>
        <a:xfrm>
          <a:off x="0" y="15659"/>
          <a:ext cx="7815263" cy="33976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APA </a:t>
          </a:r>
          <a:r>
            <a:rPr lang="en-US" sz="3300" i="1" kern="1200" dirty="0"/>
            <a:t>recommends</a:t>
          </a:r>
          <a:r>
            <a:rPr lang="en-US" sz="3300" kern="1200" dirty="0"/>
            <a:t> </a:t>
          </a:r>
          <a:r>
            <a:rPr lang="en-US" sz="3300" b="1" kern="1200" dirty="0"/>
            <a:t>(1C)</a:t>
          </a:r>
          <a:r>
            <a:rPr lang="en-US" sz="3300" kern="1200" dirty="0"/>
            <a:t> that a patient with borderline personality disorder be engaged in a collaborative discussion about their diagnosis and treatment, which includes psychoeducation related to the disorder.</a:t>
          </a:r>
        </a:p>
      </dsp:txBody>
      <dsp:txXfrm>
        <a:off x="165861" y="181520"/>
        <a:ext cx="7483541" cy="306595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1B96-4024-41DE-BB58-8BDB02CBBD19}">
      <dsp:nvSpPr>
        <dsp:cNvPr id="0" name=""/>
        <dsp:cNvSpPr/>
      </dsp:nvSpPr>
      <dsp:spPr>
        <a:xfrm>
          <a:off x="0" y="15659"/>
          <a:ext cx="7815263" cy="33976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APA </a:t>
          </a:r>
          <a:r>
            <a:rPr lang="en-US" sz="3300" i="1" kern="1200" dirty="0"/>
            <a:t>recommends</a:t>
          </a:r>
          <a:r>
            <a:rPr lang="en-US" sz="3300" kern="1200" dirty="0"/>
            <a:t> </a:t>
          </a:r>
          <a:r>
            <a:rPr lang="en-US" sz="3300" b="1" kern="1200" dirty="0"/>
            <a:t>(1B)</a:t>
          </a:r>
          <a:r>
            <a:rPr lang="en-US" sz="3300" kern="1200" dirty="0"/>
            <a:t> that a patient with borderline personality disorder be treated with a structured approach to psychotherapy that has support in the literature and targets the core features of the disorder.</a:t>
          </a:r>
        </a:p>
      </dsp:txBody>
      <dsp:txXfrm>
        <a:off x="165861" y="181520"/>
        <a:ext cx="7483541" cy="306595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90D3F-286F-48EB-B809-D3D8676A729E}">
      <dsp:nvSpPr>
        <dsp:cNvPr id="0" name=""/>
        <dsp:cNvSpPr/>
      </dsp:nvSpPr>
      <dsp:spPr>
        <a:xfrm>
          <a:off x="0" y="122545"/>
          <a:ext cx="7815262" cy="935268"/>
        </a:xfrm>
        <a:prstGeom prst="roundRect">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889000">
            <a:lnSpc>
              <a:spcPct val="90000"/>
            </a:lnSpc>
            <a:spcBef>
              <a:spcPct val="0"/>
            </a:spcBef>
            <a:spcAft>
              <a:spcPct val="35000"/>
            </a:spcAft>
            <a:buNone/>
          </a:pPr>
          <a:r>
            <a:rPr lang="en-US" sz="2000" b="1" i="0" kern="1200" cap="none" spc="0" dirty="0">
              <a:ln/>
              <a:solidFill>
                <a:schemeClr val="tx1"/>
              </a:solidFill>
              <a:effectLst/>
            </a:rPr>
            <a:t>Based on available evidence, psychotherapy is recommended as the core of treatment for BPD for adolescents and adults </a:t>
          </a:r>
        </a:p>
      </dsp:txBody>
      <dsp:txXfrm>
        <a:off x="45656" y="168201"/>
        <a:ext cx="7723950" cy="843956"/>
      </dsp:txXfrm>
    </dsp:sp>
    <dsp:sp modelId="{3F5DC390-4483-4B8A-B5D7-5A4BBBAF40B5}">
      <dsp:nvSpPr>
        <dsp:cNvPr id="0" name=""/>
        <dsp:cNvSpPr/>
      </dsp:nvSpPr>
      <dsp:spPr>
        <a:xfrm>
          <a:off x="0" y="1143289"/>
          <a:ext cx="7815262" cy="2236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135" tIns="22860" rIns="128016" bIns="22860" numCol="1" spcCol="1270" anchor="t" anchorCtr="0">
          <a:noAutofit/>
        </a:bodyPr>
        <a:lstStyle/>
        <a:p>
          <a:pPr marL="171450" lvl="1" indent="-171450" algn="l" defTabSz="800100">
            <a:lnSpc>
              <a:spcPct val="90000"/>
            </a:lnSpc>
            <a:spcBef>
              <a:spcPct val="0"/>
            </a:spcBef>
            <a:spcAft>
              <a:spcPct val="20000"/>
            </a:spcAft>
            <a:buFont typeface="Wingdings" panose="05000000000000000000" pitchFamily="2" charset="2"/>
            <a:buChar char="v"/>
          </a:pPr>
          <a:r>
            <a:rPr lang="en-US" sz="1800" kern="1200" dirty="0"/>
            <a:t>The specific psychotherapeutic approach should target the core features of the disorder.</a:t>
          </a:r>
        </a:p>
        <a:p>
          <a:pPr marL="171450" lvl="1" indent="-171450" algn="l" defTabSz="800100">
            <a:lnSpc>
              <a:spcPct val="90000"/>
            </a:lnSpc>
            <a:spcBef>
              <a:spcPct val="0"/>
            </a:spcBef>
            <a:spcAft>
              <a:spcPct val="20000"/>
            </a:spcAft>
            <a:buFont typeface="Wingdings" panose="05000000000000000000" pitchFamily="2" charset="2"/>
            <a:buChar char="v"/>
          </a:pPr>
          <a:r>
            <a:rPr lang="en-US" sz="1800" kern="1200" dirty="0"/>
            <a:t>Structured psychotherapies for BPD have an associated manual or protocol and typically incorporate ongoing supervision.</a:t>
          </a:r>
        </a:p>
        <a:p>
          <a:pPr marL="171450" lvl="1" indent="-171450" algn="l" defTabSz="800100">
            <a:lnSpc>
              <a:spcPct val="90000"/>
            </a:lnSpc>
            <a:spcBef>
              <a:spcPct val="0"/>
            </a:spcBef>
            <a:spcAft>
              <a:spcPct val="20000"/>
            </a:spcAft>
            <a:buFont typeface="Wingdings" panose="05000000000000000000" pitchFamily="2" charset="2"/>
            <a:buChar char="v"/>
          </a:pPr>
          <a:r>
            <a:rPr lang="en-US" sz="1800" kern="1200" dirty="0"/>
            <a:t>Selection of a treatment approach depends on factors such as patient preferences for treatment, the availability of specific treatments, and the resource requirements of a treatment.</a:t>
          </a:r>
        </a:p>
      </dsp:txBody>
      <dsp:txXfrm>
        <a:off x="0" y="1143289"/>
        <a:ext cx="7815262" cy="223632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90D3F-286F-48EB-B809-D3D8676A729E}">
      <dsp:nvSpPr>
        <dsp:cNvPr id="0" name=""/>
        <dsp:cNvSpPr/>
      </dsp:nvSpPr>
      <dsp:spPr>
        <a:xfrm>
          <a:off x="0" y="0"/>
          <a:ext cx="7815262" cy="935268"/>
        </a:xfrm>
        <a:prstGeom prst="roundRect">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889000">
            <a:lnSpc>
              <a:spcPct val="90000"/>
            </a:lnSpc>
            <a:spcBef>
              <a:spcPct val="0"/>
            </a:spcBef>
            <a:spcAft>
              <a:spcPct val="35000"/>
            </a:spcAft>
            <a:buNone/>
          </a:pPr>
          <a:r>
            <a:rPr lang="en-US" sz="2000" b="1" kern="1200" dirty="0">
              <a:solidFill>
                <a:schemeClr val="tx1"/>
              </a:solidFill>
            </a:rPr>
            <a:t>Specific psychotherapies that were superior to TAU or other active comparison arms, on at least some outcomes, include:</a:t>
          </a:r>
          <a:endParaRPr lang="en-US" sz="2000" b="1" i="0" kern="1200" cap="none" spc="0" dirty="0">
            <a:ln/>
            <a:solidFill>
              <a:schemeClr val="tx1"/>
            </a:solidFill>
            <a:effectLst/>
          </a:endParaRPr>
        </a:p>
      </dsp:txBody>
      <dsp:txXfrm>
        <a:off x="45656" y="45656"/>
        <a:ext cx="7723950" cy="843956"/>
      </dsp:txXfrm>
    </dsp:sp>
    <dsp:sp modelId="{3F5DC390-4483-4B8A-B5D7-5A4BBBAF40B5}">
      <dsp:nvSpPr>
        <dsp:cNvPr id="0" name=""/>
        <dsp:cNvSpPr/>
      </dsp:nvSpPr>
      <dsp:spPr>
        <a:xfrm>
          <a:off x="0" y="1005970"/>
          <a:ext cx="7815262" cy="2510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135" tIns="22860" rIns="128016" bIns="22860" numCol="1" spcCol="1270" anchor="t" anchorCtr="0">
          <a:noAutofit/>
        </a:bodyPr>
        <a:lstStyle/>
        <a:p>
          <a:pPr marL="171450" lvl="1" indent="-171450" algn="l" defTabSz="800100">
            <a:lnSpc>
              <a:spcPct val="90000"/>
            </a:lnSpc>
            <a:spcBef>
              <a:spcPct val="0"/>
            </a:spcBef>
            <a:spcAft>
              <a:spcPct val="20000"/>
            </a:spcAft>
            <a:buFont typeface="Wingdings" panose="05000000000000000000" pitchFamily="2" charset="2"/>
            <a:buChar char="v"/>
          </a:pPr>
          <a:endParaRPr lang="en-US" sz="1800" kern="1200" dirty="0"/>
        </a:p>
        <a:p>
          <a:pPr marL="171450" lvl="1" indent="-171450" algn="l" defTabSz="800100">
            <a:lnSpc>
              <a:spcPct val="90000"/>
            </a:lnSpc>
            <a:spcBef>
              <a:spcPct val="0"/>
            </a:spcBef>
            <a:spcAft>
              <a:spcPct val="20000"/>
            </a:spcAft>
            <a:buFont typeface="Wingdings" panose="05000000000000000000" pitchFamily="2" charset="2"/>
            <a:buChar char="v"/>
          </a:pPr>
          <a:r>
            <a:rPr lang="en-US" sz="1800" kern="1200"/>
            <a:t>DBT = dialectical behavior therapy</a:t>
          </a:r>
        </a:p>
        <a:p>
          <a:pPr marL="171450" lvl="1" indent="-171450" algn="l" defTabSz="800100">
            <a:lnSpc>
              <a:spcPct val="90000"/>
            </a:lnSpc>
            <a:spcBef>
              <a:spcPct val="0"/>
            </a:spcBef>
            <a:spcAft>
              <a:spcPct val="20000"/>
            </a:spcAft>
            <a:buFont typeface="Wingdings" panose="05000000000000000000" pitchFamily="2" charset="2"/>
            <a:buChar char="v"/>
          </a:pPr>
          <a:r>
            <a:rPr lang="en-US" sz="1800" kern="1200"/>
            <a:t>DDP = dynamic deconstructive psychotherapy</a:t>
          </a:r>
        </a:p>
        <a:p>
          <a:pPr marL="171450" lvl="1" indent="-171450" algn="l" defTabSz="800100">
            <a:lnSpc>
              <a:spcPct val="90000"/>
            </a:lnSpc>
            <a:spcBef>
              <a:spcPct val="0"/>
            </a:spcBef>
            <a:spcAft>
              <a:spcPct val="20000"/>
            </a:spcAft>
            <a:buFont typeface="Wingdings" panose="05000000000000000000" pitchFamily="2" charset="2"/>
            <a:buChar char="v"/>
          </a:pPr>
          <a:r>
            <a:rPr lang="en-US" sz="1800" kern="1200"/>
            <a:t>GPM = good psychiatric management</a:t>
          </a:r>
        </a:p>
        <a:p>
          <a:pPr marL="171450" lvl="1" indent="-171450" algn="l" defTabSz="800100">
            <a:lnSpc>
              <a:spcPct val="90000"/>
            </a:lnSpc>
            <a:spcBef>
              <a:spcPct val="0"/>
            </a:spcBef>
            <a:spcAft>
              <a:spcPct val="20000"/>
            </a:spcAft>
            <a:buFont typeface="Wingdings" panose="05000000000000000000" pitchFamily="2" charset="2"/>
            <a:buChar char="v"/>
          </a:pPr>
          <a:r>
            <a:rPr lang="en-US" sz="1800" kern="1200"/>
            <a:t>MBT = mentalization-based treatment</a:t>
          </a:r>
        </a:p>
        <a:p>
          <a:pPr marL="171450" lvl="1" indent="-171450" algn="l" defTabSz="800100">
            <a:lnSpc>
              <a:spcPct val="90000"/>
            </a:lnSpc>
            <a:spcBef>
              <a:spcPct val="0"/>
            </a:spcBef>
            <a:spcAft>
              <a:spcPct val="20000"/>
            </a:spcAft>
            <a:buFont typeface="Wingdings" panose="05000000000000000000" pitchFamily="2" charset="2"/>
            <a:buChar char="v"/>
          </a:pPr>
          <a:r>
            <a:rPr lang="en-US" sz="1800" kern="1200"/>
            <a:t>SFT = schema-focused therapy</a:t>
          </a:r>
        </a:p>
        <a:p>
          <a:pPr marL="171450" lvl="1" indent="-171450" algn="l" defTabSz="800100">
            <a:lnSpc>
              <a:spcPct val="90000"/>
            </a:lnSpc>
            <a:spcBef>
              <a:spcPct val="0"/>
            </a:spcBef>
            <a:spcAft>
              <a:spcPct val="20000"/>
            </a:spcAft>
            <a:buFont typeface="Wingdings" panose="05000000000000000000" pitchFamily="2" charset="2"/>
            <a:buChar char="v"/>
          </a:pPr>
          <a:r>
            <a:rPr lang="en-US" sz="1800" kern="1200"/>
            <a:t>STEPPS = Systems Training for Emotional Predictability and Problem Solving</a:t>
          </a:r>
        </a:p>
      </dsp:txBody>
      <dsp:txXfrm>
        <a:off x="0" y="1005970"/>
        <a:ext cx="7815262" cy="251096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DA2C5-4DB5-4654-9D1E-34CAF84AAFE6}">
      <dsp:nvSpPr>
        <dsp:cNvPr id="0" name=""/>
        <dsp:cNvSpPr/>
      </dsp:nvSpPr>
      <dsp:spPr>
        <a:xfrm>
          <a:off x="0" y="1674"/>
          <a:ext cx="803757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2BEC283-F6DA-4C09-A44E-5B1AF46C6EA7}">
      <dsp:nvSpPr>
        <dsp:cNvPr id="0" name=""/>
        <dsp:cNvSpPr/>
      </dsp:nvSpPr>
      <dsp:spPr>
        <a:xfrm>
          <a:off x="0" y="1674"/>
          <a:ext cx="1825807" cy="342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effectLst/>
            </a:rPr>
            <a:t>Multicomponent approach with efficacy in treating adolescents and adults with BPD</a:t>
          </a:r>
          <a:endParaRPr lang="en-US" sz="1800" kern="1200" dirty="0">
            <a:effectLst/>
          </a:endParaRPr>
        </a:p>
      </dsp:txBody>
      <dsp:txXfrm>
        <a:off x="0" y="1674"/>
        <a:ext cx="1825807" cy="3425650"/>
      </dsp:txXfrm>
    </dsp:sp>
    <dsp:sp modelId="{D34F2DB8-6C23-44A8-ABCE-FA0ED0A5F625}">
      <dsp:nvSpPr>
        <dsp:cNvPr id="0" name=""/>
        <dsp:cNvSpPr/>
      </dsp:nvSpPr>
      <dsp:spPr>
        <a:xfrm>
          <a:off x="1942250" y="33455"/>
          <a:ext cx="6093840" cy="121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Key focus is to help patients develop a proactive problem-solving approach and to learn to tolerate stress, regulate emotions, improve interpersonal effectiveness, and develop mindfulness (i.e., an ability to focus awareness on the present moment) as a way to address emotional dysregulation.</a:t>
          </a:r>
        </a:p>
      </dsp:txBody>
      <dsp:txXfrm>
        <a:off x="1942250" y="33455"/>
        <a:ext cx="6093840" cy="1219752"/>
      </dsp:txXfrm>
    </dsp:sp>
    <dsp:sp modelId="{1DFDCDE8-5EB6-4D54-BA13-C786D61EAF1E}">
      <dsp:nvSpPr>
        <dsp:cNvPr id="0" name=""/>
        <dsp:cNvSpPr/>
      </dsp:nvSpPr>
      <dsp:spPr>
        <a:xfrm>
          <a:off x="1825807" y="1253207"/>
          <a:ext cx="621028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1D53C55-F254-4B56-8992-BAABE8B2955D}">
      <dsp:nvSpPr>
        <dsp:cNvPr id="0" name=""/>
        <dsp:cNvSpPr/>
      </dsp:nvSpPr>
      <dsp:spPr>
        <a:xfrm>
          <a:off x="1942250" y="1284988"/>
          <a:ext cx="6093840" cy="63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Skills worksheets and a specific protocol for addressing suicidal thoughts and behaviors are incorporated in the therapy.</a:t>
          </a:r>
        </a:p>
      </dsp:txBody>
      <dsp:txXfrm>
        <a:off x="1942250" y="1284988"/>
        <a:ext cx="6093840" cy="635618"/>
      </dsp:txXfrm>
    </dsp:sp>
    <dsp:sp modelId="{C98021F1-45A4-4395-8143-201279F3D13C}">
      <dsp:nvSpPr>
        <dsp:cNvPr id="0" name=""/>
        <dsp:cNvSpPr/>
      </dsp:nvSpPr>
      <dsp:spPr>
        <a:xfrm>
          <a:off x="1825807" y="1920607"/>
          <a:ext cx="621028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C04A37E-60EE-4792-9C4B-40B63097EC23}">
      <dsp:nvSpPr>
        <dsp:cNvPr id="0" name=""/>
        <dsp:cNvSpPr/>
      </dsp:nvSpPr>
      <dsp:spPr>
        <a:xfrm>
          <a:off x="1942250" y="1952388"/>
          <a:ext cx="6093840" cy="77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DBT skills training as a standalone treatment also showed comparable effects to the full multicomponent approach to DBT when individual therapy was replaced with a case management intervention. More accessible than multicomponent DBT.</a:t>
          </a:r>
        </a:p>
      </dsp:txBody>
      <dsp:txXfrm>
        <a:off x="1942250" y="1952388"/>
        <a:ext cx="6093840" cy="775556"/>
      </dsp:txXfrm>
    </dsp:sp>
    <dsp:sp modelId="{393B0A7B-706D-485E-B0B8-9962FDCD1E33}">
      <dsp:nvSpPr>
        <dsp:cNvPr id="0" name=""/>
        <dsp:cNvSpPr/>
      </dsp:nvSpPr>
      <dsp:spPr>
        <a:xfrm>
          <a:off x="1825807" y="2727944"/>
          <a:ext cx="621028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DA42522-8C55-4B65-845F-F7E428BA16DE}">
      <dsp:nvSpPr>
        <dsp:cNvPr id="0" name=""/>
        <dsp:cNvSpPr/>
      </dsp:nvSpPr>
      <dsp:spPr>
        <a:xfrm>
          <a:off x="1942250" y="2759725"/>
          <a:ext cx="6093840" cy="63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DBT may also be useful in treating patients with other diagnoses who are at significant risk for suicide</a:t>
          </a:r>
        </a:p>
      </dsp:txBody>
      <dsp:txXfrm>
        <a:off x="1942250" y="2759725"/>
        <a:ext cx="6093840" cy="635618"/>
      </dsp:txXfrm>
    </dsp:sp>
    <dsp:sp modelId="{35EFF1D9-FD48-4629-9D4E-F6CFCCF8B3D2}">
      <dsp:nvSpPr>
        <dsp:cNvPr id="0" name=""/>
        <dsp:cNvSpPr/>
      </dsp:nvSpPr>
      <dsp:spPr>
        <a:xfrm>
          <a:off x="1825807" y="3395344"/>
          <a:ext cx="621028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C035A-B85A-40A6-9FAB-6B37FE34B206}">
      <dsp:nvSpPr>
        <dsp:cNvPr id="0" name=""/>
        <dsp:cNvSpPr/>
      </dsp:nvSpPr>
      <dsp:spPr>
        <a:xfrm>
          <a:off x="0" y="1674"/>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1F9965F-C5CA-4EEA-991E-016535C0A82B}">
      <dsp:nvSpPr>
        <dsp:cNvPr id="0" name=""/>
        <dsp:cNvSpPr/>
      </dsp:nvSpPr>
      <dsp:spPr>
        <a:xfrm>
          <a:off x="0" y="1674"/>
          <a:ext cx="7815262"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Focuses on mentalization, the ability to reflect on one’s thoughts and feelings as well as those of others</a:t>
          </a:r>
        </a:p>
      </dsp:txBody>
      <dsp:txXfrm>
        <a:off x="0" y="1674"/>
        <a:ext cx="7815262" cy="1141883"/>
      </dsp:txXfrm>
    </dsp:sp>
    <dsp:sp modelId="{DEAAC464-9AC6-4D1A-8E2C-9A0D25B3A0B2}">
      <dsp:nvSpPr>
        <dsp:cNvPr id="0" name=""/>
        <dsp:cNvSpPr/>
      </dsp:nvSpPr>
      <dsp:spPr>
        <a:xfrm>
          <a:off x="0" y="1143557"/>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C636F48-D72C-4CBE-A36B-40FEC8F09768}">
      <dsp:nvSpPr>
        <dsp:cNvPr id="0" name=""/>
        <dsp:cNvSpPr/>
      </dsp:nvSpPr>
      <dsp:spPr>
        <a:xfrm>
          <a:off x="0" y="1143557"/>
          <a:ext cx="7815262"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The therapist guides the patient in learning to assess the emotional aspects of stressful interpersonal situations, such as those related to attachment, and then adopt a more realistic behavioral response.</a:t>
          </a:r>
        </a:p>
      </dsp:txBody>
      <dsp:txXfrm>
        <a:off x="0" y="1143557"/>
        <a:ext cx="7815262" cy="1141883"/>
      </dsp:txXfrm>
    </dsp:sp>
    <dsp:sp modelId="{32FE662B-30B6-4CA3-8F83-85872A7B955D}">
      <dsp:nvSpPr>
        <dsp:cNvPr id="0" name=""/>
        <dsp:cNvSpPr/>
      </dsp:nvSpPr>
      <dsp:spPr>
        <a:xfrm>
          <a:off x="0" y="2285441"/>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6CAB328-F1A2-4EF5-8151-874012374D74}">
      <dsp:nvSpPr>
        <dsp:cNvPr id="0" name=""/>
        <dsp:cNvSpPr/>
      </dsp:nvSpPr>
      <dsp:spPr>
        <a:xfrm>
          <a:off x="0" y="2285441"/>
          <a:ext cx="7815262"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 weekly team meeting is also part of the treatment protocol.</a:t>
          </a:r>
        </a:p>
      </dsp:txBody>
      <dsp:txXfrm>
        <a:off x="0" y="2285441"/>
        <a:ext cx="7815262" cy="114188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1A8BB-B2FA-4A48-9594-50699893DC6D}">
      <dsp:nvSpPr>
        <dsp:cNvPr id="0" name=""/>
        <dsp:cNvSpPr/>
      </dsp:nvSpPr>
      <dsp:spPr>
        <a:xfrm>
          <a:off x="0" y="0"/>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4A6691A-4AB0-48C0-BB55-F41C8C660C7F}">
      <dsp:nvSpPr>
        <dsp:cNvPr id="0" name=""/>
        <dsp:cNvSpPr/>
      </dsp:nvSpPr>
      <dsp:spPr>
        <a:xfrm>
          <a:off x="0" y="0"/>
          <a:ext cx="2186784" cy="3428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Manualized, </a:t>
          </a:r>
          <a:r>
            <a:rPr lang="en-US" sz="1800" b="1" kern="1200" dirty="0" err="1"/>
            <a:t>psychodynamically</a:t>
          </a:r>
          <a:r>
            <a:rPr lang="en-US" sz="1800" b="1" kern="1200" dirty="0"/>
            <a:t>-oriented psychotherapy that uses the transference relationship to help address intense emotional states and difficulties in interpersonal relationships</a:t>
          </a:r>
        </a:p>
      </dsp:txBody>
      <dsp:txXfrm>
        <a:off x="0" y="0"/>
        <a:ext cx="2186784" cy="3428999"/>
      </dsp:txXfrm>
    </dsp:sp>
    <dsp:sp modelId="{5DC5F0D3-9BCE-454C-9F53-2BCF3D40ECF0}">
      <dsp:nvSpPr>
        <dsp:cNvPr id="0" name=""/>
        <dsp:cNvSpPr/>
      </dsp:nvSpPr>
      <dsp:spPr>
        <a:xfrm>
          <a:off x="2292222" y="53912"/>
          <a:ext cx="5517887" cy="107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Core principle is the belief that internal images of the self in relation to others based on developmental experiences exist in the mind of all people. In BPD, the internal mental images are extreme, intense, and polarized due to biological and developmental influences.</a:t>
          </a:r>
        </a:p>
      </dsp:txBody>
      <dsp:txXfrm>
        <a:off x="2292222" y="53912"/>
        <a:ext cx="5517887" cy="1078259"/>
      </dsp:txXfrm>
    </dsp:sp>
    <dsp:sp modelId="{1E91CB4A-8FD2-4DCC-8370-610BB844348F}">
      <dsp:nvSpPr>
        <dsp:cNvPr id="0" name=""/>
        <dsp:cNvSpPr/>
      </dsp:nvSpPr>
      <dsp:spPr>
        <a:xfrm>
          <a:off x="2186784" y="1132172"/>
          <a:ext cx="562332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3159284-7906-43AD-A3D1-45A9604B697D}">
      <dsp:nvSpPr>
        <dsp:cNvPr id="0" name=""/>
        <dsp:cNvSpPr/>
      </dsp:nvSpPr>
      <dsp:spPr>
        <a:xfrm>
          <a:off x="2292222" y="1186085"/>
          <a:ext cx="5517887" cy="218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1" kern="1200" dirty="0"/>
            <a:t>Transference</a:t>
          </a:r>
          <a:r>
            <a:rPr lang="en-US" sz="1400" kern="1200" dirty="0"/>
            <a:t> is the activation of these internal images in interactions with people. In the structured setting of therapy, this activation of the internal images of the self in relation to others can be observed and understood as they are experienced in relation to the therapist. This treatment model engages reflection on the emotions being experienced in the moment, along with reflection on the reasons that the images are extreme and polarized. This joint reflection on internal states helps the patient to modulate affects better and to experience both the self and relations with others in a more complex and realistic way.</a:t>
          </a:r>
        </a:p>
      </dsp:txBody>
      <dsp:txXfrm>
        <a:off x="2292222" y="1186085"/>
        <a:ext cx="5517887" cy="2185308"/>
      </dsp:txXfrm>
    </dsp:sp>
    <dsp:sp modelId="{135482BB-E424-46E8-A676-DA0ACC018C9D}">
      <dsp:nvSpPr>
        <dsp:cNvPr id="0" name=""/>
        <dsp:cNvSpPr/>
      </dsp:nvSpPr>
      <dsp:spPr>
        <a:xfrm>
          <a:off x="2186784" y="3371393"/>
          <a:ext cx="562332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ED9E5-67ED-44C8-866F-B558BD30F071}">
      <dsp:nvSpPr>
        <dsp:cNvPr id="0" name=""/>
        <dsp:cNvSpPr/>
      </dsp:nvSpPr>
      <dsp:spPr>
        <a:xfrm>
          <a:off x="0" y="1674"/>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1C68631-D6CC-499F-B02E-C9C9B9CF5003}">
      <dsp:nvSpPr>
        <dsp:cNvPr id="0" name=""/>
        <dsp:cNvSpPr/>
      </dsp:nvSpPr>
      <dsp:spPr>
        <a:xfrm>
          <a:off x="0" y="1674"/>
          <a:ext cx="7815262"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Manualized individual psychotherapy, derived from psychodynamic psychotherapy, that uses the philosophical concept of deconstruction as a framework for treatment</a:t>
          </a:r>
        </a:p>
      </dsp:txBody>
      <dsp:txXfrm>
        <a:off x="0" y="1674"/>
        <a:ext cx="7815262" cy="1141883"/>
      </dsp:txXfrm>
    </dsp:sp>
    <dsp:sp modelId="{97E19E16-49F8-462B-A02E-5DA1017A1B7C}">
      <dsp:nvSpPr>
        <dsp:cNvPr id="0" name=""/>
        <dsp:cNvSpPr/>
      </dsp:nvSpPr>
      <dsp:spPr>
        <a:xfrm>
          <a:off x="0" y="1143557"/>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711AD18-1383-4FD0-8EBD-D3A969D2B0E6}">
      <dsp:nvSpPr>
        <dsp:cNvPr id="0" name=""/>
        <dsp:cNvSpPr/>
      </dsp:nvSpPr>
      <dsp:spPr>
        <a:xfrm>
          <a:off x="0" y="1143557"/>
          <a:ext cx="7815262"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Links to neurobiology and object relations are also part of the theoretical foundation of DDP. Therapeutic interventions focus on approaches such as alliance building, reflective listening, describing affect-laden experiences as simple narratives, recognizing and addressing polarized attributions, learning to assess oneself from an external perspective, and facilitating mourning of the limitations of oneself and others.</a:t>
          </a:r>
        </a:p>
      </dsp:txBody>
      <dsp:txXfrm>
        <a:off x="0" y="1143557"/>
        <a:ext cx="7815262" cy="1141883"/>
      </dsp:txXfrm>
    </dsp:sp>
    <dsp:sp modelId="{2D041D27-7E01-4A36-959B-BC379214FDE3}">
      <dsp:nvSpPr>
        <dsp:cNvPr id="0" name=""/>
        <dsp:cNvSpPr/>
      </dsp:nvSpPr>
      <dsp:spPr>
        <a:xfrm>
          <a:off x="0" y="2285441"/>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6B6CF94-6FF6-4831-B5AC-DE2C97DD438C}">
      <dsp:nvSpPr>
        <dsp:cNvPr id="0" name=""/>
        <dsp:cNvSpPr/>
      </dsp:nvSpPr>
      <dsp:spPr>
        <a:xfrm>
          <a:off x="0" y="2285441"/>
          <a:ext cx="7815262"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Other interventions such as interpersonally focused group therapy, art therapy, or 12-step programs can supplement DDP.</a:t>
          </a:r>
        </a:p>
      </dsp:txBody>
      <dsp:txXfrm>
        <a:off x="0" y="2285441"/>
        <a:ext cx="7815262" cy="1141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08C99-2412-40B5-938B-E46ED3032642}">
      <dsp:nvSpPr>
        <dsp:cNvPr id="0" name=""/>
        <dsp:cNvSpPr/>
      </dsp:nvSpPr>
      <dsp:spPr>
        <a:xfrm>
          <a:off x="0" y="1774"/>
          <a:ext cx="8049718"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F285120-C843-4431-AFB7-51926D754E27}">
      <dsp:nvSpPr>
        <dsp:cNvPr id="0" name=""/>
        <dsp:cNvSpPr/>
      </dsp:nvSpPr>
      <dsp:spPr>
        <a:xfrm>
          <a:off x="0" y="1774"/>
          <a:ext cx="1975584" cy="3631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l" defTabSz="800100">
            <a:lnSpc>
              <a:spcPct val="90000"/>
            </a:lnSpc>
            <a:spcBef>
              <a:spcPct val="0"/>
            </a:spcBef>
            <a:spcAft>
              <a:spcPct val="35000"/>
            </a:spcAft>
            <a:buNone/>
          </a:pPr>
          <a:r>
            <a:rPr lang="en-US" sz="1800" b="1" kern="1200" cap="none" spc="0" dirty="0">
              <a:ln/>
              <a:solidFill>
                <a:schemeClr val="accent3"/>
              </a:solidFill>
              <a:effectLst/>
            </a:rPr>
            <a:t>Substantial association with lifetime burden, psychosocial impairment, and misconceptions about BPD</a:t>
          </a:r>
        </a:p>
      </dsp:txBody>
      <dsp:txXfrm>
        <a:off x="0" y="1774"/>
        <a:ext cx="1975584" cy="3631565"/>
      </dsp:txXfrm>
    </dsp:sp>
    <dsp:sp modelId="{C97C64D5-93ED-44B8-BA2A-66539B57CDBE}">
      <dsp:nvSpPr>
        <dsp:cNvPr id="0" name=""/>
        <dsp:cNvSpPr/>
      </dsp:nvSpPr>
      <dsp:spPr>
        <a:xfrm>
          <a:off x="2089373" y="22521"/>
          <a:ext cx="5954943" cy="47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Frequent users of primary care, with elevated rates of chronic pain and other somatic conditions</a:t>
          </a:r>
        </a:p>
      </dsp:txBody>
      <dsp:txXfrm>
        <a:off x="2089373" y="22521"/>
        <a:ext cx="5954943" cy="479100"/>
      </dsp:txXfrm>
    </dsp:sp>
    <dsp:sp modelId="{7B382EBD-9198-47EB-87FA-6A6F850EE853}">
      <dsp:nvSpPr>
        <dsp:cNvPr id="0" name=""/>
        <dsp:cNvSpPr/>
      </dsp:nvSpPr>
      <dsp:spPr>
        <a:xfrm>
          <a:off x="1975584" y="501621"/>
          <a:ext cx="6068732"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75989586-BD53-4FB2-8757-37191108F6CA}">
      <dsp:nvSpPr>
        <dsp:cNvPr id="0" name=""/>
        <dsp:cNvSpPr/>
      </dsp:nvSpPr>
      <dsp:spPr>
        <a:xfrm>
          <a:off x="2089373" y="522368"/>
          <a:ext cx="5954943" cy="483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Common co-occurring psychiatric disorders (e.g., MDD, bipolar disorder, PTSD, anxiety disorders, SUDs)</a:t>
          </a:r>
        </a:p>
      </dsp:txBody>
      <dsp:txXfrm>
        <a:off x="2089373" y="522368"/>
        <a:ext cx="5954943" cy="483025"/>
      </dsp:txXfrm>
    </dsp:sp>
    <dsp:sp modelId="{DFDF282B-331F-41B5-97AC-996F5EB3FAA7}">
      <dsp:nvSpPr>
        <dsp:cNvPr id="0" name=""/>
        <dsp:cNvSpPr/>
      </dsp:nvSpPr>
      <dsp:spPr>
        <a:xfrm>
          <a:off x="1975584" y="1005394"/>
          <a:ext cx="6068732"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8C194176-2A90-4E61-B081-C03D90BCFC94}">
      <dsp:nvSpPr>
        <dsp:cNvPr id="0" name=""/>
        <dsp:cNvSpPr/>
      </dsp:nvSpPr>
      <dsp:spPr>
        <a:xfrm>
          <a:off x="2089373" y="1026140"/>
          <a:ext cx="5954943" cy="28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Increases in health care costs related to BPD </a:t>
          </a:r>
          <a:r>
            <a:rPr lang="en-US" sz="1600" kern="1200"/>
            <a:t>and physical </a:t>
          </a:r>
          <a:r>
            <a:rPr lang="en-US" sz="1600" kern="1200" dirty="0"/>
            <a:t>conditions</a:t>
          </a:r>
        </a:p>
      </dsp:txBody>
      <dsp:txXfrm>
        <a:off x="2089373" y="1026140"/>
        <a:ext cx="5954943" cy="281130"/>
      </dsp:txXfrm>
    </dsp:sp>
    <dsp:sp modelId="{AE3CC50D-79D3-4502-A7FA-F084268E5025}">
      <dsp:nvSpPr>
        <dsp:cNvPr id="0" name=""/>
        <dsp:cNvSpPr/>
      </dsp:nvSpPr>
      <dsp:spPr>
        <a:xfrm>
          <a:off x="1975584" y="1307271"/>
          <a:ext cx="6068732"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E47E3F74-3D04-4272-8DF3-A0614AF95E8A}">
      <dsp:nvSpPr>
        <dsp:cNvPr id="0" name=""/>
        <dsp:cNvSpPr/>
      </dsp:nvSpPr>
      <dsp:spPr>
        <a:xfrm>
          <a:off x="2089373" y="1328018"/>
          <a:ext cx="5954943" cy="72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Persistent impairments in social and occupational functioning as well as symptoms such as fear of abandonment, impulsivity, intense anger, and unstable self-image </a:t>
          </a:r>
        </a:p>
      </dsp:txBody>
      <dsp:txXfrm>
        <a:off x="2089373" y="1328018"/>
        <a:ext cx="5954943" cy="729127"/>
      </dsp:txXfrm>
    </dsp:sp>
    <dsp:sp modelId="{205BFF07-6C4E-4CA2-95F0-C703124033CD}">
      <dsp:nvSpPr>
        <dsp:cNvPr id="0" name=""/>
        <dsp:cNvSpPr/>
      </dsp:nvSpPr>
      <dsp:spPr>
        <a:xfrm>
          <a:off x="1975584" y="2057145"/>
          <a:ext cx="6068732"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3DC74E2D-84F0-4F99-AEDA-30F28D26D8E1}">
      <dsp:nvSpPr>
        <dsp:cNvPr id="0" name=""/>
        <dsp:cNvSpPr/>
      </dsp:nvSpPr>
      <dsp:spPr>
        <a:xfrm>
          <a:off x="2089373" y="2077892"/>
          <a:ext cx="5954943" cy="487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Occurrence of suicide attempts and episodes of self-harm, more often than in individuals without BPD, though rates decline over time</a:t>
          </a:r>
        </a:p>
      </dsp:txBody>
      <dsp:txXfrm>
        <a:off x="2089373" y="2077892"/>
        <a:ext cx="5954943" cy="487162"/>
      </dsp:txXfrm>
    </dsp:sp>
    <dsp:sp modelId="{A9E05A9B-0CAB-4918-B305-AC3B28AB4066}">
      <dsp:nvSpPr>
        <dsp:cNvPr id="0" name=""/>
        <dsp:cNvSpPr/>
      </dsp:nvSpPr>
      <dsp:spPr>
        <a:xfrm>
          <a:off x="1975584" y="2565054"/>
          <a:ext cx="6068732"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F41B7B43-5739-42E8-A839-DF16BD5B7ADE}">
      <dsp:nvSpPr>
        <dsp:cNvPr id="0" name=""/>
        <dsp:cNvSpPr/>
      </dsp:nvSpPr>
      <dsp:spPr>
        <a:xfrm>
          <a:off x="2089373" y="2585801"/>
          <a:ext cx="5954943" cy="49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Increases in deaths due to suicide as well as all-cause mortality in longitudinal studies</a:t>
          </a:r>
        </a:p>
      </dsp:txBody>
      <dsp:txXfrm>
        <a:off x="2089373" y="2585801"/>
        <a:ext cx="5954943" cy="496560"/>
      </dsp:txXfrm>
    </dsp:sp>
    <dsp:sp modelId="{96F40378-749F-41B0-A130-D714E1B7CE9B}">
      <dsp:nvSpPr>
        <dsp:cNvPr id="0" name=""/>
        <dsp:cNvSpPr/>
      </dsp:nvSpPr>
      <dsp:spPr>
        <a:xfrm>
          <a:off x="1975584" y="3082362"/>
          <a:ext cx="6068732"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3DEE415C-389D-49EC-B632-6DC55F8B841A}">
      <dsp:nvSpPr>
        <dsp:cNvPr id="0" name=""/>
        <dsp:cNvSpPr/>
      </dsp:nvSpPr>
      <dsp:spPr>
        <a:xfrm>
          <a:off x="2089373" y="3103108"/>
          <a:ext cx="5954943" cy="508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Considerable amount of stigma, including self-stigma and frequent experience of discrimination within the health care system</a:t>
          </a:r>
        </a:p>
      </dsp:txBody>
      <dsp:txXfrm>
        <a:off x="2089373" y="3103108"/>
        <a:ext cx="5954943" cy="508182"/>
      </dsp:txXfrm>
    </dsp:sp>
    <dsp:sp modelId="{5807FE11-EEF0-4ECE-9AB3-C913E271ACDE}">
      <dsp:nvSpPr>
        <dsp:cNvPr id="0" name=""/>
        <dsp:cNvSpPr/>
      </dsp:nvSpPr>
      <dsp:spPr>
        <a:xfrm>
          <a:off x="1975584" y="3611291"/>
          <a:ext cx="6068732"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45BB4-5470-4838-B445-CB14368330D7}">
      <dsp:nvSpPr>
        <dsp:cNvPr id="0" name=""/>
        <dsp:cNvSpPr/>
      </dsp:nvSpPr>
      <dsp:spPr>
        <a:xfrm>
          <a:off x="0" y="1258"/>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F4F8020-2F70-44B6-A522-F2C1162AC872}">
      <dsp:nvSpPr>
        <dsp:cNvPr id="0" name=""/>
        <dsp:cNvSpPr/>
      </dsp:nvSpPr>
      <dsp:spPr>
        <a:xfrm>
          <a:off x="0" y="1258"/>
          <a:ext cx="7815262" cy="156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Based on the concept that individuals view themselves and others in terms of cognitive “schemas” that are an outgrowth of developmental experiences and that manifest themselves in persistent patterns of thinking, feeling, and behaving, although they are often outside of conscious awareness.</a:t>
          </a:r>
        </a:p>
      </dsp:txBody>
      <dsp:txXfrm>
        <a:off x="0" y="1258"/>
        <a:ext cx="7815262" cy="1563811"/>
      </dsp:txXfrm>
    </dsp:sp>
    <dsp:sp modelId="{10638956-A86D-40A8-A201-05451D931E1C}">
      <dsp:nvSpPr>
        <dsp:cNvPr id="0" name=""/>
        <dsp:cNvSpPr/>
      </dsp:nvSpPr>
      <dsp:spPr>
        <a:xfrm>
          <a:off x="0" y="1565069"/>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792C884-8A9A-4019-92BB-BDB72410F635}">
      <dsp:nvSpPr>
        <dsp:cNvPr id="0" name=""/>
        <dsp:cNvSpPr/>
      </dsp:nvSpPr>
      <dsp:spPr>
        <a:xfrm>
          <a:off x="0" y="1565069"/>
          <a:ext cx="7807629" cy="1862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In BPD, dysfunctional “schema modes” are seen as strongly held and controlling a person’s life through recurring and rapidly shifting constellations of intense emotions, thoughts, feelings, and behaviors. These dysfunctional schema modes are addressed by fostering attachment between the patient and therapist as well as by applying behavioral, cognitive, and experiential techniques (including homework assignments). SFT also incorporates emotional awareness training and psychoeducation and employs individualized plans for managing distress.</a:t>
          </a:r>
        </a:p>
      </dsp:txBody>
      <dsp:txXfrm>
        <a:off x="0" y="1565069"/>
        <a:ext cx="7807629" cy="186267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68795-03D2-4D53-BBAC-7717373A58A3}">
      <dsp:nvSpPr>
        <dsp:cNvPr id="0" name=""/>
        <dsp:cNvSpPr/>
      </dsp:nvSpPr>
      <dsp:spPr>
        <a:xfrm>
          <a:off x="0" y="1258"/>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AFF8614-48FA-4B78-AB26-5B88A2231024}">
      <dsp:nvSpPr>
        <dsp:cNvPr id="0" name=""/>
        <dsp:cNvSpPr/>
      </dsp:nvSpPr>
      <dsp:spPr>
        <a:xfrm>
          <a:off x="0" y="1258"/>
          <a:ext cx="7815262" cy="156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Designed as a supplement to other treatment approaches and delivered in a seminar format using detailed lesson plans. </a:t>
          </a:r>
        </a:p>
      </dsp:txBody>
      <dsp:txXfrm>
        <a:off x="0" y="1258"/>
        <a:ext cx="7815262" cy="1563811"/>
      </dsp:txXfrm>
    </dsp:sp>
    <dsp:sp modelId="{C5FFD400-8F75-44E9-9E89-7681383B8509}">
      <dsp:nvSpPr>
        <dsp:cNvPr id="0" name=""/>
        <dsp:cNvSpPr/>
      </dsp:nvSpPr>
      <dsp:spPr>
        <a:xfrm>
          <a:off x="0" y="1565069"/>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E30A7B7-4AB3-467C-AEBE-12139E7B8393}">
      <dsp:nvSpPr>
        <dsp:cNvPr id="0" name=""/>
        <dsp:cNvSpPr/>
      </dsp:nvSpPr>
      <dsp:spPr>
        <a:xfrm>
          <a:off x="0" y="1565069"/>
          <a:ext cx="7807629" cy="1862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STEPPS incorporates psychoeducation and skills training in emotional and behavioral management, viewed from the context of social and family systems. Participants are asked to monitor their thoughts, feelings, and behaviors over the course of the program to increase their awareness and identify improvements.</a:t>
          </a:r>
        </a:p>
      </dsp:txBody>
      <dsp:txXfrm>
        <a:off x="0" y="1565069"/>
        <a:ext cx="7807629" cy="186267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02D22-61FE-4994-9347-8D0FBCB16580}">
      <dsp:nvSpPr>
        <dsp:cNvPr id="0" name=""/>
        <dsp:cNvSpPr/>
      </dsp:nvSpPr>
      <dsp:spPr>
        <a:xfrm>
          <a:off x="0" y="515"/>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6473E02-2D81-49E7-A480-526F20714F49}">
      <dsp:nvSpPr>
        <dsp:cNvPr id="0" name=""/>
        <dsp:cNvSpPr/>
      </dsp:nvSpPr>
      <dsp:spPr>
        <a:xfrm>
          <a:off x="0" y="515"/>
          <a:ext cx="7815262" cy="113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Uses a multimodal case management model in which BPD is understood as a reflection of interpersonal hypersensitivity.</a:t>
          </a:r>
        </a:p>
      </dsp:txBody>
      <dsp:txXfrm>
        <a:off x="0" y="515"/>
        <a:ext cx="7815262" cy="1135186"/>
      </dsp:txXfrm>
    </dsp:sp>
    <dsp:sp modelId="{47792C48-A1B8-49F2-9564-EF59835F42B4}">
      <dsp:nvSpPr>
        <dsp:cNvPr id="0" name=""/>
        <dsp:cNvSpPr/>
      </dsp:nvSpPr>
      <dsp:spPr>
        <a:xfrm>
          <a:off x="0" y="1135702"/>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CE02B49-9AFF-429F-B1B3-A9650BC60415}">
      <dsp:nvSpPr>
        <dsp:cNvPr id="0" name=""/>
        <dsp:cNvSpPr/>
      </dsp:nvSpPr>
      <dsp:spPr>
        <a:xfrm>
          <a:off x="0" y="1135702"/>
          <a:ext cx="7800005" cy="115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Treatment uses a generalist model that emphasizes improvements in vocational and social functioning and incorporates psychoeducation about BPD, as well as psychopharmacological management when clinically appropriate.</a:t>
          </a:r>
        </a:p>
      </dsp:txBody>
      <dsp:txXfrm>
        <a:off x="0" y="1135702"/>
        <a:ext cx="7800005" cy="1157594"/>
      </dsp:txXfrm>
    </dsp:sp>
    <dsp:sp modelId="{BAECB665-338D-4C01-BC46-D8DDD75AB588}">
      <dsp:nvSpPr>
        <dsp:cNvPr id="0" name=""/>
        <dsp:cNvSpPr/>
      </dsp:nvSpPr>
      <dsp:spPr>
        <a:xfrm>
          <a:off x="0" y="2293296"/>
          <a:ext cx="7815262"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99CA663-E300-4C4C-8368-8B463637E787}">
      <dsp:nvSpPr>
        <dsp:cNvPr id="0" name=""/>
        <dsp:cNvSpPr/>
      </dsp:nvSpPr>
      <dsp:spPr>
        <a:xfrm>
          <a:off x="0" y="2293296"/>
          <a:ext cx="7815262" cy="113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 therapy uses a here-and-now approach in which the therapist shows interest in the patient’s experiences and the interpersonal context and thoughts that precede their feelings and behaviors. It also focuses on the therapeutic alliance, including attention to signs that a negative transference may be developing. </a:t>
          </a:r>
        </a:p>
      </dsp:txBody>
      <dsp:txXfrm>
        <a:off x="0" y="2293296"/>
        <a:ext cx="7815262" cy="113518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1B96-4024-41DE-BB58-8BDB02CBBD19}">
      <dsp:nvSpPr>
        <dsp:cNvPr id="0" name=""/>
        <dsp:cNvSpPr/>
      </dsp:nvSpPr>
      <dsp:spPr>
        <a:xfrm>
          <a:off x="0" y="221579"/>
          <a:ext cx="7815263" cy="29858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APA </a:t>
          </a:r>
          <a:r>
            <a:rPr lang="en-US" sz="2900" i="1" kern="1200" dirty="0"/>
            <a:t>recommends</a:t>
          </a:r>
          <a:r>
            <a:rPr lang="en-US" sz="2900" kern="1200" dirty="0"/>
            <a:t> </a:t>
          </a:r>
          <a:r>
            <a:rPr lang="en-US" sz="2900" b="1" kern="1200" dirty="0"/>
            <a:t>(1C)</a:t>
          </a:r>
          <a:r>
            <a:rPr lang="en-US" sz="2900" kern="1200" dirty="0"/>
            <a:t> that a patient with borderline personality disorder have a review of co-occurring  disorders, prior psychotherapies, other nonpharmacological treatments, past medication trials, and current medications before initiating any new medication.</a:t>
          </a:r>
        </a:p>
      </dsp:txBody>
      <dsp:txXfrm>
        <a:off x="145757" y="367336"/>
        <a:ext cx="7523749" cy="269432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1B96-4024-41DE-BB58-8BDB02CBBD19}">
      <dsp:nvSpPr>
        <dsp:cNvPr id="0" name=""/>
        <dsp:cNvSpPr/>
      </dsp:nvSpPr>
      <dsp:spPr>
        <a:xfrm>
          <a:off x="0" y="15659"/>
          <a:ext cx="7815263" cy="33976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APA </a:t>
          </a:r>
          <a:r>
            <a:rPr lang="en-US" sz="3300" i="1" kern="1200" dirty="0"/>
            <a:t>suggests</a:t>
          </a:r>
          <a:r>
            <a:rPr lang="en-US" sz="3300" kern="1200" dirty="0"/>
            <a:t> </a:t>
          </a:r>
          <a:r>
            <a:rPr lang="en-US" sz="3300" b="1" kern="1200" dirty="0"/>
            <a:t>(2C)</a:t>
          </a:r>
          <a:r>
            <a:rPr lang="en-US" sz="3300" kern="1200" dirty="0"/>
            <a:t> that any psychotropic medication treatment of borderline personality disorder be time-limited, aimed at addressing a specific measurable target symptom, and adjunctive to psychotherapy.</a:t>
          </a:r>
        </a:p>
      </dsp:txBody>
      <dsp:txXfrm>
        <a:off x="165861" y="181520"/>
        <a:ext cx="7483541" cy="306595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E1394-1682-4D1A-83AA-79DED6326471}">
      <dsp:nvSpPr>
        <dsp:cNvPr id="0" name=""/>
        <dsp:cNvSpPr/>
      </dsp:nvSpPr>
      <dsp:spPr>
        <a:xfrm>
          <a:off x="0" y="1354"/>
          <a:ext cx="8229601" cy="962964"/>
        </a:xfrm>
        <a:prstGeom prst="roundRect">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cap="none" spc="0" dirty="0">
              <a:ln w="0"/>
              <a:solidFill>
                <a:schemeClr val="tx1"/>
              </a:solidFill>
              <a:effectLst/>
            </a:rPr>
            <a:t>Selection of a medication, if appropriate, depends on the BPD symptom or symptoms being targeted or the typical recommended treatments for a co-occurring condition. </a:t>
          </a:r>
        </a:p>
      </dsp:txBody>
      <dsp:txXfrm>
        <a:off x="47008" y="48362"/>
        <a:ext cx="8135585" cy="868948"/>
      </dsp:txXfrm>
    </dsp:sp>
    <dsp:sp modelId="{06D23CEE-D664-473C-BCE8-1A963D993803}">
      <dsp:nvSpPr>
        <dsp:cNvPr id="0" name=""/>
        <dsp:cNvSpPr/>
      </dsp:nvSpPr>
      <dsp:spPr>
        <a:xfrm>
          <a:off x="0" y="964319"/>
          <a:ext cx="8229601" cy="276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Char char="v"/>
          </a:pPr>
          <a:r>
            <a:rPr lang="en-US" sz="1600" kern="1200" dirty="0"/>
            <a:t>E.g., SSRIs for co-occurring MDD or OCD; a low dosage of an SGA for BPD symptoms in patients with psychosis, high levels of impulsivity, or agitation</a:t>
          </a:r>
        </a:p>
        <a:p>
          <a:pPr marL="171450" lvl="1" indent="-171450" algn="l" defTabSz="711200">
            <a:lnSpc>
              <a:spcPct val="90000"/>
            </a:lnSpc>
            <a:spcBef>
              <a:spcPct val="0"/>
            </a:spcBef>
            <a:spcAft>
              <a:spcPct val="20000"/>
            </a:spcAft>
            <a:buFont typeface="Wingdings" panose="05000000000000000000" pitchFamily="2" charset="2"/>
            <a:buChar char="v"/>
          </a:pPr>
          <a:r>
            <a:rPr lang="en-US" sz="1600" kern="1200" dirty="0"/>
            <a:t>Benzodiazepines generally not recommended due to the potential for greater impulsivity or disinhibition as well as the potential for misuse or the development of dependence</a:t>
          </a:r>
        </a:p>
        <a:p>
          <a:pPr marL="171450" lvl="1" indent="-171450" algn="l" defTabSz="711200">
            <a:lnSpc>
              <a:spcPct val="90000"/>
            </a:lnSpc>
            <a:spcBef>
              <a:spcPct val="0"/>
            </a:spcBef>
            <a:spcAft>
              <a:spcPct val="20000"/>
            </a:spcAft>
            <a:buFont typeface="Wingdings" panose="05000000000000000000" pitchFamily="2" charset="2"/>
            <a:buChar char="v"/>
          </a:pPr>
          <a:r>
            <a:rPr lang="en-US" sz="1600" kern="1200" dirty="0"/>
            <a:t>Medications are not expected to affect the core features of BPD. Also, the response of co-occurring conditions to medications may be less in individuals who also have BPD.</a:t>
          </a:r>
        </a:p>
        <a:p>
          <a:pPr marL="171450" lvl="1" indent="-171450" algn="l" defTabSz="711200">
            <a:lnSpc>
              <a:spcPct val="90000"/>
            </a:lnSpc>
            <a:spcBef>
              <a:spcPct val="0"/>
            </a:spcBef>
            <a:spcAft>
              <a:spcPct val="20000"/>
            </a:spcAft>
            <a:buFont typeface="Wingdings" panose="05000000000000000000" pitchFamily="2" charset="2"/>
            <a:buChar char="v"/>
          </a:pPr>
          <a:r>
            <a:rPr lang="en-US" sz="1600" b="0" kern="1200" dirty="0"/>
            <a:t>Potential adverse effects of specific medications </a:t>
          </a:r>
          <a:r>
            <a:rPr lang="en-US" sz="1600" kern="1200" dirty="0"/>
            <a:t>(e.g., metabolic syndrome, weight gain, extrapyramidal side effects, or tardive dyskinesia with antipsychotic agents) should be reviewed.</a:t>
          </a:r>
        </a:p>
        <a:p>
          <a:pPr marL="171450" lvl="1" indent="-171450" algn="l" defTabSz="711200">
            <a:lnSpc>
              <a:spcPct val="90000"/>
            </a:lnSpc>
            <a:spcBef>
              <a:spcPct val="0"/>
            </a:spcBef>
            <a:spcAft>
              <a:spcPct val="20000"/>
            </a:spcAft>
            <a:buFont typeface="Wingdings" panose="05000000000000000000" pitchFamily="2" charset="2"/>
            <a:buChar char="v"/>
          </a:pPr>
          <a:r>
            <a:rPr lang="en-US" sz="1600" b="0" kern="1200" dirty="0"/>
            <a:t>In adolescents, clinical trials of medications to treat BPD have not been conducted, and side effects of medications may be more problematic.</a:t>
          </a:r>
        </a:p>
      </dsp:txBody>
      <dsp:txXfrm>
        <a:off x="0" y="964319"/>
        <a:ext cx="8229601" cy="276812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4FEA4-98BB-4F60-B6A7-5B11D4408271}">
      <dsp:nvSpPr>
        <dsp:cNvPr id="0" name=""/>
        <dsp:cNvSpPr/>
      </dsp:nvSpPr>
      <dsp:spPr>
        <a:xfrm>
          <a:off x="0" y="0"/>
          <a:ext cx="7815262" cy="10715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a:t>
          </a:r>
          <a:r>
            <a:rPr lang="en-US" sz="1800" b="1" kern="1200" dirty="0"/>
            <a:t>duration</a:t>
          </a:r>
          <a:r>
            <a:rPr lang="en-US" sz="1800" kern="1200" dirty="0"/>
            <a:t> of treatment should be time-limited, with tapering and discontinuation of the medication once symptoms have stabilized, if possible. </a:t>
          </a:r>
        </a:p>
      </dsp:txBody>
      <dsp:txXfrm>
        <a:off x="1670208" y="0"/>
        <a:ext cx="6145053" cy="1071562"/>
      </dsp:txXfrm>
    </dsp:sp>
    <dsp:sp modelId="{D84969C9-9C3C-416E-A110-2BBACCF1FAA4}">
      <dsp:nvSpPr>
        <dsp:cNvPr id="0" name=""/>
        <dsp:cNvSpPr/>
      </dsp:nvSpPr>
      <dsp:spPr>
        <a:xfrm>
          <a:off x="107156" y="107156"/>
          <a:ext cx="1563052" cy="85724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E9CB4C-2E33-496E-869D-D70A808EE9DA}">
      <dsp:nvSpPr>
        <dsp:cNvPr id="0" name=""/>
        <dsp:cNvSpPr/>
      </dsp:nvSpPr>
      <dsp:spPr>
        <a:xfrm>
          <a:off x="0" y="1178718"/>
          <a:ext cx="7815262" cy="10715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During medication treatment, patients should receive necessary </a:t>
          </a:r>
          <a:r>
            <a:rPr lang="en-US" sz="1800" b="1" kern="1200" dirty="0"/>
            <a:t>monitoring</a:t>
          </a:r>
          <a:r>
            <a:rPr lang="en-US" sz="1800" kern="1200" dirty="0"/>
            <a:t> for the specific medication (e.g., serum levels for some anticonvulsants, metabolic monitoring for antipsychotics).</a:t>
          </a:r>
        </a:p>
      </dsp:txBody>
      <dsp:txXfrm>
        <a:off x="1670208" y="1178718"/>
        <a:ext cx="6145053" cy="1071562"/>
      </dsp:txXfrm>
    </dsp:sp>
    <dsp:sp modelId="{40FD3EC9-44B3-444C-8B00-963C4E4BD0DB}">
      <dsp:nvSpPr>
        <dsp:cNvPr id="0" name=""/>
        <dsp:cNvSpPr/>
      </dsp:nvSpPr>
      <dsp:spPr>
        <a:xfrm>
          <a:off x="107156" y="1285874"/>
          <a:ext cx="1563052" cy="857249"/>
        </a:xfrm>
        <a:prstGeom prst="roundRect">
          <a:avLst>
            <a:gd name="adj" fmla="val 10000"/>
          </a:avLst>
        </a:prstGeom>
        <a:blipFill>
          <a:blip xmlns:r="http://schemas.openxmlformats.org/officeDocument/2006/relationships" r:embed="rId2"/>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92E57-8BB8-4C34-AB32-6843B664E69E}">
      <dsp:nvSpPr>
        <dsp:cNvPr id="0" name=""/>
        <dsp:cNvSpPr/>
      </dsp:nvSpPr>
      <dsp:spPr>
        <a:xfrm>
          <a:off x="0" y="2357436"/>
          <a:ext cx="7815262" cy="10715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Frequent </a:t>
          </a:r>
          <a:r>
            <a:rPr lang="en-US" sz="1800" b="1" kern="1200" dirty="0"/>
            <a:t>dosage</a:t>
          </a:r>
          <a:r>
            <a:rPr lang="en-US" sz="1800" kern="1200" dirty="0"/>
            <a:t> escalation or medication changes in response to crises or transient mood states are problematic and rarely effective.</a:t>
          </a:r>
        </a:p>
      </dsp:txBody>
      <dsp:txXfrm>
        <a:off x="1670208" y="2357436"/>
        <a:ext cx="6145053" cy="1071562"/>
      </dsp:txXfrm>
    </dsp:sp>
    <dsp:sp modelId="{177E8938-55D6-47D8-87B0-B5C2215233E3}">
      <dsp:nvSpPr>
        <dsp:cNvPr id="0" name=""/>
        <dsp:cNvSpPr/>
      </dsp:nvSpPr>
      <dsp:spPr>
        <a:xfrm>
          <a:off x="107156" y="2464593"/>
          <a:ext cx="1563052" cy="85724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1B96-4024-41DE-BB58-8BDB02CBBD19}">
      <dsp:nvSpPr>
        <dsp:cNvPr id="0" name=""/>
        <dsp:cNvSpPr/>
      </dsp:nvSpPr>
      <dsp:spPr>
        <a:xfrm>
          <a:off x="0" y="221579"/>
          <a:ext cx="7815263" cy="29858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APA </a:t>
          </a:r>
          <a:r>
            <a:rPr lang="en-US" sz="2900" i="1" kern="1200" dirty="0"/>
            <a:t>recommends</a:t>
          </a:r>
          <a:r>
            <a:rPr lang="en-US" sz="2900" kern="1200" dirty="0"/>
            <a:t> </a:t>
          </a:r>
          <a:r>
            <a:rPr lang="en-US" sz="2900" b="1" kern="1200" dirty="0"/>
            <a:t>(1C)</a:t>
          </a:r>
          <a:r>
            <a:rPr lang="en-US" sz="2900" kern="1200" dirty="0"/>
            <a:t> that a patient with borderline personality disorder receive a review and reconciliation of their medications at least every 6 months to assess the effectiveness of treatment and identify medications that warrant tapering or discontinuation.</a:t>
          </a:r>
        </a:p>
      </dsp:txBody>
      <dsp:txXfrm>
        <a:off x="145757" y="367336"/>
        <a:ext cx="7523749" cy="269432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D69FD-CD89-4E3E-852C-6E7EA573F28B}">
      <dsp:nvSpPr>
        <dsp:cNvPr id="0" name=""/>
        <dsp:cNvSpPr/>
      </dsp:nvSpPr>
      <dsp:spPr>
        <a:xfrm>
          <a:off x="0" y="0"/>
          <a:ext cx="7815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CCB9060-9EC6-486D-8CB1-FC84AE3617C2}">
      <dsp:nvSpPr>
        <dsp:cNvPr id="0" name=""/>
        <dsp:cNvSpPr/>
      </dsp:nvSpPr>
      <dsp:spPr>
        <a:xfrm>
          <a:off x="0" y="0"/>
          <a:ext cx="7815262" cy="171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1"/>
            </a:rPr>
            <a:t>https://www.psychiatry.org/psychiatrists/practice/clinical-practice-guidelines</a:t>
          </a:r>
          <a:endParaRPr lang="en-US" sz="2500" kern="1200"/>
        </a:p>
      </dsp:txBody>
      <dsp:txXfrm>
        <a:off x="0" y="0"/>
        <a:ext cx="7815262" cy="1714499"/>
      </dsp:txXfrm>
    </dsp:sp>
    <dsp:sp modelId="{42D62F44-EB3D-48CC-A370-F002C439DCF3}">
      <dsp:nvSpPr>
        <dsp:cNvPr id="0" name=""/>
        <dsp:cNvSpPr/>
      </dsp:nvSpPr>
      <dsp:spPr>
        <a:xfrm>
          <a:off x="0" y="1714499"/>
          <a:ext cx="7815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8BE2965-7715-41BB-9315-0B4FA0A1B084}">
      <dsp:nvSpPr>
        <dsp:cNvPr id="0" name=""/>
        <dsp:cNvSpPr/>
      </dsp:nvSpPr>
      <dsp:spPr>
        <a:xfrm>
          <a:off x="0" y="1714499"/>
          <a:ext cx="7815262" cy="171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2"/>
            </a:rPr>
            <a:t>https://www.psychiatryonline.org/books/guidelines</a:t>
          </a:r>
          <a:endParaRPr lang="en-US" sz="2500" kern="1200"/>
        </a:p>
      </dsp:txBody>
      <dsp:txXfrm>
        <a:off x="0" y="1714499"/>
        <a:ext cx="7815262" cy="1714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8993C-76AE-4BDB-9349-CB606C4DC483}">
      <dsp:nvSpPr>
        <dsp:cNvPr id="0" name=""/>
        <dsp:cNvSpPr/>
      </dsp:nvSpPr>
      <dsp:spPr>
        <a:xfrm>
          <a:off x="0" y="0"/>
          <a:ext cx="8109679" cy="342899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cap="none" spc="0" dirty="0">
              <a:ln/>
              <a:effectLst/>
            </a:rPr>
            <a:t>This guideline aims to</a:t>
          </a:r>
        </a:p>
        <a:p>
          <a:pPr marL="228600" lvl="1" indent="-228600" algn="l" defTabSz="889000">
            <a:lnSpc>
              <a:spcPct val="90000"/>
            </a:lnSpc>
            <a:spcBef>
              <a:spcPct val="0"/>
            </a:spcBef>
            <a:spcAft>
              <a:spcPct val="15000"/>
            </a:spcAft>
            <a:buChar char="•"/>
          </a:pPr>
          <a:r>
            <a:rPr lang="en-US" sz="2000" kern="1200" dirty="0"/>
            <a:t>help clinicians improve the care and well-being of their patients by reviewing current evidence and providing evidence-based assessment and statements.</a:t>
          </a:r>
        </a:p>
        <a:p>
          <a:pPr marL="228600" lvl="1" indent="-228600" algn="l" defTabSz="889000">
            <a:lnSpc>
              <a:spcPct val="90000"/>
            </a:lnSpc>
            <a:spcBef>
              <a:spcPct val="0"/>
            </a:spcBef>
            <a:spcAft>
              <a:spcPct val="15000"/>
            </a:spcAft>
            <a:buChar char="•"/>
          </a:pPr>
          <a:r>
            <a:rPr lang="en-US" sz="2000" kern="1200" dirty="0"/>
            <a:t>provide clinicians with the necessary knowledge to feel confident in their skills for treating patients with BPD, thereby reducing the mortality, morbidity, and significant psychosocial and health consequences of this important psychiatric condition.</a:t>
          </a:r>
        </a:p>
      </dsp:txBody>
      <dsp:txXfrm>
        <a:off x="1964835" y="0"/>
        <a:ext cx="6144843" cy="3428999"/>
      </dsp:txXfrm>
    </dsp:sp>
    <dsp:sp modelId="{0BD8209D-A6BA-440E-A4F2-8D153FAEB1AF}">
      <dsp:nvSpPr>
        <dsp:cNvPr id="0" name=""/>
        <dsp:cNvSpPr/>
      </dsp:nvSpPr>
      <dsp:spPr>
        <a:xfrm>
          <a:off x="314053" y="515419"/>
          <a:ext cx="1619681" cy="23232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1B96-4024-41DE-BB58-8BDB02CBBD19}">
      <dsp:nvSpPr>
        <dsp:cNvPr id="0" name=""/>
        <dsp:cNvSpPr/>
      </dsp:nvSpPr>
      <dsp:spPr>
        <a:xfrm>
          <a:off x="0" y="76500"/>
          <a:ext cx="7815263" cy="32760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APA </a:t>
          </a:r>
          <a:r>
            <a:rPr lang="en-US" sz="2000" i="1" kern="1200" dirty="0"/>
            <a:t>recommends</a:t>
          </a:r>
          <a:r>
            <a:rPr lang="en-US" sz="2000" kern="1200" dirty="0"/>
            <a:t> </a:t>
          </a:r>
          <a:r>
            <a:rPr lang="en-US" sz="2000" b="1" kern="1200" dirty="0"/>
            <a:t>(1C)</a:t>
          </a:r>
          <a:r>
            <a:rPr lang="en-US" sz="2000" kern="1200" dirty="0"/>
            <a:t> that the initial assessment of a patient with possible borderline personality disorder include the reason the individual is presenting for evaluation; the patient’s goals and preferences for treatment; a review of psychiatric symptoms, including core features of personality disorders and common co-occurring disorders; a psychiatric treatment history; an assessment of physical health; an assessment of psychosocial and cultural factors; a mental status examination; and an assessment of risk of suicide, self-injury, and aggressive behaviors, as outlined in </a:t>
          </a:r>
          <a:r>
            <a:rPr lang="en-US" sz="2000" i="0" kern="1200" dirty="0"/>
            <a:t>APA’s</a:t>
          </a:r>
          <a:r>
            <a:rPr lang="en-US" sz="2000" i="1" kern="1200" dirty="0"/>
            <a:t> Practice Guidelines for the Psychiatric Evaluation of Adults</a:t>
          </a:r>
          <a:r>
            <a:rPr lang="en-US" sz="2000" kern="1200" dirty="0"/>
            <a:t>, 3rd Edition.</a:t>
          </a:r>
        </a:p>
      </dsp:txBody>
      <dsp:txXfrm>
        <a:off x="159921" y="236421"/>
        <a:ext cx="7495421" cy="2956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1B96-4024-41DE-BB58-8BDB02CBBD19}">
      <dsp:nvSpPr>
        <dsp:cNvPr id="0" name=""/>
        <dsp:cNvSpPr/>
      </dsp:nvSpPr>
      <dsp:spPr>
        <a:xfrm>
          <a:off x="0" y="221579"/>
          <a:ext cx="7815263" cy="29858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APA </a:t>
          </a:r>
          <a:r>
            <a:rPr lang="en-US" sz="2900" i="1" kern="1200" dirty="0"/>
            <a:t>suggests</a:t>
          </a:r>
          <a:r>
            <a:rPr lang="en-US" sz="2900" kern="1200" dirty="0"/>
            <a:t> </a:t>
          </a:r>
          <a:r>
            <a:rPr lang="en-US" sz="2900" b="1" kern="1200" dirty="0"/>
            <a:t>(2C)</a:t>
          </a:r>
          <a:r>
            <a:rPr lang="en-US" sz="2900" kern="1200" dirty="0"/>
            <a:t> that the initial psychiatric evaluation of a patient with possible borderline personality disorder include a quantitative measure to identify and determine the severity of symptoms and impairments of functioning that may be a focus of treatment.</a:t>
          </a:r>
        </a:p>
      </dsp:txBody>
      <dsp:txXfrm>
        <a:off x="145757" y="367336"/>
        <a:ext cx="7523749" cy="2694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EE7DF-E1B7-4778-AFE9-64ED23903D0E}">
      <dsp:nvSpPr>
        <dsp:cNvPr id="0" name=""/>
        <dsp:cNvSpPr/>
      </dsp:nvSpPr>
      <dsp:spPr>
        <a:xfrm>
          <a:off x="0" y="0"/>
          <a:ext cx="7815262" cy="914940"/>
        </a:xfrm>
        <a:prstGeom prst="roundRect">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cap="none" spc="0" dirty="0">
              <a:ln w="0"/>
              <a:effectLst>
                <a:outerShdw blurRad="38100" dist="19050" dir="2700000" algn="tl" rotWithShape="0">
                  <a:schemeClr val="dk1">
                    <a:alpha val="40000"/>
                  </a:schemeClr>
                </a:outerShdw>
              </a:effectLst>
            </a:rPr>
            <a:t>Objective, quantitative rating scales </a:t>
          </a:r>
          <a:r>
            <a:rPr lang="en-US" sz="2000" b="0" i="0" kern="1200" cap="none" spc="0">
              <a:ln w="0"/>
              <a:effectLst>
                <a:outerShdw blurRad="38100" dist="19050" dir="2700000" algn="tl" rotWithShape="0">
                  <a:schemeClr val="dk1">
                    <a:alpha val="40000"/>
                  </a:schemeClr>
                </a:outerShdw>
              </a:effectLst>
            </a:rPr>
            <a:t>for </a:t>
          </a:r>
        </a:p>
        <a:p>
          <a:pPr marL="0" lvl="0" indent="0" algn="ctr" defTabSz="889000">
            <a:lnSpc>
              <a:spcPct val="90000"/>
            </a:lnSpc>
            <a:spcBef>
              <a:spcPct val="0"/>
            </a:spcBef>
            <a:spcAft>
              <a:spcPct val="35000"/>
            </a:spcAft>
            <a:buNone/>
          </a:pPr>
          <a:r>
            <a:rPr lang="en-US" sz="2000" b="0" i="0" kern="1200" cap="none" spc="0">
              <a:ln w="0"/>
              <a:effectLst>
                <a:outerShdw blurRad="38100" dist="19050" dir="2700000" algn="tl" rotWithShape="0">
                  <a:schemeClr val="dk1">
                    <a:alpha val="40000"/>
                  </a:schemeClr>
                </a:outerShdw>
              </a:effectLst>
            </a:rPr>
            <a:t>monitoring </a:t>
          </a:r>
          <a:r>
            <a:rPr lang="en-US" sz="2000" b="0" i="0" kern="1200" cap="none" spc="0" dirty="0">
              <a:ln w="0"/>
              <a:effectLst>
                <a:outerShdw blurRad="38100" dist="19050" dir="2700000" algn="tl" rotWithShape="0">
                  <a:schemeClr val="dk1">
                    <a:alpha val="40000"/>
                  </a:schemeClr>
                </a:outerShdw>
              </a:effectLst>
            </a:rPr>
            <a:t>symptoms and features of BPD</a:t>
          </a:r>
        </a:p>
      </dsp:txBody>
      <dsp:txXfrm>
        <a:off x="44664" y="44664"/>
        <a:ext cx="7725934" cy="825612"/>
      </dsp:txXfrm>
    </dsp:sp>
    <dsp:sp modelId="{49FB4916-FEB0-45D0-8D6E-9F54FF714EEE}">
      <dsp:nvSpPr>
        <dsp:cNvPr id="0" name=""/>
        <dsp:cNvSpPr/>
      </dsp:nvSpPr>
      <dsp:spPr>
        <a:xfrm>
          <a:off x="0" y="934109"/>
          <a:ext cx="7815262" cy="247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1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Borderline Symptom List 23-item version (BSL-23) </a:t>
          </a:r>
        </a:p>
        <a:p>
          <a:pPr marL="171450" lvl="1" indent="-171450" algn="l" defTabSz="800100">
            <a:lnSpc>
              <a:spcPct val="90000"/>
            </a:lnSpc>
            <a:spcBef>
              <a:spcPct val="0"/>
            </a:spcBef>
            <a:spcAft>
              <a:spcPct val="20000"/>
            </a:spcAft>
            <a:buChar char="•"/>
          </a:pPr>
          <a:r>
            <a:rPr lang="en-US" sz="1800" kern="1200" dirty="0"/>
            <a:t>Borderline Evaluation of Severity Over Time (BEST) </a:t>
          </a:r>
        </a:p>
        <a:p>
          <a:pPr marL="171450" lvl="1" indent="-171450" algn="l" defTabSz="800100">
            <a:lnSpc>
              <a:spcPct val="90000"/>
            </a:lnSpc>
            <a:spcBef>
              <a:spcPct val="0"/>
            </a:spcBef>
            <a:spcAft>
              <a:spcPct val="20000"/>
            </a:spcAft>
            <a:buChar char="•"/>
          </a:pPr>
          <a:r>
            <a:rPr lang="en-US" sz="1800" kern="1200" dirty="0"/>
            <a:t>Borderline Personality Features Scale for Children 11-item </a:t>
          </a:r>
        </a:p>
        <a:p>
          <a:pPr marL="171450" lvl="1" indent="-171450" algn="l" defTabSz="800100">
            <a:lnSpc>
              <a:spcPct val="90000"/>
            </a:lnSpc>
            <a:spcBef>
              <a:spcPct val="0"/>
            </a:spcBef>
            <a:spcAft>
              <a:spcPct val="20000"/>
            </a:spcAft>
            <a:buChar char="•"/>
          </a:pPr>
          <a:r>
            <a:rPr lang="en-US" sz="1800" kern="1200" dirty="0" err="1"/>
            <a:t>Zanarini</a:t>
          </a:r>
          <a:r>
            <a:rPr lang="en-US" sz="1800" kern="1200" dirty="0"/>
            <a:t> Rating Scale for Borderline Personality Disorder (ZANBPD) </a:t>
          </a:r>
        </a:p>
        <a:p>
          <a:pPr marL="171450" lvl="1" indent="-171450" algn="l" defTabSz="800100">
            <a:lnSpc>
              <a:spcPct val="90000"/>
            </a:lnSpc>
            <a:spcBef>
              <a:spcPct val="0"/>
            </a:spcBef>
            <a:spcAft>
              <a:spcPct val="20000"/>
            </a:spcAft>
            <a:buChar char="•"/>
          </a:pPr>
          <a:r>
            <a:rPr lang="en-US" sz="1800" kern="1200" dirty="0"/>
            <a:t>Difficulty in Emotional Regulation Scale (DERS) </a:t>
          </a:r>
        </a:p>
        <a:p>
          <a:pPr marL="171450" lvl="1" indent="-171450" algn="l" defTabSz="800100">
            <a:lnSpc>
              <a:spcPct val="90000"/>
            </a:lnSpc>
            <a:spcBef>
              <a:spcPct val="0"/>
            </a:spcBef>
            <a:spcAft>
              <a:spcPct val="20000"/>
            </a:spcAft>
            <a:buChar char="•"/>
          </a:pPr>
          <a:r>
            <a:rPr lang="en-US" sz="1800" kern="1200" dirty="0"/>
            <a:t>Deliberate Self-Harm Inventory (DSHI) </a:t>
          </a:r>
        </a:p>
        <a:p>
          <a:pPr marL="171450" lvl="1" indent="-171450" algn="l" defTabSz="800100">
            <a:lnSpc>
              <a:spcPct val="90000"/>
            </a:lnSpc>
            <a:spcBef>
              <a:spcPct val="0"/>
            </a:spcBef>
            <a:spcAft>
              <a:spcPct val="20000"/>
            </a:spcAft>
            <a:buChar char="•"/>
          </a:pPr>
          <a:r>
            <a:rPr lang="en-US" sz="1800" kern="1200" dirty="0"/>
            <a:t>Inventory of Statements About Self-injury </a:t>
          </a:r>
        </a:p>
        <a:p>
          <a:pPr marL="171450" lvl="1" indent="-171450" algn="l" defTabSz="800100">
            <a:lnSpc>
              <a:spcPct val="90000"/>
            </a:lnSpc>
            <a:spcBef>
              <a:spcPct val="0"/>
            </a:spcBef>
            <a:spcAft>
              <a:spcPct val="20000"/>
            </a:spcAft>
            <a:buChar char="•"/>
          </a:pPr>
          <a:r>
            <a:rPr lang="en-US" sz="1800" kern="1200" dirty="0"/>
            <a:t>Level of Personality Functioning Scale-Brief Form 2.0 (LPFS-BF)</a:t>
          </a:r>
        </a:p>
      </dsp:txBody>
      <dsp:txXfrm>
        <a:off x="0" y="934109"/>
        <a:ext cx="7815262" cy="2475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1B96-4024-41DE-BB58-8BDB02CBBD19}">
      <dsp:nvSpPr>
        <dsp:cNvPr id="0" name=""/>
        <dsp:cNvSpPr/>
      </dsp:nvSpPr>
      <dsp:spPr>
        <a:xfrm>
          <a:off x="0" y="26189"/>
          <a:ext cx="7815263" cy="33766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APA </a:t>
          </a:r>
          <a:r>
            <a:rPr lang="en-US" sz="3900" i="1" kern="1200" dirty="0"/>
            <a:t>recommends</a:t>
          </a:r>
          <a:r>
            <a:rPr lang="en-US" sz="3900" kern="1200" dirty="0"/>
            <a:t> </a:t>
          </a:r>
          <a:r>
            <a:rPr lang="en-US" sz="3900" b="1" kern="1200" dirty="0"/>
            <a:t>(1C)</a:t>
          </a:r>
          <a:r>
            <a:rPr lang="en-US" sz="3900" kern="1200" dirty="0"/>
            <a:t> that a patient with borderline personality disorder have a documented, comprehensive, and person-centered treatment plan.</a:t>
          </a:r>
        </a:p>
      </dsp:txBody>
      <dsp:txXfrm>
        <a:off x="164833" y="191022"/>
        <a:ext cx="7485597" cy="30469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F439B-922C-4240-B1B3-E0094AC8C690}">
      <dsp:nvSpPr>
        <dsp:cNvPr id="0" name=""/>
        <dsp:cNvSpPr/>
      </dsp:nvSpPr>
      <dsp:spPr>
        <a:xfrm>
          <a:off x="646476" y="1341"/>
          <a:ext cx="1170304" cy="1170304"/>
        </a:xfrm>
        <a:prstGeom prst="ellipse">
          <a:avLst/>
        </a:prstGeom>
        <a:solidFill>
          <a:schemeClr val="lt1">
            <a:hueOff val="0"/>
            <a:satOff val="0"/>
            <a:lumOff val="0"/>
            <a:alpha val="86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D552FE96-8B62-42D1-A272-583479612C1C}">
      <dsp:nvSpPr>
        <dsp:cNvPr id="0" name=""/>
        <dsp:cNvSpPr/>
      </dsp:nvSpPr>
      <dsp:spPr>
        <a:xfrm>
          <a:off x="1231628" y="1341"/>
          <a:ext cx="6244005" cy="1170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n-US" sz="1800" kern="1200" dirty="0"/>
            <a:t>Typically delineates treatments aimed at improving functioning, reducing symptoms, and addressing the core personality features of BPD.</a:t>
          </a:r>
        </a:p>
      </dsp:txBody>
      <dsp:txXfrm>
        <a:off x="1231628" y="1341"/>
        <a:ext cx="6244005" cy="1170304"/>
      </dsp:txXfrm>
    </dsp:sp>
    <dsp:sp modelId="{F18C75C7-FE2F-4FCE-AA22-A66365E63435}">
      <dsp:nvSpPr>
        <dsp:cNvPr id="0" name=""/>
        <dsp:cNvSpPr/>
      </dsp:nvSpPr>
      <dsp:spPr>
        <a:xfrm>
          <a:off x="646476" y="1171646"/>
          <a:ext cx="1170304" cy="1170304"/>
        </a:xfrm>
        <a:prstGeom prst="ellipse">
          <a:avLst/>
        </a:prstGeom>
        <a:solidFill>
          <a:schemeClr val="lt1">
            <a:hueOff val="0"/>
            <a:satOff val="0"/>
            <a:lumOff val="0"/>
            <a:alpha val="86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28A11F24-E7B0-4D22-BCF2-C91A3F2D7437}">
      <dsp:nvSpPr>
        <dsp:cNvPr id="0" name=""/>
        <dsp:cNvSpPr/>
      </dsp:nvSpPr>
      <dsp:spPr>
        <a:xfrm>
          <a:off x="1231628" y="1171646"/>
          <a:ext cx="6244005" cy="1170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n-US" sz="1800" kern="1200" dirty="0"/>
            <a:t>Whenever possible, develop and update the treatment plan in a collaborative fashion with the patient.</a:t>
          </a:r>
        </a:p>
      </dsp:txBody>
      <dsp:txXfrm>
        <a:off x="1231628" y="1171646"/>
        <a:ext cx="6244005" cy="1170304"/>
      </dsp:txXfrm>
    </dsp:sp>
    <dsp:sp modelId="{272F4C51-4605-4262-A465-3F09213E6F26}">
      <dsp:nvSpPr>
        <dsp:cNvPr id="0" name=""/>
        <dsp:cNvSpPr/>
      </dsp:nvSpPr>
      <dsp:spPr>
        <a:xfrm>
          <a:off x="646476" y="2341951"/>
          <a:ext cx="1170304" cy="1170304"/>
        </a:xfrm>
        <a:prstGeom prst="ellipse">
          <a:avLst/>
        </a:prstGeom>
        <a:solidFill>
          <a:schemeClr val="lt1">
            <a:hueOff val="0"/>
            <a:satOff val="0"/>
            <a:lumOff val="0"/>
            <a:alpha val="86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69C71D4-A9F1-4649-BF15-50438043FAF5}">
      <dsp:nvSpPr>
        <dsp:cNvPr id="0" name=""/>
        <dsp:cNvSpPr/>
      </dsp:nvSpPr>
      <dsp:spPr>
        <a:xfrm>
          <a:off x="1231628" y="2341951"/>
          <a:ext cx="6244005" cy="1170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n-US" sz="1800" kern="1200" dirty="0"/>
            <a:t>Can be recorded as part of an evaluation note or progress note and does not need to adhere to a defined development process (e.g., face-to-face multidisciplinary team meeting) or format (e.g., time-specified goals and objectives).</a:t>
          </a:r>
        </a:p>
      </dsp:txBody>
      <dsp:txXfrm>
        <a:off x="1231628" y="2341951"/>
        <a:ext cx="6244005" cy="11703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65FB9F-FB2B-2347-9F03-1F63B833DE54}" type="datetimeFigureOut">
              <a:rPr lang="en-US" smtClean="0"/>
              <a:t>5/13/2026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5692AB-AA0B-9C44-BF2E-0D873C6C2A0C}" type="slidenum">
              <a:rPr lang="en-US" smtClean="0"/>
              <a:t>‹#›</a:t>
            </a:fld>
            <a:endParaRPr lang="en-US"/>
          </a:p>
        </p:txBody>
      </p:sp>
    </p:spTree>
    <p:extLst>
      <p:ext uri="{BB962C8B-B14F-4D97-AF65-F5344CB8AC3E}">
        <p14:creationId xmlns:p14="http://schemas.microsoft.com/office/powerpoint/2010/main" val="4060821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B1A94-1202-1A4E-BF4A-7DBA825D3D57}" type="datetimeFigureOut">
              <a:rPr lang="en-US" smtClean="0"/>
              <a:t>5/13/2026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81D03-0386-1448-BCBB-5C49E9D65F15}" type="slidenum">
              <a:rPr lang="en-US" smtClean="0"/>
              <a:t>‹#›</a:t>
            </a:fld>
            <a:endParaRPr lang="en-US"/>
          </a:p>
        </p:txBody>
      </p:sp>
    </p:spTree>
    <p:extLst>
      <p:ext uri="{BB962C8B-B14F-4D97-AF65-F5344CB8AC3E}">
        <p14:creationId xmlns:p14="http://schemas.microsoft.com/office/powerpoint/2010/main" val="1130271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2</a:t>
            </a:fld>
            <a:endParaRPr lang="en-US"/>
          </a:p>
        </p:txBody>
      </p:sp>
    </p:spTree>
    <p:extLst>
      <p:ext uri="{BB962C8B-B14F-4D97-AF65-F5344CB8AC3E}">
        <p14:creationId xmlns:p14="http://schemas.microsoft.com/office/powerpoint/2010/main" val="150943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8</a:t>
            </a:fld>
            <a:endParaRPr lang="en-US"/>
          </a:p>
        </p:txBody>
      </p:sp>
    </p:spTree>
    <p:extLst>
      <p:ext uri="{BB962C8B-B14F-4D97-AF65-F5344CB8AC3E}">
        <p14:creationId xmlns:p14="http://schemas.microsoft.com/office/powerpoint/2010/main" val="31896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30</a:t>
            </a:fld>
            <a:endParaRPr lang="en-US"/>
          </a:p>
        </p:txBody>
      </p:sp>
    </p:spTree>
    <p:extLst>
      <p:ext uri="{BB962C8B-B14F-4D97-AF65-F5344CB8AC3E}">
        <p14:creationId xmlns:p14="http://schemas.microsoft.com/office/powerpoint/2010/main" val="9746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31</a:t>
            </a:fld>
            <a:endParaRPr lang="en-US"/>
          </a:p>
        </p:txBody>
      </p:sp>
    </p:spTree>
    <p:extLst>
      <p:ext uri="{BB962C8B-B14F-4D97-AF65-F5344CB8AC3E}">
        <p14:creationId xmlns:p14="http://schemas.microsoft.com/office/powerpoint/2010/main" val="331839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studies measured different outcomes.</a:t>
            </a:r>
          </a:p>
        </p:txBody>
      </p:sp>
      <p:sp>
        <p:nvSpPr>
          <p:cNvPr id="4" name="Slide Number Placeholder 3"/>
          <p:cNvSpPr>
            <a:spLocks noGrp="1"/>
          </p:cNvSpPr>
          <p:nvPr>
            <p:ph type="sldNum" sz="quarter" idx="5"/>
          </p:nvPr>
        </p:nvSpPr>
        <p:spPr/>
        <p:txBody>
          <a:bodyPr/>
          <a:lstStyle/>
          <a:p>
            <a:fld id="{B1E81D03-0386-1448-BCBB-5C49E9D65F15}" type="slidenum">
              <a:rPr lang="en-US" smtClean="0"/>
              <a:t>47</a:t>
            </a:fld>
            <a:endParaRPr lang="en-US"/>
          </a:p>
        </p:txBody>
      </p:sp>
    </p:spTree>
    <p:extLst>
      <p:ext uri="{BB962C8B-B14F-4D97-AF65-F5344CB8AC3E}">
        <p14:creationId xmlns:p14="http://schemas.microsoft.com/office/powerpoint/2010/main" val="139823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51</a:t>
            </a:fld>
            <a:endParaRPr lang="en-US"/>
          </a:p>
        </p:txBody>
      </p:sp>
    </p:spTree>
    <p:extLst>
      <p:ext uri="{BB962C8B-B14F-4D97-AF65-F5344CB8AC3E}">
        <p14:creationId xmlns:p14="http://schemas.microsoft.com/office/powerpoint/2010/main" val="127278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52</a:t>
            </a:fld>
            <a:endParaRPr lang="en-US"/>
          </a:p>
        </p:txBody>
      </p:sp>
    </p:spTree>
    <p:extLst>
      <p:ext uri="{BB962C8B-B14F-4D97-AF65-F5344CB8AC3E}">
        <p14:creationId xmlns:p14="http://schemas.microsoft.com/office/powerpoint/2010/main" val="356398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60</a:t>
            </a:fld>
            <a:endParaRPr lang="en-US"/>
          </a:p>
        </p:txBody>
      </p:sp>
    </p:spTree>
    <p:extLst>
      <p:ext uri="{BB962C8B-B14F-4D97-AF65-F5344CB8AC3E}">
        <p14:creationId xmlns:p14="http://schemas.microsoft.com/office/powerpoint/2010/main" val="2704853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65</a:t>
            </a:fld>
            <a:endParaRPr lang="en-US"/>
          </a:p>
        </p:txBody>
      </p:sp>
    </p:spTree>
    <p:extLst>
      <p:ext uri="{BB962C8B-B14F-4D97-AF65-F5344CB8AC3E}">
        <p14:creationId xmlns:p14="http://schemas.microsoft.com/office/powerpoint/2010/main" val="2290072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r="20014" b="25379"/>
          <a:stretch/>
        </p:blipFill>
        <p:spPr>
          <a:xfrm>
            <a:off x="5441800" y="921544"/>
            <a:ext cx="3702201" cy="4221956"/>
          </a:xfrm>
          <a:prstGeom prst="rect">
            <a:avLst/>
          </a:prstGeom>
        </p:spPr>
      </p:pic>
      <p:cxnSp>
        <p:nvCxnSpPr>
          <p:cNvPr id="8" name="Straight Connector 7"/>
          <p:cNvCxnSpPr/>
          <p:nvPr userDrawn="1"/>
        </p:nvCxnSpPr>
        <p:spPr>
          <a:xfrm>
            <a:off x="671284" y="2295414"/>
            <a:ext cx="0" cy="1861259"/>
          </a:xfrm>
          <a:prstGeom prst="line">
            <a:avLst/>
          </a:prstGeom>
          <a:ln>
            <a:solidFill>
              <a:srgbClr val="FFFFFF"/>
            </a:solidFill>
          </a:ln>
          <a:effectLst/>
        </p:spPr>
        <p:style>
          <a:lnRef idx="3">
            <a:schemeClr val="accent3"/>
          </a:lnRef>
          <a:fillRef idx="0">
            <a:schemeClr val="accent3"/>
          </a:fillRef>
          <a:effectRef idx="2">
            <a:schemeClr val="accent3"/>
          </a:effectRef>
          <a:fontRef idx="minor">
            <a:schemeClr val="tx1"/>
          </a:fontRef>
        </p:style>
      </p:cxnSp>
      <p:sp>
        <p:nvSpPr>
          <p:cNvPr id="18" name="Title 1"/>
          <p:cNvSpPr>
            <a:spLocks noGrp="1"/>
          </p:cNvSpPr>
          <p:nvPr>
            <p:ph type="title" hasCustomPrompt="1"/>
          </p:nvPr>
        </p:nvSpPr>
        <p:spPr>
          <a:xfrm>
            <a:off x="870854" y="2364427"/>
            <a:ext cx="5987146" cy="967790"/>
          </a:xfrm>
        </p:spPr>
        <p:txBody>
          <a:bodyPr>
            <a:noAutofit/>
          </a:bodyPr>
          <a:lstStyle>
            <a:lvl1pPr algn="l">
              <a:defRPr sz="3000" cap="all"/>
            </a:lvl1pPr>
          </a:lstStyle>
          <a:p>
            <a:r>
              <a:rPr lang="en-US" dirty="0"/>
              <a:t>PRESENTATION TITLE</a:t>
            </a:r>
            <a:br>
              <a:rPr lang="en-US" dirty="0"/>
            </a:br>
            <a:r>
              <a:rPr lang="en-US" dirty="0"/>
              <a:t>UP TO TWO LINES</a:t>
            </a:r>
          </a:p>
        </p:txBody>
      </p:sp>
      <p:sp>
        <p:nvSpPr>
          <p:cNvPr id="25" name="Subtitle 2"/>
          <p:cNvSpPr>
            <a:spLocks noGrp="1"/>
          </p:cNvSpPr>
          <p:nvPr>
            <p:ph type="subTitle" idx="1" hasCustomPrompt="1"/>
          </p:nvPr>
        </p:nvSpPr>
        <p:spPr>
          <a:xfrm>
            <a:off x="870856" y="3353049"/>
            <a:ext cx="5415645" cy="803624"/>
          </a:xfrm>
        </p:spPr>
        <p:txBody>
          <a:bodyPr>
            <a:normAutofit/>
          </a:bodyPr>
          <a:lstStyle>
            <a:lvl1pPr marL="0" indent="0" algn="l">
              <a:buNone/>
              <a:defRPr sz="1875" baseline="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Presentation subhead goes here, and can also be up to two lines long.</a:t>
            </a:r>
          </a:p>
        </p:txBody>
      </p:sp>
      <p:sp>
        <p:nvSpPr>
          <p:cNvPr id="13" name="Text Placeholder 2"/>
          <p:cNvSpPr>
            <a:spLocks noGrp="1"/>
          </p:cNvSpPr>
          <p:nvPr>
            <p:ph type="body" idx="10" hasCustomPrompt="1"/>
          </p:nvPr>
        </p:nvSpPr>
        <p:spPr>
          <a:xfrm>
            <a:off x="870855" y="4313982"/>
            <a:ext cx="7772400" cy="357079"/>
          </a:xfrm>
        </p:spPr>
        <p:txBody>
          <a:bodyPr anchor="t">
            <a:normAutofit/>
          </a:bodyPr>
          <a:lstStyle>
            <a:lvl1pPr marL="0" indent="0">
              <a:buNone/>
              <a:defRPr sz="105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Author: John Smith | April 30</a:t>
            </a:r>
            <a:r>
              <a:rPr lang="en-US"/>
              <a:t>, 2023</a:t>
            </a:r>
            <a:endParaRPr lang="en-US" dirty="0"/>
          </a:p>
        </p:txBody>
      </p:sp>
      <p:sp>
        <p:nvSpPr>
          <p:cNvPr id="7" name="TextBox 6"/>
          <p:cNvSpPr txBox="1"/>
          <p:nvPr userDrawn="1"/>
        </p:nvSpPr>
        <p:spPr>
          <a:xfrm>
            <a:off x="5121983" y="4644648"/>
            <a:ext cx="3992283" cy="207749"/>
          </a:xfrm>
          <a:prstGeom prst="rect">
            <a:avLst/>
          </a:prstGeom>
          <a:noFill/>
        </p:spPr>
        <p:txBody>
          <a:bodyPr wrap="square" rtlCol="0" anchor="ctr">
            <a:spAutoFit/>
          </a:bodyPr>
          <a:lstStyle/>
          <a:p>
            <a:pPr algn="r"/>
            <a:r>
              <a:rPr lang="en-US" sz="750" kern="1200" dirty="0">
                <a:solidFill>
                  <a:schemeClr val="tx1"/>
                </a:solidFill>
                <a:effectLst/>
                <a:latin typeface="+mn-lt"/>
                <a:ea typeface="+mn-ea"/>
                <a:cs typeface="+mn-cs"/>
              </a:rPr>
              <a:t>© 2024 American Psychiatric Association. All rights reserved. </a:t>
            </a:r>
          </a:p>
        </p:txBody>
      </p:sp>
      <p:pic>
        <p:nvPicPr>
          <p:cNvPr id="9" name="Picture 8"/>
          <p:cNvPicPr>
            <a:picLocks noChangeAspect="1"/>
          </p:cNvPicPr>
          <p:nvPr userDrawn="1"/>
        </p:nvPicPr>
        <p:blipFill>
          <a:blip r:embed="rId3"/>
          <a:srcRect/>
          <a:stretch/>
        </p:blipFill>
        <p:spPr>
          <a:xfrm>
            <a:off x="7369977" y="204528"/>
            <a:ext cx="1612448" cy="669575"/>
          </a:xfrm>
          <a:prstGeom prst="rect">
            <a:avLst/>
          </a:prstGeom>
        </p:spPr>
      </p:pic>
    </p:spTree>
    <p:extLst>
      <p:ext uri="{BB962C8B-B14F-4D97-AF65-F5344CB8AC3E}">
        <p14:creationId xmlns:p14="http://schemas.microsoft.com/office/powerpoint/2010/main" val="68746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descr="brain.png"/>
          <p:cNvPicPr>
            <a:picLocks noChangeAspect="1"/>
          </p:cNvPicPr>
          <p:nvPr userDrawn="1"/>
        </p:nvPicPr>
        <p:blipFill rotWithShape="1">
          <a:blip r:embed="rId2">
            <a:extLst>
              <a:ext uri="{28A0092B-C50C-407E-A947-70E740481C1C}">
                <a14:useLocalDpi xmlns:a14="http://schemas.microsoft.com/office/drawing/2010/main" val="0"/>
              </a:ext>
            </a:extLst>
          </a:blip>
          <a:srcRect l="12971" t="10187" b="27721"/>
          <a:stretch/>
        </p:blipFill>
        <p:spPr>
          <a:xfrm>
            <a:off x="2" y="0"/>
            <a:ext cx="5932448" cy="5143500"/>
          </a:xfrm>
          <a:prstGeom prst="rect">
            <a:avLst/>
          </a:prstGeom>
        </p:spPr>
      </p:pic>
      <p:sp>
        <p:nvSpPr>
          <p:cNvPr id="11" name="Rectangle 10"/>
          <p:cNvSpPr/>
          <p:nvPr userDrawn="1"/>
        </p:nvSpPr>
        <p:spPr>
          <a:xfrm>
            <a:off x="-71120" y="2511137"/>
            <a:ext cx="9144000" cy="1714500"/>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Title 1"/>
          <p:cNvSpPr>
            <a:spLocks noGrp="1"/>
          </p:cNvSpPr>
          <p:nvPr>
            <p:ph type="title" hasCustomPrompt="1"/>
          </p:nvPr>
        </p:nvSpPr>
        <p:spPr>
          <a:xfrm>
            <a:off x="870854" y="2511137"/>
            <a:ext cx="5987146" cy="1714500"/>
          </a:xfrm>
        </p:spPr>
        <p:txBody>
          <a:bodyPr>
            <a:normAutofit/>
          </a:bodyPr>
          <a:lstStyle>
            <a:lvl1pPr algn="l">
              <a:defRPr sz="3000" cap="all"/>
            </a:lvl1pPr>
          </a:lstStyle>
          <a:p>
            <a:r>
              <a:rPr lang="en-US" dirty="0"/>
              <a:t>SECTION TITLE</a:t>
            </a:r>
          </a:p>
        </p:txBody>
      </p:sp>
      <p:pic>
        <p:nvPicPr>
          <p:cNvPr id="6" name="Picture 5">
            <a:extLst>
              <a:ext uri="{FF2B5EF4-FFF2-40B4-BE49-F238E27FC236}">
                <a16:creationId xmlns:a16="http://schemas.microsoft.com/office/drawing/2014/main" id="{0C9EEB96-57E6-A94C-9CB1-7A807ACF17A9}"/>
              </a:ext>
            </a:extLst>
          </p:cNvPr>
          <p:cNvPicPr>
            <a:picLocks noChangeAspect="1"/>
          </p:cNvPicPr>
          <p:nvPr userDrawn="1"/>
        </p:nvPicPr>
        <p:blipFill>
          <a:blip r:embed="rId3"/>
          <a:srcRect/>
          <a:stretch/>
        </p:blipFill>
        <p:spPr>
          <a:xfrm>
            <a:off x="7369977" y="204528"/>
            <a:ext cx="1612448" cy="669575"/>
          </a:xfrm>
          <a:prstGeom prst="rect">
            <a:avLst/>
          </a:prstGeom>
        </p:spPr>
      </p:pic>
    </p:spTree>
    <p:extLst>
      <p:ext uri="{BB962C8B-B14F-4D97-AF65-F5344CB8AC3E}">
        <p14:creationId xmlns:p14="http://schemas.microsoft.com/office/powerpoint/2010/main" val="334229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KG">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11332"/>
            <a:ext cx="9144000" cy="289604"/>
          </a:xfrm>
          <a:prstGeom prst="rect">
            <a:avLst/>
          </a:prstGeom>
          <a:solidFill>
            <a:srgbClr val="003399"/>
          </a:solidFill>
          <a:ln>
            <a:noFill/>
          </a:ln>
          <a:effectLst/>
        </p:spPr>
        <p:style>
          <a:lnRef idx="3">
            <a:schemeClr val="lt1"/>
          </a:lnRef>
          <a:fillRef idx="1">
            <a:schemeClr val="accent6"/>
          </a:fillRef>
          <a:effectRef idx="1">
            <a:schemeClr val="accent6"/>
          </a:effectRef>
          <a:fontRef idx="minor">
            <a:schemeClr val="lt1"/>
          </a:fontRef>
        </p:style>
        <p:txBody>
          <a:bodyPr rtlCol="0" anchor="b"/>
          <a:lstStyle/>
          <a:p>
            <a:pPr algn="ctr"/>
            <a:endParaRPr lang="en-US" sz="1350"/>
          </a:p>
        </p:txBody>
      </p:sp>
      <p:pic>
        <p:nvPicPr>
          <p:cNvPr id="18" name="Picture 17"/>
          <p:cNvPicPr>
            <a:picLocks noChangeAspect="1"/>
          </p:cNvPicPr>
          <p:nvPr userDrawn="1"/>
        </p:nvPicPr>
        <p:blipFill>
          <a:blip r:embed="rId2"/>
          <a:srcRect/>
          <a:stretch/>
        </p:blipFill>
        <p:spPr>
          <a:xfrm>
            <a:off x="7414571" y="208036"/>
            <a:ext cx="1580482" cy="503196"/>
          </a:xfrm>
          <a:prstGeom prst="rect">
            <a:avLst/>
          </a:prstGeom>
        </p:spPr>
      </p:pic>
      <p:cxnSp>
        <p:nvCxnSpPr>
          <p:cNvPr id="19" name="Straight Connector 18"/>
          <p:cNvCxnSpPr/>
          <p:nvPr userDrawn="1"/>
        </p:nvCxnSpPr>
        <p:spPr>
          <a:xfrm>
            <a:off x="0" y="762187"/>
            <a:ext cx="6517502"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5148676" y="4652961"/>
            <a:ext cx="3992283" cy="207749"/>
          </a:xfrm>
          <a:prstGeom prst="rect">
            <a:avLst/>
          </a:prstGeom>
          <a:noFill/>
        </p:spPr>
        <p:txBody>
          <a:bodyPr wrap="square" rtlCol="0" anchor="ctr">
            <a:spAutoFit/>
          </a:bodyPr>
          <a:lstStyle/>
          <a:p>
            <a:pPr algn="r"/>
            <a:r>
              <a:rPr lang="en-US" sz="750" kern="1200" dirty="0">
                <a:solidFill>
                  <a:schemeClr val="bg1"/>
                </a:solidFill>
                <a:effectLst/>
                <a:latin typeface="+mn-lt"/>
                <a:ea typeface="+mn-ea"/>
                <a:cs typeface="+mn-cs"/>
              </a:rPr>
              <a:t>© 2024 American Psychiatric Association. All rights reserved. </a:t>
            </a:r>
          </a:p>
        </p:txBody>
      </p:sp>
      <p:sp>
        <p:nvSpPr>
          <p:cNvPr id="23" name="Title 1"/>
          <p:cNvSpPr>
            <a:spLocks noGrp="1"/>
          </p:cNvSpPr>
          <p:nvPr>
            <p:ph type="title" hasCustomPrompt="1"/>
          </p:nvPr>
        </p:nvSpPr>
        <p:spPr>
          <a:xfrm>
            <a:off x="457200" y="230841"/>
            <a:ext cx="6060302" cy="439906"/>
          </a:xfrm>
        </p:spPr>
        <p:txBody>
          <a:bodyPr>
            <a:normAutofit/>
          </a:bodyPr>
          <a:lstStyle>
            <a:lvl1pPr algn="l">
              <a:defRPr sz="1800" cap="all">
                <a:solidFill>
                  <a:srgbClr val="003399"/>
                </a:solidFill>
              </a:defRPr>
            </a:lvl1pPr>
          </a:lstStyle>
          <a:p>
            <a:r>
              <a:rPr lang="en-US" dirty="0"/>
              <a:t>SECTION TITLE</a:t>
            </a:r>
          </a:p>
        </p:txBody>
      </p:sp>
      <p:sp>
        <p:nvSpPr>
          <p:cNvPr id="28" name="Content Placeholder 25"/>
          <p:cNvSpPr>
            <a:spLocks noGrp="1"/>
          </p:cNvSpPr>
          <p:nvPr>
            <p:ph sz="quarter" idx="13"/>
          </p:nvPr>
        </p:nvSpPr>
        <p:spPr>
          <a:xfrm>
            <a:off x="457200" y="1021080"/>
            <a:ext cx="7815262" cy="342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457200" y="4611852"/>
            <a:ext cx="2133600" cy="273844"/>
          </a:xfrm>
          <a:prstGeom prst="rect">
            <a:avLst/>
          </a:prstGeom>
        </p:spPr>
        <p:txBody>
          <a:bodyPr vert="horz" lIns="68580" tIns="34290" rIns="68580" bIns="3429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z="750" smtClean="0">
                <a:solidFill>
                  <a:schemeClr val="bg1"/>
                </a:solidFill>
              </a:rPr>
              <a:pPr/>
              <a:t>‹#›</a:t>
            </a:fld>
            <a:endParaRPr lang="en-US" sz="750" dirty="0">
              <a:solidFill>
                <a:schemeClr val="bg1"/>
              </a:solidFill>
            </a:endParaRPr>
          </a:p>
        </p:txBody>
      </p:sp>
    </p:spTree>
    <p:extLst>
      <p:ext uri="{BB962C8B-B14F-4D97-AF65-F5344CB8AC3E}">
        <p14:creationId xmlns:p14="http://schemas.microsoft.com/office/powerpoint/2010/main" val="41741216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KG">
    <p:spTree>
      <p:nvGrpSpPr>
        <p:cNvPr id="1" name=""/>
        <p:cNvGrpSpPr/>
        <p:nvPr/>
      </p:nvGrpSpPr>
      <p:grpSpPr>
        <a:xfrm>
          <a:off x="0" y="0"/>
          <a:ext cx="0" cy="0"/>
          <a:chOff x="0" y="0"/>
          <a:chExt cx="0" cy="0"/>
        </a:xfrm>
      </p:grpSpPr>
      <p:sp>
        <p:nvSpPr>
          <p:cNvPr id="10" name="Rectangle 9"/>
          <p:cNvSpPr/>
          <p:nvPr userDrawn="1"/>
        </p:nvSpPr>
        <p:spPr>
          <a:xfrm>
            <a:off x="0" y="4611332"/>
            <a:ext cx="9144000" cy="289604"/>
          </a:xfrm>
          <a:prstGeom prst="rect">
            <a:avLst/>
          </a:prstGeom>
          <a:solidFill>
            <a:srgbClr val="FFFFFF"/>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350"/>
          </a:p>
        </p:txBody>
      </p:sp>
      <p:sp>
        <p:nvSpPr>
          <p:cNvPr id="5" name="Title 1"/>
          <p:cNvSpPr>
            <a:spLocks noGrp="1"/>
          </p:cNvSpPr>
          <p:nvPr>
            <p:ph type="title" hasCustomPrompt="1"/>
          </p:nvPr>
        </p:nvSpPr>
        <p:spPr>
          <a:xfrm>
            <a:off x="457200" y="230841"/>
            <a:ext cx="6060302" cy="439906"/>
          </a:xfrm>
        </p:spPr>
        <p:txBody>
          <a:bodyPr>
            <a:normAutofit/>
          </a:bodyPr>
          <a:lstStyle>
            <a:lvl1pPr algn="l">
              <a:defRPr sz="1800" cap="all"/>
            </a:lvl1pPr>
          </a:lstStyle>
          <a:p>
            <a:r>
              <a:rPr lang="en-US" dirty="0"/>
              <a:t>SECTION TITLE</a:t>
            </a:r>
          </a:p>
        </p:txBody>
      </p:sp>
      <p:cxnSp>
        <p:nvCxnSpPr>
          <p:cNvPr id="8" name="Straight Connector 7"/>
          <p:cNvCxnSpPr/>
          <p:nvPr userDrawn="1"/>
        </p:nvCxnSpPr>
        <p:spPr>
          <a:xfrm>
            <a:off x="0" y="754567"/>
            <a:ext cx="6517502" cy="4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148674" y="4655334"/>
            <a:ext cx="3992283" cy="207749"/>
          </a:xfrm>
          <a:prstGeom prst="rect">
            <a:avLst/>
          </a:prstGeom>
          <a:noFill/>
        </p:spPr>
        <p:txBody>
          <a:bodyPr wrap="square" rtlCol="0" anchor="ctr">
            <a:spAutoFit/>
          </a:bodyPr>
          <a:lstStyle/>
          <a:p>
            <a:pPr algn="r"/>
            <a:r>
              <a:rPr lang="en-US" sz="750" kern="1200">
                <a:solidFill>
                  <a:schemeClr val="bg2"/>
                </a:solidFill>
                <a:effectLst/>
                <a:latin typeface="+mn-lt"/>
                <a:ea typeface="+mn-ea"/>
                <a:cs typeface="+mn-cs"/>
              </a:rPr>
              <a:t>© 2024 </a:t>
            </a:r>
            <a:r>
              <a:rPr lang="en-US" sz="750" kern="1200" dirty="0">
                <a:solidFill>
                  <a:schemeClr val="bg2"/>
                </a:solidFill>
                <a:effectLst/>
                <a:latin typeface="+mn-lt"/>
                <a:ea typeface="+mn-ea"/>
                <a:cs typeface="+mn-cs"/>
              </a:rPr>
              <a:t>American Psychiatric Association. All rights reserved. </a:t>
            </a:r>
          </a:p>
        </p:txBody>
      </p:sp>
      <p:sp>
        <p:nvSpPr>
          <p:cNvPr id="7" name="Rectangle 6"/>
          <p:cNvSpPr/>
          <p:nvPr userDrawn="1"/>
        </p:nvSpPr>
        <p:spPr>
          <a:xfrm>
            <a:off x="6517502" y="746760"/>
            <a:ext cx="2626498" cy="2057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Content Placeholder 25"/>
          <p:cNvSpPr>
            <a:spLocks noGrp="1"/>
          </p:cNvSpPr>
          <p:nvPr>
            <p:ph sz="quarter" idx="13"/>
          </p:nvPr>
        </p:nvSpPr>
        <p:spPr>
          <a:xfrm>
            <a:off x="457200" y="1021080"/>
            <a:ext cx="7815262" cy="3428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457200" y="4611852"/>
            <a:ext cx="2133600" cy="273844"/>
          </a:xfrm>
          <a:prstGeom prst="rect">
            <a:avLst/>
          </a:prstGeom>
        </p:spPr>
        <p:txBody>
          <a:bodyPr vert="horz" lIns="68580" tIns="34290" rIns="68580" bIns="3429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5CCB00-38B5-9543-8B3D-7DAFB5B0A7B3}" type="slidenum">
              <a:rPr lang="en-US" sz="750" smtClean="0">
                <a:solidFill>
                  <a:schemeClr val="bg2"/>
                </a:solidFill>
              </a:rPr>
              <a:pPr/>
              <a:t>‹#›</a:t>
            </a:fld>
            <a:endParaRPr lang="en-US" sz="750" dirty="0">
              <a:solidFill>
                <a:schemeClr val="bg2"/>
              </a:solidFill>
            </a:endParaRPr>
          </a:p>
        </p:txBody>
      </p:sp>
      <p:pic>
        <p:nvPicPr>
          <p:cNvPr id="13" name="Picture 12"/>
          <p:cNvPicPr>
            <a:picLocks noChangeAspect="1"/>
          </p:cNvPicPr>
          <p:nvPr userDrawn="1"/>
        </p:nvPicPr>
        <p:blipFill>
          <a:blip r:embed="rId2"/>
          <a:srcRect/>
          <a:stretch/>
        </p:blipFill>
        <p:spPr>
          <a:xfrm>
            <a:off x="7282976" y="195790"/>
            <a:ext cx="1725791" cy="550493"/>
          </a:xfrm>
          <a:prstGeom prst="rect">
            <a:avLst/>
          </a:prstGeom>
        </p:spPr>
      </p:pic>
    </p:spTree>
    <p:extLst>
      <p:ext uri="{BB962C8B-B14F-4D97-AF65-F5344CB8AC3E}">
        <p14:creationId xmlns:p14="http://schemas.microsoft.com/office/powerpoint/2010/main" val="1739953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610382"/>
            <a:ext cx="2133600"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F35CCB00-38B5-9543-8B3D-7DAFB5B0A7B3}" type="slidenum">
              <a:rPr lang="en-US" smtClean="0"/>
              <a:pPr/>
              <a:t>‹#›</a:t>
            </a:fld>
            <a:endParaRPr lang="en-US" dirty="0"/>
          </a:p>
        </p:txBody>
      </p:sp>
    </p:spTree>
    <p:extLst>
      <p:ext uri="{BB962C8B-B14F-4D97-AF65-F5344CB8AC3E}">
        <p14:creationId xmlns:p14="http://schemas.microsoft.com/office/powerpoint/2010/main" val="2132548080"/>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Lst>
  <p:hf hdr="0" ftr="0" dt="0"/>
  <p:txStyles>
    <p:titleStyle>
      <a:lvl1pPr algn="l" defTabSz="342900" rtl="0" eaLnBrk="1" latinLnBrk="0" hangingPunct="1">
        <a:spcBef>
          <a:spcPct val="0"/>
        </a:spcBef>
        <a:buNone/>
        <a:defRPr sz="18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2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2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37_8D823AE6.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3" y="2364427"/>
            <a:ext cx="6264237" cy="1625682"/>
          </a:xfrm>
        </p:spPr>
        <p:txBody>
          <a:bodyPr/>
          <a:lstStyle/>
          <a:p>
            <a:r>
              <a:rPr lang="en-US" dirty="0"/>
              <a:t>American Psychiatric Association practice guideline for the treatment of patients with borderline personality disorder</a:t>
            </a:r>
          </a:p>
        </p:txBody>
      </p:sp>
    </p:spTree>
    <p:extLst>
      <p:ext uri="{BB962C8B-B14F-4D97-AF65-F5344CB8AC3E}">
        <p14:creationId xmlns:p14="http://schemas.microsoft.com/office/powerpoint/2010/main" val="168642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toon checklist and pencil">
            <a:extLst>
              <a:ext uri="{FF2B5EF4-FFF2-40B4-BE49-F238E27FC236}">
                <a16:creationId xmlns:a16="http://schemas.microsoft.com/office/drawing/2014/main" id="{F6C2EC31-4139-4701-083D-249AC0E776DA}"/>
              </a:ext>
            </a:extLst>
          </p:cNvPr>
          <p:cNvPicPr>
            <a:picLocks noChangeAspect="1"/>
          </p:cNvPicPr>
          <p:nvPr/>
        </p:nvPicPr>
        <p:blipFill>
          <a:blip r:embed="rId2"/>
          <a:stretch>
            <a:fillRect/>
          </a:stretch>
        </p:blipFill>
        <p:spPr>
          <a:xfrm>
            <a:off x="6177281" y="1719671"/>
            <a:ext cx="2386009" cy="1789506"/>
          </a:xfrm>
          <a:prstGeom prst="rect">
            <a:avLst/>
          </a:prstGeom>
          <a:ln>
            <a:noFill/>
          </a:ln>
          <a:effectLst>
            <a:softEdge rad="112500"/>
          </a:effectLst>
        </p:spPr>
      </p:pic>
      <p:sp>
        <p:nvSpPr>
          <p:cNvPr id="2" name="Title 1">
            <a:extLst>
              <a:ext uri="{FF2B5EF4-FFF2-40B4-BE49-F238E27FC236}">
                <a16:creationId xmlns:a16="http://schemas.microsoft.com/office/drawing/2014/main" id="{13299136-1CE7-1EAC-208C-1228396B9CEB}"/>
              </a:ext>
            </a:extLst>
          </p:cNvPr>
          <p:cNvSpPr>
            <a:spLocks noGrp="1"/>
          </p:cNvSpPr>
          <p:nvPr>
            <p:ph type="title"/>
          </p:nvPr>
        </p:nvSpPr>
        <p:spPr/>
        <p:txBody>
          <a:bodyPr/>
          <a:lstStyle/>
          <a:p>
            <a:r>
              <a:rPr lang="en-US" dirty="0"/>
              <a:t>Use of Quantitative Measures</a:t>
            </a:r>
          </a:p>
        </p:txBody>
      </p:sp>
      <p:sp>
        <p:nvSpPr>
          <p:cNvPr id="3" name="Content Placeholder 2">
            <a:extLst>
              <a:ext uri="{FF2B5EF4-FFF2-40B4-BE49-F238E27FC236}">
                <a16:creationId xmlns:a16="http://schemas.microsoft.com/office/drawing/2014/main" id="{EECFB3E4-BFED-7D0C-D517-8B1E69937D46}"/>
              </a:ext>
            </a:extLst>
          </p:cNvPr>
          <p:cNvSpPr>
            <a:spLocks noGrp="1"/>
          </p:cNvSpPr>
          <p:nvPr>
            <p:ph sz="quarter" idx="13"/>
          </p:nvPr>
        </p:nvSpPr>
        <p:spPr>
          <a:xfrm>
            <a:off x="457200" y="1021080"/>
            <a:ext cx="5720081" cy="3428999"/>
          </a:xfrm>
        </p:spPr>
        <p:txBody>
          <a:bodyPr>
            <a:normAutofit fontScale="92500"/>
          </a:bodyPr>
          <a:lstStyle/>
          <a:p>
            <a:pPr>
              <a:buFont typeface="Arial" panose="020B0604020202020204" pitchFamily="34" charset="0"/>
              <a:buChar char="•"/>
            </a:pPr>
            <a:r>
              <a:rPr lang="en-US" sz="2000" dirty="0"/>
              <a:t>Aids treatment planning by</a:t>
            </a:r>
          </a:p>
          <a:p>
            <a:pPr lvl="1">
              <a:buFont typeface="Wingdings" panose="05000000000000000000" pitchFamily="2" charset="2"/>
              <a:buChar char="Ø"/>
            </a:pPr>
            <a:r>
              <a:rPr lang="en-US" sz="1800" dirty="0"/>
              <a:t>providing a structured, replicable way to document the patient’s baseline symptoms.</a:t>
            </a:r>
          </a:p>
          <a:p>
            <a:pPr lvl="1">
              <a:buFont typeface="Wingdings" panose="05000000000000000000" pitchFamily="2" charset="2"/>
              <a:buChar char="Ø"/>
            </a:pPr>
            <a:r>
              <a:rPr lang="en-US" sz="1800" dirty="0"/>
              <a:t>helping to determine which symptoms should be the target of intervention.</a:t>
            </a:r>
          </a:p>
          <a:p>
            <a:pPr lvl="1">
              <a:buFont typeface="Wingdings" panose="05000000000000000000" pitchFamily="2" charset="2"/>
              <a:buChar char="Ø"/>
            </a:pPr>
            <a:r>
              <a:rPr lang="en-US" sz="1800" dirty="0"/>
              <a:t>allowing more precise tracking of whether treatments are having their intended effect or whether a shift in the treatment plan is needed.</a:t>
            </a:r>
          </a:p>
          <a:p>
            <a:pPr>
              <a:buFont typeface="Arial" panose="020B0604020202020204" pitchFamily="34" charset="0"/>
              <a:buChar char="•"/>
            </a:pPr>
            <a:r>
              <a:rPr lang="en-US" sz="2000" dirty="0"/>
              <a:t>Helps patients become more informed self-observers.</a:t>
            </a:r>
          </a:p>
          <a:p>
            <a:pPr>
              <a:buFont typeface="Arial" panose="020B0604020202020204" pitchFamily="34" charset="0"/>
              <a:buChar char="•"/>
            </a:pPr>
            <a:r>
              <a:rPr lang="en-US" sz="2000" dirty="0"/>
              <a:t>Provides important insights into the patient’s experience that support person-centered care.</a:t>
            </a:r>
            <a:endParaRPr lang="en-US" sz="1600" dirty="0"/>
          </a:p>
        </p:txBody>
      </p:sp>
    </p:spTree>
    <p:extLst>
      <p:ext uri="{BB962C8B-B14F-4D97-AF65-F5344CB8AC3E}">
        <p14:creationId xmlns:p14="http://schemas.microsoft.com/office/powerpoint/2010/main" val="82454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ABCE-E88C-2363-0E54-846B51040209}"/>
              </a:ext>
            </a:extLst>
          </p:cNvPr>
          <p:cNvSpPr>
            <a:spLocks noGrp="1"/>
          </p:cNvSpPr>
          <p:nvPr>
            <p:ph type="title"/>
          </p:nvPr>
        </p:nvSpPr>
        <p:spPr/>
        <p:txBody>
          <a:bodyPr/>
          <a:lstStyle/>
          <a:p>
            <a:r>
              <a:rPr lang="en-US" dirty="0"/>
              <a:t>Examples of Quantitative Measures</a:t>
            </a:r>
          </a:p>
        </p:txBody>
      </p:sp>
      <p:graphicFrame>
        <p:nvGraphicFramePr>
          <p:cNvPr id="4" name="Content Placeholder 3">
            <a:extLst>
              <a:ext uri="{FF2B5EF4-FFF2-40B4-BE49-F238E27FC236}">
                <a16:creationId xmlns:a16="http://schemas.microsoft.com/office/drawing/2014/main" id="{9F5029AB-CB9D-A6E5-4496-D5280C40A8AC}"/>
              </a:ext>
            </a:extLst>
          </p:cNvPr>
          <p:cNvGraphicFramePr>
            <a:graphicFrameLocks noGrp="1"/>
          </p:cNvGraphicFramePr>
          <p:nvPr>
            <p:ph sz="quarter" idx="13"/>
            <p:extLst>
              <p:ext uri="{D42A27DB-BD31-4B8C-83A1-F6EECF244321}">
                <p14:modId xmlns:p14="http://schemas.microsoft.com/office/powerpoint/2010/main" val="2854423974"/>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56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1224-95A6-26B2-C0A3-75BB6232A703}"/>
              </a:ext>
            </a:extLst>
          </p:cNvPr>
          <p:cNvSpPr>
            <a:spLocks noGrp="1"/>
          </p:cNvSpPr>
          <p:nvPr>
            <p:ph type="title"/>
          </p:nvPr>
        </p:nvSpPr>
        <p:spPr/>
        <p:txBody>
          <a:bodyPr/>
          <a:lstStyle/>
          <a:p>
            <a:r>
              <a:rPr lang="en-US" sz="1800" b="0" i="0" u="none" strike="noStrike" baseline="0" dirty="0"/>
              <a:t>Statement 3 – </a:t>
            </a:r>
            <a:r>
              <a:rPr lang="en-US" dirty="0"/>
              <a:t>Treatment </a:t>
            </a:r>
            <a:r>
              <a:rPr lang="en-US" sz="1800" b="0" i="0" u="none" strike="noStrike" baseline="0" dirty="0"/>
              <a:t>Planning</a:t>
            </a:r>
            <a:endParaRPr lang="en-US" dirty="0"/>
          </a:p>
        </p:txBody>
      </p:sp>
      <p:graphicFrame>
        <p:nvGraphicFramePr>
          <p:cNvPr id="7" name="Content Placeholder 6">
            <a:extLst>
              <a:ext uri="{FF2B5EF4-FFF2-40B4-BE49-F238E27FC236}">
                <a16:creationId xmlns:a16="http://schemas.microsoft.com/office/drawing/2014/main" id="{D05BB3D9-A89F-A79A-34B9-479261C901C7}"/>
              </a:ext>
            </a:extLst>
          </p:cNvPr>
          <p:cNvGraphicFramePr>
            <a:graphicFrameLocks noGrp="1"/>
          </p:cNvGraphicFramePr>
          <p:nvPr>
            <p:ph sz="quarter" idx="13"/>
            <p:extLst>
              <p:ext uri="{D42A27DB-BD31-4B8C-83A1-F6EECF244321}">
                <p14:modId xmlns:p14="http://schemas.microsoft.com/office/powerpoint/2010/main" val="2159870100"/>
              </p:ext>
            </p:extLst>
          </p:nvPr>
        </p:nvGraphicFramePr>
        <p:xfrm>
          <a:off x="457200" y="1020763"/>
          <a:ext cx="7815263"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78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851F-B05C-8EE8-5058-D4C256D7D8F7}"/>
              </a:ext>
            </a:extLst>
          </p:cNvPr>
          <p:cNvSpPr>
            <a:spLocks noGrp="1"/>
          </p:cNvSpPr>
          <p:nvPr>
            <p:ph type="title"/>
          </p:nvPr>
        </p:nvSpPr>
        <p:spPr/>
        <p:txBody>
          <a:bodyPr/>
          <a:lstStyle/>
          <a:p>
            <a:r>
              <a:rPr lang="en-US" dirty="0"/>
              <a:t>Comprehensive and Person-centered treatment plan</a:t>
            </a:r>
          </a:p>
        </p:txBody>
      </p:sp>
      <p:graphicFrame>
        <p:nvGraphicFramePr>
          <p:cNvPr id="6" name="Content Placeholder 5">
            <a:extLst>
              <a:ext uri="{FF2B5EF4-FFF2-40B4-BE49-F238E27FC236}">
                <a16:creationId xmlns:a16="http://schemas.microsoft.com/office/drawing/2014/main" id="{BDAE8F6D-FDC1-0D96-92AE-48B693886B49}"/>
              </a:ext>
            </a:extLst>
          </p:cNvPr>
          <p:cNvGraphicFramePr>
            <a:graphicFrameLocks noGrp="1"/>
          </p:cNvGraphicFramePr>
          <p:nvPr>
            <p:ph sz="quarter" idx="13"/>
            <p:extLst>
              <p:ext uri="{D42A27DB-BD31-4B8C-83A1-F6EECF244321}">
                <p14:modId xmlns:p14="http://schemas.microsoft.com/office/powerpoint/2010/main" val="1184368783"/>
              </p:ext>
            </p:extLst>
          </p:nvPr>
        </p:nvGraphicFramePr>
        <p:xfrm>
          <a:off x="457200" y="1021080"/>
          <a:ext cx="7815262" cy="3513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03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0AEB-1753-D00E-DCB4-D01D9A4ACF04}"/>
              </a:ext>
            </a:extLst>
          </p:cNvPr>
          <p:cNvSpPr>
            <a:spLocks noGrp="1"/>
          </p:cNvSpPr>
          <p:nvPr>
            <p:ph type="title"/>
          </p:nvPr>
        </p:nvSpPr>
        <p:spPr/>
        <p:txBody>
          <a:bodyPr/>
          <a:lstStyle/>
          <a:p>
            <a:r>
              <a:rPr lang="en-US" dirty="0"/>
              <a:t>Elements of Treatment plan</a:t>
            </a:r>
          </a:p>
        </p:txBody>
      </p:sp>
      <p:sp>
        <p:nvSpPr>
          <p:cNvPr id="3" name="Content Placeholder 2">
            <a:extLst>
              <a:ext uri="{FF2B5EF4-FFF2-40B4-BE49-F238E27FC236}">
                <a16:creationId xmlns:a16="http://schemas.microsoft.com/office/drawing/2014/main" id="{71BF4A30-C9D5-624F-B6C1-E9E93C2D3AAD}"/>
              </a:ext>
            </a:extLst>
          </p:cNvPr>
          <p:cNvSpPr>
            <a:spLocks noGrp="1"/>
          </p:cNvSpPr>
          <p:nvPr>
            <p:ph sz="quarter" idx="13"/>
          </p:nvPr>
        </p:nvSpPr>
        <p:spPr>
          <a:xfrm>
            <a:off x="457200" y="914400"/>
            <a:ext cx="8066314" cy="3535679"/>
          </a:xfrm>
        </p:spPr>
        <p:txBody>
          <a:bodyPr>
            <a:normAutofit lnSpcReduction="10000"/>
          </a:bodyPr>
          <a:lstStyle/>
          <a:p>
            <a:pPr marL="0" indent="0">
              <a:buNone/>
            </a:pPr>
            <a:r>
              <a:rPr lang="en-US" sz="2000" b="1" dirty="0"/>
              <a:t>Elements of a treatment plan often include:</a:t>
            </a:r>
          </a:p>
          <a:p>
            <a:pPr>
              <a:buFont typeface="Wingdings" panose="05000000000000000000" pitchFamily="2" charset="2"/>
              <a:buChar char="q"/>
            </a:pPr>
            <a:r>
              <a:rPr lang="en-US" sz="2000" dirty="0"/>
              <a:t>Identifying needs for additional evaluation</a:t>
            </a:r>
          </a:p>
          <a:p>
            <a:pPr lvl="1">
              <a:buFont typeface="Wingdings" panose="05000000000000000000" pitchFamily="2" charset="2"/>
              <a:buChar char="q"/>
            </a:pPr>
            <a:r>
              <a:rPr lang="en-US" sz="1800" dirty="0"/>
              <a:t>History or mental status examination</a:t>
            </a:r>
          </a:p>
          <a:p>
            <a:pPr lvl="1">
              <a:buFont typeface="Wingdings" panose="05000000000000000000" pitchFamily="2" charset="2"/>
              <a:buChar char="q"/>
            </a:pPr>
            <a:r>
              <a:rPr lang="en-US" sz="1800" dirty="0"/>
              <a:t>Physical examination (either by the evaluating clinician or by another health professional)</a:t>
            </a:r>
          </a:p>
          <a:p>
            <a:pPr lvl="1">
              <a:buFont typeface="Wingdings" panose="05000000000000000000" pitchFamily="2" charset="2"/>
              <a:buChar char="q"/>
            </a:pPr>
            <a:r>
              <a:rPr lang="en-US" sz="1800" dirty="0"/>
              <a:t>Laboratory testing, imaging, electrocardiography (ECG), or other clinical studies (if indicated on the basis of history, examination, and planned treatments)</a:t>
            </a:r>
          </a:p>
          <a:p>
            <a:pPr>
              <a:buFont typeface="Wingdings" panose="05000000000000000000" pitchFamily="2" charset="2"/>
              <a:buChar char="q"/>
            </a:pPr>
            <a:r>
              <a:rPr lang="en-US" sz="2000" dirty="0"/>
              <a:t>Determining the most appropriate treatment setting</a:t>
            </a:r>
          </a:p>
          <a:p>
            <a:pPr>
              <a:buFont typeface="Wingdings" panose="05000000000000000000" pitchFamily="2" charset="2"/>
              <a:buChar char="q"/>
            </a:pPr>
            <a:r>
              <a:rPr lang="en-US" sz="2000" dirty="0"/>
              <a:t>Providing psychoeducation about BPD and approaches to treatment</a:t>
            </a:r>
          </a:p>
          <a:p>
            <a:pPr>
              <a:buFont typeface="Wingdings" panose="05000000000000000000" pitchFamily="2" charset="2"/>
              <a:buChar char="q"/>
            </a:pPr>
            <a:r>
              <a:rPr lang="en-US" sz="2000" dirty="0"/>
              <a:t>Addressing barriers to adherence</a:t>
            </a:r>
          </a:p>
        </p:txBody>
      </p:sp>
    </p:spTree>
    <p:extLst>
      <p:ext uri="{BB962C8B-B14F-4D97-AF65-F5344CB8AC3E}">
        <p14:creationId xmlns:p14="http://schemas.microsoft.com/office/powerpoint/2010/main" val="3931587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0AEB-1753-D00E-DCB4-D01D9A4ACF04}"/>
              </a:ext>
            </a:extLst>
          </p:cNvPr>
          <p:cNvSpPr>
            <a:spLocks noGrp="1"/>
          </p:cNvSpPr>
          <p:nvPr>
            <p:ph type="title"/>
          </p:nvPr>
        </p:nvSpPr>
        <p:spPr/>
        <p:txBody>
          <a:bodyPr/>
          <a:lstStyle/>
          <a:p>
            <a:r>
              <a:rPr lang="en-US" dirty="0"/>
              <a:t>Elements of Treatment plan (continued)</a:t>
            </a:r>
          </a:p>
        </p:txBody>
      </p:sp>
      <p:sp>
        <p:nvSpPr>
          <p:cNvPr id="3" name="Content Placeholder 2">
            <a:extLst>
              <a:ext uri="{FF2B5EF4-FFF2-40B4-BE49-F238E27FC236}">
                <a16:creationId xmlns:a16="http://schemas.microsoft.com/office/drawing/2014/main" id="{71BF4A30-C9D5-624F-B6C1-E9E93C2D3AAD}"/>
              </a:ext>
            </a:extLst>
          </p:cNvPr>
          <p:cNvSpPr>
            <a:spLocks noGrp="1"/>
          </p:cNvSpPr>
          <p:nvPr>
            <p:ph sz="quarter" idx="13"/>
          </p:nvPr>
        </p:nvSpPr>
        <p:spPr>
          <a:xfrm>
            <a:off x="457200" y="914400"/>
            <a:ext cx="8066314" cy="3535679"/>
          </a:xfrm>
        </p:spPr>
        <p:txBody>
          <a:bodyPr>
            <a:normAutofit/>
          </a:bodyPr>
          <a:lstStyle/>
          <a:p>
            <a:pPr marL="0" indent="0">
              <a:buNone/>
            </a:pPr>
            <a:r>
              <a:rPr lang="en-US" sz="2000" b="1" dirty="0"/>
              <a:t>Elements of treatment plan also include:</a:t>
            </a:r>
          </a:p>
          <a:p>
            <a:pPr>
              <a:buFont typeface="Wingdings" panose="05000000000000000000" pitchFamily="2" charset="2"/>
              <a:buChar char="q"/>
            </a:pPr>
            <a:r>
              <a:rPr lang="en-US" sz="2000" dirty="0"/>
              <a:t>Collaborating with other treating clinicians</a:t>
            </a:r>
          </a:p>
          <a:p>
            <a:pPr>
              <a:buFont typeface="Wingdings" panose="05000000000000000000" pitchFamily="2" charset="2"/>
              <a:buChar char="q"/>
            </a:pPr>
            <a:r>
              <a:rPr lang="en-US" sz="2000" dirty="0"/>
              <a:t>Involving family members, other caregivers, and other individuals in the patient’s support network</a:t>
            </a:r>
          </a:p>
          <a:p>
            <a:pPr>
              <a:buFont typeface="Wingdings" panose="05000000000000000000" pitchFamily="2" charset="2"/>
              <a:buChar char="q"/>
            </a:pPr>
            <a:r>
              <a:rPr lang="en-US" sz="2000" dirty="0"/>
              <a:t>Delineating plans for addressing risks of harm to self or others, if present</a:t>
            </a:r>
          </a:p>
          <a:p>
            <a:pPr>
              <a:buFont typeface="Wingdings" panose="05000000000000000000" pitchFamily="2" charset="2"/>
              <a:buChar char="q"/>
            </a:pPr>
            <a:r>
              <a:rPr lang="en-US" sz="2000" dirty="0"/>
              <a:t>Addressing co-occurring disorders, if present</a:t>
            </a:r>
          </a:p>
          <a:p>
            <a:pPr>
              <a:buFont typeface="Wingdings" panose="05000000000000000000" pitchFamily="2" charset="2"/>
              <a:buChar char="q"/>
            </a:pPr>
            <a:r>
              <a:rPr lang="en-US" sz="2000" dirty="0"/>
              <a:t>Incorporating goals of treatment related to culturally sensitive care, as well as psychosocial considerations such as school or employment, past or current adversity, or interpersonal, family, or intimate relationships</a:t>
            </a:r>
          </a:p>
        </p:txBody>
      </p:sp>
    </p:spTree>
    <p:extLst>
      <p:ext uri="{BB962C8B-B14F-4D97-AF65-F5344CB8AC3E}">
        <p14:creationId xmlns:p14="http://schemas.microsoft.com/office/powerpoint/2010/main" val="269497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2B488-14EF-B7CE-BB34-52E6D0B024FB}"/>
              </a:ext>
            </a:extLst>
          </p:cNvPr>
          <p:cNvSpPr>
            <a:spLocks noGrp="1"/>
          </p:cNvSpPr>
          <p:nvPr>
            <p:ph type="title"/>
          </p:nvPr>
        </p:nvSpPr>
        <p:spPr/>
        <p:txBody>
          <a:bodyPr/>
          <a:lstStyle/>
          <a:p>
            <a:r>
              <a:rPr lang="en-US" sz="1800" b="0" i="0" u="none" strike="noStrike" baseline="0" dirty="0">
                <a:latin typeface="HelveticaNeueLTStd-Bd"/>
              </a:rPr>
              <a:t>Determining a Treatment Setting</a:t>
            </a:r>
            <a:endParaRPr lang="en-US" dirty="0"/>
          </a:p>
        </p:txBody>
      </p:sp>
      <p:graphicFrame>
        <p:nvGraphicFramePr>
          <p:cNvPr id="4" name="Content Placeholder 3">
            <a:extLst>
              <a:ext uri="{FF2B5EF4-FFF2-40B4-BE49-F238E27FC236}">
                <a16:creationId xmlns:a16="http://schemas.microsoft.com/office/drawing/2014/main" id="{E8B24728-48B3-7C17-53B4-2423A80E0F8A}"/>
              </a:ext>
            </a:extLst>
          </p:cNvPr>
          <p:cNvGraphicFramePr>
            <a:graphicFrameLocks noGrp="1"/>
          </p:cNvGraphicFramePr>
          <p:nvPr>
            <p:ph sz="quarter" idx="13"/>
            <p:extLst>
              <p:ext uri="{D42A27DB-BD31-4B8C-83A1-F6EECF244321}">
                <p14:modId xmlns:p14="http://schemas.microsoft.com/office/powerpoint/2010/main" val="2220848110"/>
              </p:ext>
            </p:extLst>
          </p:nvPr>
        </p:nvGraphicFramePr>
        <p:xfrm>
          <a:off x="185057" y="981891"/>
          <a:ext cx="8675914" cy="3546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49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E6BC-C67F-793B-5F03-5C245F37CA23}"/>
              </a:ext>
            </a:extLst>
          </p:cNvPr>
          <p:cNvSpPr>
            <a:spLocks noGrp="1"/>
          </p:cNvSpPr>
          <p:nvPr>
            <p:ph type="title"/>
          </p:nvPr>
        </p:nvSpPr>
        <p:spPr/>
        <p:txBody>
          <a:bodyPr>
            <a:normAutofit/>
          </a:bodyPr>
          <a:lstStyle/>
          <a:p>
            <a:r>
              <a:rPr lang="en-US" dirty="0"/>
              <a:t>Establishing and Maintaining therapeutic alliance</a:t>
            </a:r>
          </a:p>
        </p:txBody>
      </p:sp>
      <p:sp>
        <p:nvSpPr>
          <p:cNvPr id="3" name="Content Placeholder 2">
            <a:extLst>
              <a:ext uri="{FF2B5EF4-FFF2-40B4-BE49-F238E27FC236}">
                <a16:creationId xmlns:a16="http://schemas.microsoft.com/office/drawing/2014/main" id="{8955A60A-E604-E91B-AE1C-39A3060A22BE}"/>
              </a:ext>
            </a:extLst>
          </p:cNvPr>
          <p:cNvSpPr>
            <a:spLocks noGrp="1"/>
          </p:cNvSpPr>
          <p:nvPr>
            <p:ph sz="quarter" idx="13"/>
          </p:nvPr>
        </p:nvSpPr>
        <p:spPr>
          <a:xfrm>
            <a:off x="457200" y="1021080"/>
            <a:ext cx="5583836" cy="3428999"/>
          </a:xfrm>
        </p:spPr>
        <p:txBody>
          <a:bodyPr>
            <a:normAutofit lnSpcReduction="10000"/>
          </a:bodyPr>
          <a:lstStyle/>
          <a:p>
            <a:pPr>
              <a:buFont typeface="Arial" panose="020B0604020202020204" pitchFamily="34" charset="0"/>
              <a:buChar char="•"/>
            </a:pPr>
            <a:r>
              <a:rPr lang="en-US" sz="1800" dirty="0"/>
              <a:t>Because patients with BPD may have difficulty developing and sustaining trusting relationships, establishing and strengthening the therapeutic alliance will generally be a focus of treatment from the initial session.</a:t>
            </a:r>
          </a:p>
          <a:p>
            <a:pPr>
              <a:buFont typeface="Arial" panose="020B0604020202020204" pitchFamily="34" charset="0"/>
              <a:buChar char="•"/>
            </a:pPr>
            <a:endParaRPr lang="en-US" sz="1800" dirty="0"/>
          </a:p>
          <a:p>
            <a:pPr>
              <a:buFont typeface="Arial" panose="020B0604020202020204" pitchFamily="34" charset="0"/>
              <a:buChar char="•"/>
            </a:pPr>
            <a:r>
              <a:rPr lang="en-US" sz="1800" dirty="0"/>
              <a:t>Clinicians are expected to offer understanding, responsiveness, explanations for treatment interventions, undistracted attention, and respectful, validating, and compassionate attitudes, with judicious feedback to patients that can help the patients develop self-efficacy and attain their goals.</a:t>
            </a:r>
          </a:p>
          <a:p>
            <a:endParaRPr lang="en-US" dirty="0"/>
          </a:p>
          <a:p>
            <a:endParaRPr lang="en-US" dirty="0"/>
          </a:p>
        </p:txBody>
      </p:sp>
      <p:pic>
        <p:nvPicPr>
          <p:cNvPr id="4" name="Picture 3">
            <a:extLst>
              <a:ext uri="{FF2B5EF4-FFF2-40B4-BE49-F238E27FC236}">
                <a16:creationId xmlns:a16="http://schemas.microsoft.com/office/drawing/2014/main" id="{CEA26DCB-B236-9132-F963-89E1EC5B809E}"/>
              </a:ext>
            </a:extLst>
          </p:cNvPr>
          <p:cNvPicPr>
            <a:picLocks noChangeAspect="1"/>
          </p:cNvPicPr>
          <p:nvPr/>
        </p:nvPicPr>
        <p:blipFill>
          <a:blip r:embed="rId2">
            <a:alphaModFix/>
          </a:blip>
          <a:stretch>
            <a:fillRect/>
          </a:stretch>
        </p:blipFill>
        <p:spPr>
          <a:xfrm>
            <a:off x="6141089" y="1723180"/>
            <a:ext cx="2545711" cy="1697140"/>
          </a:xfrm>
          <a:prstGeom prst="rect">
            <a:avLst/>
          </a:prstGeom>
        </p:spPr>
      </p:pic>
    </p:spTree>
    <p:extLst>
      <p:ext uri="{BB962C8B-B14F-4D97-AF65-F5344CB8AC3E}">
        <p14:creationId xmlns:p14="http://schemas.microsoft.com/office/powerpoint/2010/main" val="1144328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4896-C670-B121-8CD7-074C24A48208}"/>
              </a:ext>
            </a:extLst>
          </p:cNvPr>
          <p:cNvSpPr>
            <a:spLocks noGrp="1"/>
          </p:cNvSpPr>
          <p:nvPr>
            <p:ph type="title"/>
          </p:nvPr>
        </p:nvSpPr>
        <p:spPr/>
        <p:txBody>
          <a:bodyPr/>
          <a:lstStyle/>
          <a:p>
            <a:r>
              <a:rPr lang="en-US" dirty="0"/>
              <a:t>Establishing a therapeutic framework</a:t>
            </a:r>
          </a:p>
        </p:txBody>
      </p:sp>
      <p:graphicFrame>
        <p:nvGraphicFramePr>
          <p:cNvPr id="4" name="Content Placeholder 3">
            <a:extLst>
              <a:ext uri="{FF2B5EF4-FFF2-40B4-BE49-F238E27FC236}">
                <a16:creationId xmlns:a16="http://schemas.microsoft.com/office/drawing/2014/main" id="{C2DDAC36-9F20-48C4-B4BF-901F5C0BF9A3}"/>
              </a:ext>
            </a:extLst>
          </p:cNvPr>
          <p:cNvGraphicFramePr>
            <a:graphicFrameLocks noGrp="1"/>
          </p:cNvGraphicFramePr>
          <p:nvPr>
            <p:ph sz="quarter" idx="13"/>
            <p:extLst>
              <p:ext uri="{D42A27DB-BD31-4B8C-83A1-F6EECF244321}">
                <p14:modId xmlns:p14="http://schemas.microsoft.com/office/powerpoint/2010/main" val="2465640261"/>
              </p:ext>
            </p:extLst>
          </p:nvPr>
        </p:nvGraphicFramePr>
        <p:xfrm>
          <a:off x="457200" y="1020763"/>
          <a:ext cx="8252691"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77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D8EA-D386-A53E-909B-7A3BF4FA0AD6}"/>
              </a:ext>
            </a:extLst>
          </p:cNvPr>
          <p:cNvSpPr>
            <a:spLocks noGrp="1"/>
          </p:cNvSpPr>
          <p:nvPr>
            <p:ph type="title"/>
          </p:nvPr>
        </p:nvSpPr>
        <p:spPr/>
        <p:txBody>
          <a:bodyPr/>
          <a:lstStyle/>
          <a:p>
            <a:r>
              <a:rPr lang="en-US" dirty="0"/>
              <a:t>Countertransference</a:t>
            </a:r>
          </a:p>
        </p:txBody>
      </p:sp>
      <p:graphicFrame>
        <p:nvGraphicFramePr>
          <p:cNvPr id="5" name="Content Placeholder 4">
            <a:extLst>
              <a:ext uri="{FF2B5EF4-FFF2-40B4-BE49-F238E27FC236}">
                <a16:creationId xmlns:a16="http://schemas.microsoft.com/office/drawing/2014/main" id="{A1B65DBD-E70C-AB4F-B0A0-3A6BCAF1F795}"/>
              </a:ext>
            </a:extLst>
          </p:cNvPr>
          <p:cNvGraphicFramePr>
            <a:graphicFrameLocks noGrp="1"/>
          </p:cNvGraphicFramePr>
          <p:nvPr>
            <p:ph sz="quarter" idx="13"/>
            <p:extLst>
              <p:ext uri="{D42A27DB-BD31-4B8C-83A1-F6EECF244321}">
                <p14:modId xmlns:p14="http://schemas.microsoft.com/office/powerpoint/2010/main" val="1425217285"/>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407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7614-DF7C-2646-2279-7BDE215D43EE}"/>
              </a:ext>
            </a:extLst>
          </p:cNvPr>
          <p:cNvSpPr>
            <a:spLocks noGrp="1"/>
          </p:cNvSpPr>
          <p:nvPr>
            <p:ph type="title"/>
          </p:nvPr>
        </p:nvSpPr>
        <p:spPr/>
        <p:txBody>
          <a:bodyPr/>
          <a:lstStyle/>
          <a:p>
            <a:r>
              <a:rPr lang="en-US" dirty="0"/>
              <a:t>Practice guideline development process</a:t>
            </a:r>
          </a:p>
        </p:txBody>
      </p:sp>
      <p:graphicFrame>
        <p:nvGraphicFramePr>
          <p:cNvPr id="5" name="Content Placeholder 4">
            <a:extLst>
              <a:ext uri="{FF2B5EF4-FFF2-40B4-BE49-F238E27FC236}">
                <a16:creationId xmlns:a16="http://schemas.microsoft.com/office/drawing/2014/main" id="{736605CF-4849-0D4B-9BB2-8D356439CA4D}"/>
              </a:ext>
            </a:extLst>
          </p:cNvPr>
          <p:cNvGraphicFramePr>
            <a:graphicFrameLocks noGrp="1"/>
          </p:cNvGraphicFramePr>
          <p:nvPr>
            <p:ph sz="quarter" idx="13"/>
            <p:extLst>
              <p:ext uri="{D42A27DB-BD31-4B8C-83A1-F6EECF244321}">
                <p14:modId xmlns:p14="http://schemas.microsoft.com/office/powerpoint/2010/main" val="4029817"/>
              </p:ext>
            </p:extLst>
          </p:nvPr>
        </p:nvGraphicFramePr>
        <p:xfrm>
          <a:off x="397239" y="935182"/>
          <a:ext cx="8334531" cy="360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52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801A-2260-BB3E-9419-AE246E682F61}"/>
              </a:ext>
            </a:extLst>
          </p:cNvPr>
          <p:cNvSpPr>
            <a:spLocks noGrp="1"/>
          </p:cNvSpPr>
          <p:nvPr>
            <p:ph type="title"/>
          </p:nvPr>
        </p:nvSpPr>
        <p:spPr/>
        <p:txBody>
          <a:bodyPr/>
          <a:lstStyle/>
          <a:p>
            <a:r>
              <a:rPr lang="en-US" sz="1800" b="0" i="0" u="none" strike="noStrike" baseline="0" dirty="0">
                <a:latin typeface="HelveticaNeueLTStd-Bd"/>
              </a:rPr>
              <a:t>Coordinating the Treatment Effort</a:t>
            </a:r>
            <a:endParaRPr lang="en-US" dirty="0"/>
          </a:p>
        </p:txBody>
      </p:sp>
      <p:graphicFrame>
        <p:nvGraphicFramePr>
          <p:cNvPr id="4" name="Content Placeholder 3">
            <a:extLst>
              <a:ext uri="{FF2B5EF4-FFF2-40B4-BE49-F238E27FC236}">
                <a16:creationId xmlns:a16="http://schemas.microsoft.com/office/drawing/2014/main" id="{17F9A237-735D-DA36-BCE5-F1B1BB097724}"/>
              </a:ext>
            </a:extLst>
          </p:cNvPr>
          <p:cNvGraphicFramePr>
            <a:graphicFrameLocks noGrp="1"/>
          </p:cNvGraphicFramePr>
          <p:nvPr>
            <p:ph sz="quarter" idx="13"/>
            <p:extLst>
              <p:ext uri="{D42A27DB-BD31-4B8C-83A1-F6EECF244321}">
                <p14:modId xmlns:p14="http://schemas.microsoft.com/office/powerpoint/2010/main" val="854369779"/>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948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44D5-D60B-3B69-5172-C45DD9D50537}"/>
              </a:ext>
            </a:extLst>
          </p:cNvPr>
          <p:cNvSpPr>
            <a:spLocks noGrp="1"/>
          </p:cNvSpPr>
          <p:nvPr>
            <p:ph type="title"/>
          </p:nvPr>
        </p:nvSpPr>
        <p:spPr>
          <a:xfrm>
            <a:off x="457200" y="230841"/>
            <a:ext cx="6060302" cy="439906"/>
          </a:xfrm>
        </p:spPr>
        <p:txBody>
          <a:bodyPr anchor="ctr">
            <a:normAutofit/>
          </a:bodyPr>
          <a:lstStyle/>
          <a:p>
            <a:r>
              <a:rPr lang="en-US" b="0" i="0" u="none" strike="noStrike" baseline="0" dirty="0"/>
              <a:t>Assessing RISK FOR SUICIDE AND SUICIDAL BEHAVIORS</a:t>
            </a:r>
            <a:endParaRPr lang="en-US" dirty="0"/>
          </a:p>
        </p:txBody>
      </p:sp>
      <p:sp>
        <p:nvSpPr>
          <p:cNvPr id="3" name="Content Placeholder 2">
            <a:extLst>
              <a:ext uri="{FF2B5EF4-FFF2-40B4-BE49-F238E27FC236}">
                <a16:creationId xmlns:a16="http://schemas.microsoft.com/office/drawing/2014/main" id="{74A0BC16-4851-7D4B-FD20-F7157869758A}"/>
              </a:ext>
            </a:extLst>
          </p:cNvPr>
          <p:cNvSpPr>
            <a:spLocks noGrp="1"/>
          </p:cNvSpPr>
          <p:nvPr>
            <p:ph sz="quarter" idx="13"/>
          </p:nvPr>
        </p:nvSpPr>
        <p:spPr/>
        <p:txBody>
          <a:bodyPr>
            <a:normAutofit fontScale="77500" lnSpcReduction="20000"/>
          </a:bodyPr>
          <a:lstStyle/>
          <a:p>
            <a:r>
              <a:rPr lang="en-US" sz="2100" b="1" dirty="0"/>
              <a:t>Individuals with BPD have heightened risk of suicide attempts and suicide death</a:t>
            </a:r>
          </a:p>
          <a:p>
            <a:pPr lvl="1"/>
            <a:r>
              <a:rPr lang="en-US" sz="1900" dirty="0"/>
              <a:t>Self-injurious behavior in more than 90% of individuals with BPD, with suicide attempts in approximately 75% and suicide death in 3%–10%</a:t>
            </a:r>
          </a:p>
          <a:p>
            <a:endParaRPr lang="en-US" sz="1900" b="1" dirty="0"/>
          </a:p>
          <a:p>
            <a:r>
              <a:rPr lang="en-US" sz="2100" b="1" dirty="0"/>
              <a:t>Monitor for suicide risk, document suicide risk assessments, develop individualized safety plans, and adjust or reformulate treatment plans as clinically necessary</a:t>
            </a:r>
          </a:p>
          <a:p>
            <a:pPr lvl="1"/>
            <a:r>
              <a:rPr lang="en-US" sz="1900" dirty="0"/>
              <a:t>Examples of assessment tools: Suicide Assessment Five-Step Evaluation and Triage for Clinicians (SAFE-T) framework, Assessment of Suicide and Risk Inventory (ASARI)</a:t>
            </a:r>
          </a:p>
          <a:p>
            <a:endParaRPr lang="en-US" sz="1900" dirty="0"/>
          </a:p>
          <a:p>
            <a:r>
              <a:rPr lang="en-US" sz="2100" b="1" dirty="0"/>
              <a:t>If suicidal ideas, plans, or intent are reported:</a:t>
            </a:r>
          </a:p>
          <a:p>
            <a:pPr lvl="1"/>
            <a:r>
              <a:rPr lang="en-US" sz="1900" dirty="0"/>
              <a:t>Collaborating with the patient in developing an individualized crisis prevention or safety plan is essential. </a:t>
            </a:r>
          </a:p>
          <a:p>
            <a:pPr lvl="1"/>
            <a:r>
              <a:rPr lang="en-US" sz="1900" dirty="0"/>
              <a:t>Actions such as hospitalization may be needed for significant acute suicide risk.</a:t>
            </a:r>
          </a:p>
        </p:txBody>
      </p:sp>
    </p:spTree>
    <p:extLst>
      <p:ext uri="{BB962C8B-B14F-4D97-AF65-F5344CB8AC3E}">
        <p14:creationId xmlns:p14="http://schemas.microsoft.com/office/powerpoint/2010/main" val="135923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F5737-4511-EF33-0AEA-647A86F0DBE7}"/>
              </a:ext>
            </a:extLst>
          </p:cNvPr>
          <p:cNvSpPr>
            <a:spLocks noGrp="1"/>
          </p:cNvSpPr>
          <p:nvPr>
            <p:ph type="title"/>
          </p:nvPr>
        </p:nvSpPr>
        <p:spPr/>
        <p:txBody>
          <a:bodyPr/>
          <a:lstStyle/>
          <a:p>
            <a:r>
              <a:rPr lang="en-US" sz="1800" b="0" i="0" u="none" strike="noStrike" baseline="0" dirty="0">
                <a:latin typeface="HelveticaNeueLTStd-BdCn"/>
              </a:rPr>
              <a:t>Assessing RISK FOR AGGRESSIVE BEHAVIOR</a:t>
            </a:r>
            <a:endParaRPr lang="en-US" dirty="0"/>
          </a:p>
        </p:txBody>
      </p:sp>
      <p:sp>
        <p:nvSpPr>
          <p:cNvPr id="3" name="Content Placeholder 2">
            <a:extLst>
              <a:ext uri="{FF2B5EF4-FFF2-40B4-BE49-F238E27FC236}">
                <a16:creationId xmlns:a16="http://schemas.microsoft.com/office/drawing/2014/main" id="{988C8BF5-1E95-38C4-A836-F9A0311AB095}"/>
              </a:ext>
            </a:extLst>
          </p:cNvPr>
          <p:cNvSpPr>
            <a:spLocks noGrp="1"/>
          </p:cNvSpPr>
          <p:nvPr>
            <p:ph sz="quarter" idx="13"/>
          </p:nvPr>
        </p:nvSpPr>
        <p:spPr/>
        <p:txBody>
          <a:bodyPr>
            <a:normAutofit/>
          </a:bodyPr>
          <a:lstStyle/>
          <a:p>
            <a:r>
              <a:rPr lang="en-US" sz="1900" b="1" dirty="0"/>
              <a:t>Gain a better understanding of the patient’s internal experience and the association with anger while emphasizing the need to maintain boundaries of acceptable behavior for purposes of safety.</a:t>
            </a:r>
          </a:p>
          <a:p>
            <a:endParaRPr lang="en-US" sz="1900" b="1" dirty="0"/>
          </a:p>
          <a:p>
            <a:r>
              <a:rPr lang="en-US" sz="1900" b="1" dirty="0"/>
              <a:t>Monitor risks of aggression, document such risk assessments, and adjust and formulate treatment plans as clinically necessary.</a:t>
            </a:r>
          </a:p>
          <a:p>
            <a:endParaRPr lang="en-US" sz="1900" b="1" dirty="0"/>
          </a:p>
          <a:p>
            <a:r>
              <a:rPr lang="en-US" sz="1900" b="1" dirty="0"/>
              <a:t>If risk of aggression is substantial or if violence appears to be imminent:</a:t>
            </a:r>
          </a:p>
          <a:p>
            <a:pPr lvl="1"/>
            <a:r>
              <a:rPr lang="en-US" sz="1600" dirty="0"/>
              <a:t>May need a higher level of care or hospitalization to provide more intensive evaluation and observation, to help the patient regain control, and to adjust the treatment plan to reduce risk.</a:t>
            </a:r>
          </a:p>
        </p:txBody>
      </p:sp>
    </p:spTree>
    <p:extLst>
      <p:ext uri="{BB962C8B-B14F-4D97-AF65-F5344CB8AC3E}">
        <p14:creationId xmlns:p14="http://schemas.microsoft.com/office/powerpoint/2010/main" val="2178746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B4AD-F263-266C-836D-7B52091354F9}"/>
              </a:ext>
            </a:extLst>
          </p:cNvPr>
          <p:cNvSpPr>
            <a:spLocks noGrp="1"/>
          </p:cNvSpPr>
          <p:nvPr>
            <p:ph type="title"/>
          </p:nvPr>
        </p:nvSpPr>
        <p:spPr/>
        <p:txBody>
          <a:bodyPr>
            <a:normAutofit/>
          </a:bodyPr>
          <a:lstStyle/>
          <a:p>
            <a:r>
              <a:rPr lang="en-US" dirty="0"/>
              <a:t>mood Disorders and BPD</a:t>
            </a:r>
          </a:p>
        </p:txBody>
      </p:sp>
      <p:sp>
        <p:nvSpPr>
          <p:cNvPr id="3" name="Content Placeholder 2">
            <a:extLst>
              <a:ext uri="{FF2B5EF4-FFF2-40B4-BE49-F238E27FC236}">
                <a16:creationId xmlns:a16="http://schemas.microsoft.com/office/drawing/2014/main" id="{7BE00995-D9A9-C7A9-CAE7-5BF384AEF966}"/>
              </a:ext>
            </a:extLst>
          </p:cNvPr>
          <p:cNvSpPr>
            <a:spLocks noGrp="1"/>
          </p:cNvSpPr>
          <p:nvPr>
            <p:ph sz="quarter" idx="13"/>
          </p:nvPr>
        </p:nvSpPr>
        <p:spPr/>
        <p:txBody>
          <a:bodyPr>
            <a:normAutofit fontScale="55000" lnSpcReduction="20000"/>
          </a:bodyPr>
          <a:lstStyle/>
          <a:p>
            <a:pPr>
              <a:buFont typeface="Arial" panose="020B0604020202020204" pitchFamily="34" charset="0"/>
              <a:buChar char="•"/>
            </a:pPr>
            <a:endParaRPr lang="en-US" sz="2000" b="1" dirty="0"/>
          </a:p>
          <a:p>
            <a:pPr>
              <a:buFont typeface="Arial" panose="020B0604020202020204" pitchFamily="34" charset="0"/>
              <a:buChar char="•"/>
            </a:pPr>
            <a:endParaRPr lang="en-US" sz="2000" b="1" dirty="0"/>
          </a:p>
          <a:p>
            <a:pPr>
              <a:buFont typeface="Arial" panose="020B0604020202020204" pitchFamily="34" charset="0"/>
              <a:buChar char="•"/>
            </a:pPr>
            <a:endParaRPr lang="en-US" sz="2000" b="1" dirty="0"/>
          </a:p>
          <a:p>
            <a:pPr marL="0" indent="0" algn="ctr">
              <a:buNone/>
            </a:pPr>
            <a:endParaRPr lang="en-US" sz="2000" b="1" dirty="0"/>
          </a:p>
          <a:p>
            <a:endParaRPr lang="en-US" sz="2900" b="1" dirty="0"/>
          </a:p>
          <a:p>
            <a:r>
              <a:rPr lang="en-US" sz="2900" b="1" dirty="0"/>
              <a:t>Overall, 1 in 5 patients with bipolar disorder have BPD, with even greater proportions in patients with bipolar II disorder.</a:t>
            </a:r>
          </a:p>
          <a:p>
            <a:pPr>
              <a:buFont typeface="Arial" panose="020B0604020202020204" pitchFamily="34" charset="0"/>
              <a:buChar char="•"/>
            </a:pPr>
            <a:endParaRPr lang="en-US" sz="2900" b="1" dirty="0"/>
          </a:p>
          <a:p>
            <a:r>
              <a:rPr lang="en-US" sz="2900" b="1" dirty="0"/>
              <a:t>15% of patients with MDD have BPD. Almost all patients with BPD have at least one episode of MDD in their lifetime.</a:t>
            </a:r>
          </a:p>
          <a:p>
            <a:pPr lvl="0"/>
            <a:endParaRPr lang="en-US" sz="2900" b="1" dirty="0"/>
          </a:p>
          <a:p>
            <a:pPr lvl="0"/>
            <a:r>
              <a:rPr lang="en-US" sz="2900" b="1" dirty="0"/>
              <a:t>Prior to considering specific treatments of depression or affective instability, establish whether MDD or bipolar disorder is present.</a:t>
            </a:r>
          </a:p>
          <a:p>
            <a:pPr lvl="1"/>
            <a:r>
              <a:rPr lang="en-US" sz="2900" dirty="0"/>
              <a:t>E.g., neurovegetative symptoms are more commonly seen with MDD vs. fears of abandonment, feelings of emptiness, self-destructive behaviors, and non-suicidal self-injury are more consistent with a diagnosis of BPD</a:t>
            </a:r>
          </a:p>
          <a:p>
            <a:pPr marL="0" indent="0">
              <a:buNone/>
            </a:pPr>
            <a:endParaRPr lang="en-US" dirty="0"/>
          </a:p>
          <a:p>
            <a:pPr marL="0" indent="0">
              <a:buNone/>
            </a:pPr>
            <a:endParaRPr lang="en-US" dirty="0"/>
          </a:p>
        </p:txBody>
      </p:sp>
      <p:pic>
        <p:nvPicPr>
          <p:cNvPr id="5" name="Graphic 4" descr="Man with solid fill">
            <a:extLst>
              <a:ext uri="{FF2B5EF4-FFF2-40B4-BE49-F238E27FC236}">
                <a16:creationId xmlns:a16="http://schemas.microsoft.com/office/drawing/2014/main" id="{156EE5DB-535D-3AD0-61F3-902F2B30876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03917" y="1093852"/>
            <a:ext cx="766247" cy="766247"/>
          </a:xfrm>
          <a:prstGeom prst="rect">
            <a:avLst/>
          </a:prstGeom>
        </p:spPr>
      </p:pic>
      <p:pic>
        <p:nvPicPr>
          <p:cNvPr id="6" name="Graphic 5" descr="Man with solid fill">
            <a:extLst>
              <a:ext uri="{FF2B5EF4-FFF2-40B4-BE49-F238E27FC236}">
                <a16:creationId xmlns:a16="http://schemas.microsoft.com/office/drawing/2014/main" id="{4AE7FF40-3538-8CF2-DA39-84A6FA7CABF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92385" y="1093852"/>
            <a:ext cx="766248" cy="766248"/>
          </a:xfrm>
          <a:prstGeom prst="rect">
            <a:avLst/>
          </a:prstGeom>
        </p:spPr>
      </p:pic>
      <p:pic>
        <p:nvPicPr>
          <p:cNvPr id="7" name="Graphic 6" descr="Man with solid fill">
            <a:extLst>
              <a:ext uri="{FF2B5EF4-FFF2-40B4-BE49-F238E27FC236}">
                <a16:creationId xmlns:a16="http://schemas.microsoft.com/office/drawing/2014/main" id="{CF8E3390-3502-6376-B122-A0CB406C8F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82610" y="1093852"/>
            <a:ext cx="766249" cy="766249"/>
          </a:xfrm>
          <a:prstGeom prst="rect">
            <a:avLst/>
          </a:prstGeom>
        </p:spPr>
      </p:pic>
      <p:pic>
        <p:nvPicPr>
          <p:cNvPr id="8" name="Graphic 7" descr="Man with solid fill">
            <a:extLst>
              <a:ext uri="{FF2B5EF4-FFF2-40B4-BE49-F238E27FC236}">
                <a16:creationId xmlns:a16="http://schemas.microsoft.com/office/drawing/2014/main" id="{675DDA65-2631-A92E-9FF5-85C6A6799FA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971080" y="1093849"/>
            <a:ext cx="766250" cy="766250"/>
          </a:xfrm>
          <a:prstGeom prst="rect">
            <a:avLst/>
          </a:prstGeom>
        </p:spPr>
      </p:pic>
      <p:pic>
        <p:nvPicPr>
          <p:cNvPr id="9" name="Graphic 8" descr="Man with solid fill">
            <a:extLst>
              <a:ext uri="{FF2B5EF4-FFF2-40B4-BE49-F238E27FC236}">
                <a16:creationId xmlns:a16="http://schemas.microsoft.com/office/drawing/2014/main" id="{64C8C42C-3A87-5F02-1664-51B0B032C7D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964995" y="1093852"/>
            <a:ext cx="766250" cy="766250"/>
          </a:xfrm>
          <a:prstGeom prst="rect">
            <a:avLst/>
          </a:prstGeom>
        </p:spPr>
      </p:pic>
    </p:spTree>
    <p:extLst>
      <p:ext uri="{BB962C8B-B14F-4D97-AF65-F5344CB8AC3E}">
        <p14:creationId xmlns:p14="http://schemas.microsoft.com/office/powerpoint/2010/main" val="105840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B4AD-F263-266C-836D-7B52091354F9}"/>
              </a:ext>
            </a:extLst>
          </p:cNvPr>
          <p:cNvSpPr>
            <a:spLocks noGrp="1"/>
          </p:cNvSpPr>
          <p:nvPr>
            <p:ph type="title"/>
          </p:nvPr>
        </p:nvSpPr>
        <p:spPr/>
        <p:txBody>
          <a:bodyPr/>
          <a:lstStyle/>
          <a:p>
            <a:r>
              <a:rPr lang="en-US" dirty="0"/>
              <a:t>Treating Co-occurring mood Disorders</a:t>
            </a:r>
          </a:p>
        </p:txBody>
      </p:sp>
      <p:graphicFrame>
        <p:nvGraphicFramePr>
          <p:cNvPr id="9" name="Content Placeholder 8">
            <a:extLst>
              <a:ext uri="{FF2B5EF4-FFF2-40B4-BE49-F238E27FC236}">
                <a16:creationId xmlns:a16="http://schemas.microsoft.com/office/drawing/2014/main" id="{DB94F6F2-8021-553B-137A-C7B0CB33D12A}"/>
              </a:ext>
            </a:extLst>
          </p:cNvPr>
          <p:cNvGraphicFramePr>
            <a:graphicFrameLocks noGrp="1"/>
          </p:cNvGraphicFramePr>
          <p:nvPr>
            <p:ph sz="quarter" idx="13"/>
            <p:extLst>
              <p:ext uri="{D42A27DB-BD31-4B8C-83A1-F6EECF244321}">
                <p14:modId xmlns:p14="http://schemas.microsoft.com/office/powerpoint/2010/main" val="2369309168"/>
              </p:ext>
            </p:extLst>
          </p:nvPr>
        </p:nvGraphicFramePr>
        <p:xfrm>
          <a:off x="457199" y="914400"/>
          <a:ext cx="8207830" cy="3646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372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31C7-AE09-C63C-A27A-93183F660D5B}"/>
              </a:ext>
            </a:extLst>
          </p:cNvPr>
          <p:cNvSpPr>
            <a:spLocks noGrp="1"/>
          </p:cNvSpPr>
          <p:nvPr>
            <p:ph type="title"/>
          </p:nvPr>
        </p:nvSpPr>
        <p:spPr/>
        <p:txBody>
          <a:bodyPr/>
          <a:lstStyle/>
          <a:p>
            <a:r>
              <a:rPr lang="en-US" dirty="0"/>
              <a:t>Treating Co-occurring Anxiety Disorders</a:t>
            </a:r>
          </a:p>
        </p:txBody>
      </p:sp>
      <p:graphicFrame>
        <p:nvGraphicFramePr>
          <p:cNvPr id="4" name="Content Placeholder 3">
            <a:extLst>
              <a:ext uri="{FF2B5EF4-FFF2-40B4-BE49-F238E27FC236}">
                <a16:creationId xmlns:a16="http://schemas.microsoft.com/office/drawing/2014/main" id="{DE8089C3-E497-7041-C791-5A2556B6A6E7}"/>
              </a:ext>
            </a:extLst>
          </p:cNvPr>
          <p:cNvGraphicFramePr>
            <a:graphicFrameLocks noGrp="1"/>
          </p:cNvGraphicFramePr>
          <p:nvPr>
            <p:ph sz="quarter" idx="13"/>
            <p:extLst>
              <p:ext uri="{D42A27DB-BD31-4B8C-83A1-F6EECF244321}">
                <p14:modId xmlns:p14="http://schemas.microsoft.com/office/powerpoint/2010/main" val="2509838164"/>
              </p:ext>
            </p:extLst>
          </p:nvPr>
        </p:nvGraphicFramePr>
        <p:xfrm>
          <a:off x="457199" y="1021080"/>
          <a:ext cx="8109858"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2440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31C7-AE09-C63C-A27A-93183F660D5B}"/>
              </a:ext>
            </a:extLst>
          </p:cNvPr>
          <p:cNvSpPr>
            <a:spLocks noGrp="1"/>
          </p:cNvSpPr>
          <p:nvPr>
            <p:ph type="title"/>
          </p:nvPr>
        </p:nvSpPr>
        <p:spPr/>
        <p:txBody>
          <a:bodyPr/>
          <a:lstStyle/>
          <a:p>
            <a:r>
              <a:rPr lang="en-US" dirty="0"/>
              <a:t>Treating Co-occurring eating Disorders</a:t>
            </a:r>
          </a:p>
        </p:txBody>
      </p:sp>
      <p:graphicFrame>
        <p:nvGraphicFramePr>
          <p:cNvPr id="4" name="Content Placeholder 3">
            <a:extLst>
              <a:ext uri="{FF2B5EF4-FFF2-40B4-BE49-F238E27FC236}">
                <a16:creationId xmlns:a16="http://schemas.microsoft.com/office/drawing/2014/main" id="{DE8089C3-E497-7041-C791-5A2556B6A6E7}"/>
              </a:ext>
            </a:extLst>
          </p:cNvPr>
          <p:cNvGraphicFramePr>
            <a:graphicFrameLocks noGrp="1"/>
          </p:cNvGraphicFramePr>
          <p:nvPr>
            <p:ph sz="quarter" idx="13"/>
            <p:extLst>
              <p:ext uri="{D42A27DB-BD31-4B8C-83A1-F6EECF244321}">
                <p14:modId xmlns:p14="http://schemas.microsoft.com/office/powerpoint/2010/main" val="2302233482"/>
              </p:ext>
            </p:extLst>
          </p:nvPr>
        </p:nvGraphicFramePr>
        <p:xfrm>
          <a:off x="457199" y="870858"/>
          <a:ext cx="8109858" cy="357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3244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88BA-AABB-CE2E-8BEB-8D65891D64AA}"/>
              </a:ext>
            </a:extLst>
          </p:cNvPr>
          <p:cNvSpPr>
            <a:spLocks noGrp="1"/>
          </p:cNvSpPr>
          <p:nvPr>
            <p:ph type="title"/>
          </p:nvPr>
        </p:nvSpPr>
        <p:spPr/>
        <p:txBody>
          <a:bodyPr/>
          <a:lstStyle/>
          <a:p>
            <a:r>
              <a:rPr lang="en-US" dirty="0"/>
              <a:t>Treating Co-occurring substance use disorders</a:t>
            </a:r>
          </a:p>
        </p:txBody>
      </p:sp>
      <p:graphicFrame>
        <p:nvGraphicFramePr>
          <p:cNvPr id="4" name="Content Placeholder 3">
            <a:extLst>
              <a:ext uri="{FF2B5EF4-FFF2-40B4-BE49-F238E27FC236}">
                <a16:creationId xmlns:a16="http://schemas.microsoft.com/office/drawing/2014/main" id="{1D3F7900-CA57-3000-1DB5-B1ABC681F2AF}"/>
              </a:ext>
            </a:extLst>
          </p:cNvPr>
          <p:cNvGraphicFramePr>
            <a:graphicFrameLocks noGrp="1"/>
          </p:cNvGraphicFramePr>
          <p:nvPr>
            <p:ph sz="quarter" idx="13"/>
            <p:extLst>
              <p:ext uri="{D42A27DB-BD31-4B8C-83A1-F6EECF244321}">
                <p14:modId xmlns:p14="http://schemas.microsoft.com/office/powerpoint/2010/main" val="3514708230"/>
              </p:ext>
            </p:extLst>
          </p:nvPr>
        </p:nvGraphicFramePr>
        <p:xfrm>
          <a:off x="457199" y="1021080"/>
          <a:ext cx="8131629"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8260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EADE-F053-0C35-9523-1CBB5D3FD710}"/>
              </a:ext>
            </a:extLst>
          </p:cNvPr>
          <p:cNvSpPr>
            <a:spLocks noGrp="1"/>
          </p:cNvSpPr>
          <p:nvPr>
            <p:ph type="title"/>
          </p:nvPr>
        </p:nvSpPr>
        <p:spPr/>
        <p:txBody>
          <a:bodyPr>
            <a:normAutofit/>
          </a:bodyPr>
          <a:lstStyle/>
          <a:p>
            <a:r>
              <a:rPr lang="en-US" dirty="0"/>
              <a:t>Treating Co-occurring Posttraumatic Stress Disorder</a:t>
            </a:r>
          </a:p>
        </p:txBody>
      </p:sp>
      <p:graphicFrame>
        <p:nvGraphicFramePr>
          <p:cNvPr id="4" name="Content Placeholder 3">
            <a:extLst>
              <a:ext uri="{FF2B5EF4-FFF2-40B4-BE49-F238E27FC236}">
                <a16:creationId xmlns:a16="http://schemas.microsoft.com/office/drawing/2014/main" id="{1D20459E-CC50-7857-C607-BB1474C63F1F}"/>
              </a:ext>
            </a:extLst>
          </p:cNvPr>
          <p:cNvGraphicFramePr>
            <a:graphicFrameLocks noGrp="1"/>
          </p:cNvGraphicFramePr>
          <p:nvPr>
            <p:ph sz="quarter" idx="13"/>
            <p:extLst>
              <p:ext uri="{D42A27DB-BD31-4B8C-83A1-F6EECF244321}">
                <p14:modId xmlns:p14="http://schemas.microsoft.com/office/powerpoint/2010/main" val="3548899146"/>
              </p:ext>
            </p:extLst>
          </p:nvPr>
        </p:nvGraphicFramePr>
        <p:xfrm>
          <a:off x="457199" y="1021080"/>
          <a:ext cx="8120743"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481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1AF4-24C2-6495-0355-A39BB0C1A5C3}"/>
              </a:ext>
            </a:extLst>
          </p:cNvPr>
          <p:cNvSpPr>
            <a:spLocks noGrp="1"/>
          </p:cNvSpPr>
          <p:nvPr>
            <p:ph type="title"/>
          </p:nvPr>
        </p:nvSpPr>
        <p:spPr/>
        <p:txBody>
          <a:bodyPr>
            <a:normAutofit fontScale="90000"/>
          </a:bodyPr>
          <a:lstStyle/>
          <a:p>
            <a:r>
              <a:rPr lang="en-US" dirty="0"/>
              <a:t>Treating Patients During Pregnancy and the Postpartum Period</a:t>
            </a:r>
          </a:p>
        </p:txBody>
      </p:sp>
      <p:graphicFrame>
        <p:nvGraphicFramePr>
          <p:cNvPr id="8" name="Diagram 7">
            <a:extLst>
              <a:ext uri="{FF2B5EF4-FFF2-40B4-BE49-F238E27FC236}">
                <a16:creationId xmlns:a16="http://schemas.microsoft.com/office/drawing/2014/main" id="{A73C5531-F685-0F5D-28EC-DC466602B3D0}"/>
              </a:ext>
            </a:extLst>
          </p:cNvPr>
          <p:cNvGraphicFramePr/>
          <p:nvPr>
            <p:extLst>
              <p:ext uri="{D42A27DB-BD31-4B8C-83A1-F6EECF244321}">
                <p14:modId xmlns:p14="http://schemas.microsoft.com/office/powerpoint/2010/main" val="3109543671"/>
              </p:ext>
            </p:extLst>
          </p:nvPr>
        </p:nvGraphicFramePr>
        <p:xfrm>
          <a:off x="719744" y="914400"/>
          <a:ext cx="7561943" cy="3637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1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619C-B453-D852-4FAB-655C4BAE6ACB}"/>
              </a:ext>
            </a:extLst>
          </p:cNvPr>
          <p:cNvSpPr>
            <a:spLocks noGrp="1"/>
          </p:cNvSpPr>
          <p:nvPr>
            <p:ph type="title"/>
          </p:nvPr>
        </p:nvSpPr>
        <p:spPr/>
        <p:txBody>
          <a:bodyPr/>
          <a:lstStyle/>
          <a:p>
            <a:pPr lvl="0"/>
            <a:r>
              <a:rPr lang="en-US" sz="1800" dirty="0">
                <a:effectLst/>
              </a:rPr>
              <a:t>Prevalence </a:t>
            </a:r>
            <a:r>
              <a:rPr lang="en-US" sz="1800">
                <a:effectLst/>
              </a:rPr>
              <a:t>of BORDERLINE PERSONALITY DISORDER (BPD)</a:t>
            </a:r>
            <a:endParaRPr lang="en-US" sz="1800" dirty="0">
              <a:effectLst/>
            </a:endParaRPr>
          </a:p>
        </p:txBody>
      </p:sp>
      <p:graphicFrame>
        <p:nvGraphicFramePr>
          <p:cNvPr id="42" name="Content Placeholder 41">
            <a:extLst>
              <a:ext uri="{FF2B5EF4-FFF2-40B4-BE49-F238E27FC236}">
                <a16:creationId xmlns:a16="http://schemas.microsoft.com/office/drawing/2014/main" id="{4BC5FBF3-FF57-5CE5-5769-B851AE22BDC3}"/>
              </a:ext>
            </a:extLst>
          </p:cNvPr>
          <p:cNvGraphicFramePr>
            <a:graphicFrameLocks noGrp="1"/>
          </p:cNvGraphicFramePr>
          <p:nvPr>
            <p:ph sz="quarter" idx="13"/>
            <p:extLst>
              <p:ext uri="{D42A27DB-BD31-4B8C-83A1-F6EECF244321}">
                <p14:modId xmlns:p14="http://schemas.microsoft.com/office/powerpoint/2010/main" val="2896173095"/>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44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1AF4-24C2-6495-0355-A39BB0C1A5C3}"/>
              </a:ext>
            </a:extLst>
          </p:cNvPr>
          <p:cNvSpPr>
            <a:spLocks noGrp="1"/>
          </p:cNvSpPr>
          <p:nvPr>
            <p:ph type="title"/>
          </p:nvPr>
        </p:nvSpPr>
        <p:spPr>
          <a:xfrm>
            <a:off x="457199" y="230841"/>
            <a:ext cx="6257109" cy="439906"/>
          </a:xfrm>
        </p:spPr>
        <p:txBody>
          <a:bodyPr>
            <a:normAutofit fontScale="90000"/>
          </a:bodyPr>
          <a:lstStyle/>
          <a:p>
            <a:r>
              <a:rPr lang="en-US" dirty="0"/>
              <a:t>Medication use During </a:t>
            </a:r>
            <a:r>
              <a:rPr lang="en-US"/>
              <a:t>Pregnancy and </a:t>
            </a:r>
            <a:r>
              <a:rPr lang="en-US" dirty="0"/>
              <a:t>the Postpartum Period</a:t>
            </a:r>
          </a:p>
        </p:txBody>
      </p:sp>
      <p:graphicFrame>
        <p:nvGraphicFramePr>
          <p:cNvPr id="4" name="Diagram 3">
            <a:extLst>
              <a:ext uri="{FF2B5EF4-FFF2-40B4-BE49-F238E27FC236}">
                <a16:creationId xmlns:a16="http://schemas.microsoft.com/office/drawing/2014/main" id="{92C4FF7E-3735-3698-6469-2CC33679D95C}"/>
              </a:ext>
            </a:extLst>
          </p:cNvPr>
          <p:cNvGraphicFramePr/>
          <p:nvPr>
            <p:extLst>
              <p:ext uri="{D42A27DB-BD31-4B8C-83A1-F6EECF244321}">
                <p14:modId xmlns:p14="http://schemas.microsoft.com/office/powerpoint/2010/main" val="2641940741"/>
              </p:ext>
            </p:extLst>
          </p:nvPr>
        </p:nvGraphicFramePr>
        <p:xfrm>
          <a:off x="533400" y="831274"/>
          <a:ext cx="7957457" cy="3772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6063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1AF4-24C2-6495-0355-A39BB0C1A5C3}"/>
              </a:ext>
            </a:extLst>
          </p:cNvPr>
          <p:cNvSpPr>
            <a:spLocks noGrp="1"/>
          </p:cNvSpPr>
          <p:nvPr>
            <p:ph type="title"/>
          </p:nvPr>
        </p:nvSpPr>
        <p:spPr/>
        <p:txBody>
          <a:bodyPr>
            <a:normAutofit/>
          </a:bodyPr>
          <a:lstStyle/>
          <a:p>
            <a:r>
              <a:rPr lang="en-US" dirty="0"/>
              <a:t>Individuals with BPD in correctional settings</a:t>
            </a:r>
          </a:p>
        </p:txBody>
      </p:sp>
      <p:graphicFrame>
        <p:nvGraphicFramePr>
          <p:cNvPr id="6" name="Diagram 5">
            <a:extLst>
              <a:ext uri="{FF2B5EF4-FFF2-40B4-BE49-F238E27FC236}">
                <a16:creationId xmlns:a16="http://schemas.microsoft.com/office/drawing/2014/main" id="{BE1DC7A2-1E5C-F99B-4F2D-14937F7AFF1B}"/>
              </a:ext>
            </a:extLst>
          </p:cNvPr>
          <p:cNvGraphicFramePr/>
          <p:nvPr>
            <p:extLst>
              <p:ext uri="{D42A27DB-BD31-4B8C-83A1-F6EECF244321}">
                <p14:modId xmlns:p14="http://schemas.microsoft.com/office/powerpoint/2010/main" val="90362962"/>
              </p:ext>
            </p:extLst>
          </p:nvPr>
        </p:nvGraphicFramePr>
        <p:xfrm>
          <a:off x="533400" y="924792"/>
          <a:ext cx="8066314" cy="3772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735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1224-95A6-26B2-C0A3-75BB6232A703}"/>
              </a:ext>
            </a:extLst>
          </p:cNvPr>
          <p:cNvSpPr>
            <a:spLocks noGrp="1"/>
          </p:cNvSpPr>
          <p:nvPr>
            <p:ph type="title"/>
          </p:nvPr>
        </p:nvSpPr>
        <p:spPr/>
        <p:txBody>
          <a:bodyPr>
            <a:normAutofit/>
          </a:bodyPr>
          <a:lstStyle/>
          <a:p>
            <a:r>
              <a:rPr lang="en-US" sz="1800" b="0" i="0" u="none" strike="noStrike" baseline="0" dirty="0"/>
              <a:t>Statement 4 – </a:t>
            </a:r>
            <a:r>
              <a:rPr lang="en-US" dirty="0"/>
              <a:t>discussion of diagnosis and treatment</a:t>
            </a:r>
          </a:p>
        </p:txBody>
      </p:sp>
      <p:graphicFrame>
        <p:nvGraphicFramePr>
          <p:cNvPr id="7" name="Content Placeholder 6">
            <a:extLst>
              <a:ext uri="{FF2B5EF4-FFF2-40B4-BE49-F238E27FC236}">
                <a16:creationId xmlns:a16="http://schemas.microsoft.com/office/drawing/2014/main" id="{D05BB3D9-A89F-A79A-34B9-479261C901C7}"/>
              </a:ext>
            </a:extLst>
          </p:cNvPr>
          <p:cNvGraphicFramePr>
            <a:graphicFrameLocks noGrp="1"/>
          </p:cNvGraphicFramePr>
          <p:nvPr>
            <p:ph sz="quarter" idx="13"/>
            <p:extLst>
              <p:ext uri="{D42A27DB-BD31-4B8C-83A1-F6EECF244321}">
                <p14:modId xmlns:p14="http://schemas.microsoft.com/office/powerpoint/2010/main" val="1945178818"/>
              </p:ext>
            </p:extLst>
          </p:nvPr>
        </p:nvGraphicFramePr>
        <p:xfrm>
          <a:off x="457200" y="1020763"/>
          <a:ext cx="7815263"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21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3FE0-5536-86EA-C391-909C88EA8552}"/>
              </a:ext>
            </a:extLst>
          </p:cNvPr>
          <p:cNvSpPr>
            <a:spLocks noGrp="1"/>
          </p:cNvSpPr>
          <p:nvPr>
            <p:ph type="title"/>
          </p:nvPr>
        </p:nvSpPr>
        <p:spPr/>
        <p:txBody>
          <a:bodyPr>
            <a:normAutofit/>
          </a:bodyPr>
          <a:lstStyle/>
          <a:p>
            <a:r>
              <a:rPr lang="en-US"/>
              <a:t>collaborative discussion </a:t>
            </a:r>
            <a:r>
              <a:rPr lang="en-US" dirty="0"/>
              <a:t>of diagnosis </a:t>
            </a:r>
            <a:r>
              <a:rPr lang="en-US"/>
              <a:t>and treatment</a:t>
            </a:r>
            <a:endParaRPr lang="en-US" dirty="0"/>
          </a:p>
        </p:txBody>
      </p:sp>
      <p:sp>
        <p:nvSpPr>
          <p:cNvPr id="6" name="Content Placeholder 5">
            <a:extLst>
              <a:ext uri="{FF2B5EF4-FFF2-40B4-BE49-F238E27FC236}">
                <a16:creationId xmlns:a16="http://schemas.microsoft.com/office/drawing/2014/main" id="{02C71B2F-77DE-1EC9-4692-A78960C831B9}"/>
              </a:ext>
            </a:extLst>
          </p:cNvPr>
          <p:cNvSpPr>
            <a:spLocks noGrp="1"/>
          </p:cNvSpPr>
          <p:nvPr>
            <p:ph sz="quarter" idx="13"/>
          </p:nvPr>
        </p:nvSpPr>
        <p:spPr/>
        <p:txBody>
          <a:bodyPr/>
          <a:lstStyle/>
          <a:p>
            <a:pPr lvl="0"/>
            <a:r>
              <a:rPr lang="en-US" sz="1600" dirty="0"/>
              <a:t>Clinicians may be reluctant to document or share the BPD diagnosis with patients out of concern for upsetting the patient, disrupting the therapeutic relationship, or contributing to discrimination toward the patient because of stigma against individuals with BPD or those with psychiatric conditions more generally.</a:t>
            </a:r>
          </a:p>
          <a:p>
            <a:pPr lvl="0"/>
            <a:r>
              <a:rPr lang="en-US" sz="1600" dirty="0"/>
              <a:t>Disclosure and discussion of a BPD diagnosis is preferred by patients, does not adversely affect patient satisfaction, is crucial on ethical grounds, and is part of good clinical practice.</a:t>
            </a:r>
          </a:p>
          <a:p>
            <a:pPr lvl="0"/>
            <a:r>
              <a:rPr lang="en-US" sz="1600" dirty="0"/>
              <a:t>When psychoeducation is provided in a compassionate, nonjudgmental fashion, it provides context for and validation of the patient’s experiences (e.g., relationships, sense of self, emotional response).</a:t>
            </a:r>
          </a:p>
          <a:p>
            <a:pPr lvl="0"/>
            <a:r>
              <a:rPr lang="en-US" sz="1600" dirty="0"/>
              <a:t>For patients with BPD, it is particularly important to emphasize that treatment is effective.</a:t>
            </a:r>
          </a:p>
        </p:txBody>
      </p:sp>
    </p:spTree>
    <p:extLst>
      <p:ext uri="{BB962C8B-B14F-4D97-AF65-F5344CB8AC3E}">
        <p14:creationId xmlns:p14="http://schemas.microsoft.com/office/powerpoint/2010/main" val="2813610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1224-95A6-26B2-C0A3-75BB6232A703}"/>
              </a:ext>
            </a:extLst>
          </p:cNvPr>
          <p:cNvSpPr>
            <a:spLocks noGrp="1"/>
          </p:cNvSpPr>
          <p:nvPr>
            <p:ph type="title"/>
          </p:nvPr>
        </p:nvSpPr>
        <p:spPr/>
        <p:txBody>
          <a:bodyPr/>
          <a:lstStyle/>
          <a:p>
            <a:r>
              <a:rPr lang="en-US" sz="1800" b="0" i="0" u="none" strike="noStrike" baseline="0" dirty="0"/>
              <a:t>Statement 5 – </a:t>
            </a:r>
            <a:r>
              <a:rPr lang="en-US" dirty="0"/>
              <a:t>psychotherapy</a:t>
            </a:r>
          </a:p>
        </p:txBody>
      </p:sp>
      <p:graphicFrame>
        <p:nvGraphicFramePr>
          <p:cNvPr id="7" name="Content Placeholder 6">
            <a:extLst>
              <a:ext uri="{FF2B5EF4-FFF2-40B4-BE49-F238E27FC236}">
                <a16:creationId xmlns:a16="http://schemas.microsoft.com/office/drawing/2014/main" id="{D05BB3D9-A89F-A79A-34B9-479261C901C7}"/>
              </a:ext>
            </a:extLst>
          </p:cNvPr>
          <p:cNvGraphicFramePr>
            <a:graphicFrameLocks noGrp="1"/>
          </p:cNvGraphicFramePr>
          <p:nvPr>
            <p:ph sz="quarter" idx="13"/>
            <p:extLst>
              <p:ext uri="{D42A27DB-BD31-4B8C-83A1-F6EECF244321}">
                <p14:modId xmlns:p14="http://schemas.microsoft.com/office/powerpoint/2010/main" val="3282737717"/>
              </p:ext>
            </p:extLst>
          </p:nvPr>
        </p:nvGraphicFramePr>
        <p:xfrm>
          <a:off x="457200" y="1020763"/>
          <a:ext cx="7815263"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663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6DFC-A05C-6CD3-C10C-AF25FA3445A7}"/>
              </a:ext>
            </a:extLst>
          </p:cNvPr>
          <p:cNvSpPr>
            <a:spLocks noGrp="1"/>
          </p:cNvSpPr>
          <p:nvPr>
            <p:ph type="title"/>
          </p:nvPr>
        </p:nvSpPr>
        <p:spPr/>
        <p:txBody>
          <a:bodyPr/>
          <a:lstStyle/>
          <a:p>
            <a:r>
              <a:rPr lang="en-US" dirty="0"/>
              <a:t>Psychotherapy recommended for BPD</a:t>
            </a:r>
          </a:p>
        </p:txBody>
      </p:sp>
      <p:graphicFrame>
        <p:nvGraphicFramePr>
          <p:cNvPr id="5" name="Content Placeholder 4">
            <a:extLst>
              <a:ext uri="{FF2B5EF4-FFF2-40B4-BE49-F238E27FC236}">
                <a16:creationId xmlns:a16="http://schemas.microsoft.com/office/drawing/2014/main" id="{C56750D4-0BE7-1887-7BDF-002DFDFD9B41}"/>
              </a:ext>
            </a:extLst>
          </p:cNvPr>
          <p:cNvGraphicFramePr>
            <a:graphicFrameLocks noGrp="1"/>
          </p:cNvGraphicFramePr>
          <p:nvPr>
            <p:ph sz="quarter" idx="13"/>
            <p:extLst>
              <p:ext uri="{D42A27DB-BD31-4B8C-83A1-F6EECF244321}">
                <p14:modId xmlns:p14="http://schemas.microsoft.com/office/powerpoint/2010/main" val="1546530662"/>
              </p:ext>
            </p:extLst>
          </p:nvPr>
        </p:nvGraphicFramePr>
        <p:xfrm>
          <a:off x="457200" y="862446"/>
          <a:ext cx="7815262" cy="3587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9728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F1D33-AEF2-81E8-663D-D95B32599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792E7E-C1AD-33A8-573C-93D5324F061B}"/>
              </a:ext>
            </a:extLst>
          </p:cNvPr>
          <p:cNvSpPr>
            <a:spLocks noGrp="1"/>
          </p:cNvSpPr>
          <p:nvPr>
            <p:ph type="title"/>
          </p:nvPr>
        </p:nvSpPr>
        <p:spPr/>
        <p:txBody>
          <a:bodyPr/>
          <a:lstStyle/>
          <a:p>
            <a:r>
              <a:rPr lang="en-US" dirty="0"/>
              <a:t>Psychotherapy recommended for BPD</a:t>
            </a:r>
          </a:p>
        </p:txBody>
      </p:sp>
      <p:graphicFrame>
        <p:nvGraphicFramePr>
          <p:cNvPr id="5" name="Content Placeholder 4">
            <a:extLst>
              <a:ext uri="{FF2B5EF4-FFF2-40B4-BE49-F238E27FC236}">
                <a16:creationId xmlns:a16="http://schemas.microsoft.com/office/drawing/2014/main" id="{B316D426-6045-E942-40A2-8530EADBB80C}"/>
              </a:ext>
            </a:extLst>
          </p:cNvPr>
          <p:cNvGraphicFramePr>
            <a:graphicFrameLocks noGrp="1"/>
          </p:cNvGraphicFramePr>
          <p:nvPr>
            <p:ph sz="quarter" idx="13"/>
            <p:extLst>
              <p:ext uri="{D42A27DB-BD31-4B8C-83A1-F6EECF244321}">
                <p14:modId xmlns:p14="http://schemas.microsoft.com/office/powerpoint/2010/main" val="2149937228"/>
              </p:ext>
            </p:extLst>
          </p:nvPr>
        </p:nvGraphicFramePr>
        <p:xfrm>
          <a:off x="457200" y="862446"/>
          <a:ext cx="7815262" cy="3587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381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17A-6617-5B94-D096-6A64E0DBD4C1}"/>
              </a:ext>
            </a:extLst>
          </p:cNvPr>
          <p:cNvSpPr>
            <a:spLocks noGrp="1"/>
          </p:cNvSpPr>
          <p:nvPr>
            <p:ph type="title"/>
          </p:nvPr>
        </p:nvSpPr>
        <p:spPr/>
        <p:txBody>
          <a:bodyPr/>
          <a:lstStyle/>
          <a:p>
            <a:r>
              <a:rPr lang="en-US" dirty="0"/>
              <a:t>Dialectical behavior therapy (DBT)</a:t>
            </a:r>
          </a:p>
        </p:txBody>
      </p:sp>
      <p:graphicFrame>
        <p:nvGraphicFramePr>
          <p:cNvPr id="7" name="Content Placeholder 6">
            <a:extLst>
              <a:ext uri="{FF2B5EF4-FFF2-40B4-BE49-F238E27FC236}">
                <a16:creationId xmlns:a16="http://schemas.microsoft.com/office/drawing/2014/main" id="{DC992F9C-95EF-762D-FF9C-9AFEF6B27FA6}"/>
              </a:ext>
            </a:extLst>
          </p:cNvPr>
          <p:cNvGraphicFramePr>
            <a:graphicFrameLocks noGrp="1"/>
          </p:cNvGraphicFramePr>
          <p:nvPr>
            <p:ph sz="quarter" idx="13"/>
            <p:extLst>
              <p:ext uri="{D42A27DB-BD31-4B8C-83A1-F6EECF244321}">
                <p14:modId xmlns:p14="http://schemas.microsoft.com/office/powerpoint/2010/main" val="3875396907"/>
              </p:ext>
            </p:extLst>
          </p:nvPr>
        </p:nvGraphicFramePr>
        <p:xfrm>
          <a:off x="457200" y="1021080"/>
          <a:ext cx="8037576"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399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9491-B1E1-4E9B-9837-FCF3A986943D}"/>
              </a:ext>
            </a:extLst>
          </p:cNvPr>
          <p:cNvSpPr>
            <a:spLocks noGrp="1"/>
          </p:cNvSpPr>
          <p:nvPr>
            <p:ph type="title"/>
          </p:nvPr>
        </p:nvSpPr>
        <p:spPr/>
        <p:txBody>
          <a:bodyPr/>
          <a:lstStyle/>
          <a:p>
            <a:r>
              <a:rPr lang="en-US" dirty="0"/>
              <a:t>Mentalization-Based treatment (MBT)</a:t>
            </a:r>
          </a:p>
        </p:txBody>
      </p:sp>
      <p:graphicFrame>
        <p:nvGraphicFramePr>
          <p:cNvPr id="4" name="Content Placeholder 3">
            <a:extLst>
              <a:ext uri="{FF2B5EF4-FFF2-40B4-BE49-F238E27FC236}">
                <a16:creationId xmlns:a16="http://schemas.microsoft.com/office/drawing/2014/main" id="{CC8B9A47-DB98-1440-1E97-50117BC85C23}"/>
              </a:ext>
            </a:extLst>
          </p:cNvPr>
          <p:cNvGraphicFramePr>
            <a:graphicFrameLocks noGrp="1"/>
          </p:cNvGraphicFramePr>
          <p:nvPr>
            <p:ph sz="quarter" idx="13"/>
            <p:extLst>
              <p:ext uri="{D42A27DB-BD31-4B8C-83A1-F6EECF244321}">
                <p14:modId xmlns:p14="http://schemas.microsoft.com/office/powerpoint/2010/main" val="3663611253"/>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622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28CF-4115-F530-F1E0-F085A8ED30BF}"/>
              </a:ext>
            </a:extLst>
          </p:cNvPr>
          <p:cNvSpPr>
            <a:spLocks noGrp="1"/>
          </p:cNvSpPr>
          <p:nvPr>
            <p:ph type="title"/>
          </p:nvPr>
        </p:nvSpPr>
        <p:spPr/>
        <p:txBody>
          <a:bodyPr/>
          <a:lstStyle/>
          <a:p>
            <a:r>
              <a:rPr lang="en-US" dirty="0"/>
              <a:t>Transference-focused psychotherapy (TFP)</a:t>
            </a:r>
          </a:p>
        </p:txBody>
      </p:sp>
      <p:graphicFrame>
        <p:nvGraphicFramePr>
          <p:cNvPr id="4" name="Content Placeholder 3">
            <a:extLst>
              <a:ext uri="{FF2B5EF4-FFF2-40B4-BE49-F238E27FC236}">
                <a16:creationId xmlns:a16="http://schemas.microsoft.com/office/drawing/2014/main" id="{4BCED42B-9B78-AC02-9775-A5A8CD19CB1B}"/>
              </a:ext>
            </a:extLst>
          </p:cNvPr>
          <p:cNvGraphicFramePr>
            <a:graphicFrameLocks noGrp="1"/>
          </p:cNvGraphicFramePr>
          <p:nvPr>
            <p:ph sz="quarter" idx="13"/>
            <p:extLst>
              <p:ext uri="{D42A27DB-BD31-4B8C-83A1-F6EECF244321}">
                <p14:modId xmlns:p14="http://schemas.microsoft.com/office/powerpoint/2010/main" val="943227816"/>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77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619C-B453-D852-4FAB-655C4BAE6ACB}"/>
              </a:ext>
            </a:extLst>
          </p:cNvPr>
          <p:cNvSpPr>
            <a:spLocks noGrp="1"/>
          </p:cNvSpPr>
          <p:nvPr>
            <p:ph type="title"/>
          </p:nvPr>
        </p:nvSpPr>
        <p:spPr/>
        <p:txBody>
          <a:bodyPr/>
          <a:lstStyle/>
          <a:p>
            <a:pPr lvl="0"/>
            <a:r>
              <a:rPr lang="en-US" sz="1800" dirty="0">
                <a:effectLst/>
              </a:rPr>
              <a:t>Rationale for this guideline</a:t>
            </a:r>
          </a:p>
        </p:txBody>
      </p:sp>
      <p:graphicFrame>
        <p:nvGraphicFramePr>
          <p:cNvPr id="11" name="Content Placeholder 10">
            <a:extLst>
              <a:ext uri="{FF2B5EF4-FFF2-40B4-BE49-F238E27FC236}">
                <a16:creationId xmlns:a16="http://schemas.microsoft.com/office/drawing/2014/main" id="{84239092-D717-E7A8-E7A3-C0C9F92B6D99}"/>
              </a:ext>
            </a:extLst>
          </p:cNvPr>
          <p:cNvGraphicFramePr>
            <a:graphicFrameLocks noGrp="1"/>
          </p:cNvGraphicFramePr>
          <p:nvPr>
            <p:ph sz="quarter" idx="13"/>
            <p:extLst>
              <p:ext uri="{D42A27DB-BD31-4B8C-83A1-F6EECF244321}">
                <p14:modId xmlns:p14="http://schemas.microsoft.com/office/powerpoint/2010/main" val="1905871498"/>
              </p:ext>
            </p:extLst>
          </p:nvPr>
        </p:nvGraphicFramePr>
        <p:xfrm>
          <a:off x="457200" y="944379"/>
          <a:ext cx="8049718" cy="3635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849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C15E-E182-A85B-2474-6FC37399E7BB}"/>
              </a:ext>
            </a:extLst>
          </p:cNvPr>
          <p:cNvSpPr>
            <a:spLocks noGrp="1"/>
          </p:cNvSpPr>
          <p:nvPr>
            <p:ph type="title"/>
          </p:nvPr>
        </p:nvSpPr>
        <p:spPr/>
        <p:txBody>
          <a:bodyPr/>
          <a:lstStyle/>
          <a:p>
            <a:r>
              <a:rPr lang="en-US" dirty="0"/>
              <a:t>Dynamic deconstructive psychotherapy (</a:t>
            </a:r>
            <a:r>
              <a:rPr lang="en-US" dirty="0" err="1"/>
              <a:t>DdP</a:t>
            </a:r>
            <a:r>
              <a:rPr lang="en-US" dirty="0"/>
              <a:t>)</a:t>
            </a:r>
          </a:p>
        </p:txBody>
      </p:sp>
      <p:graphicFrame>
        <p:nvGraphicFramePr>
          <p:cNvPr id="4" name="Content Placeholder 3">
            <a:extLst>
              <a:ext uri="{FF2B5EF4-FFF2-40B4-BE49-F238E27FC236}">
                <a16:creationId xmlns:a16="http://schemas.microsoft.com/office/drawing/2014/main" id="{A61D5510-84F7-3F38-74C6-84C9CDE08203}"/>
              </a:ext>
            </a:extLst>
          </p:cNvPr>
          <p:cNvGraphicFramePr>
            <a:graphicFrameLocks noGrp="1"/>
          </p:cNvGraphicFramePr>
          <p:nvPr>
            <p:ph sz="quarter" idx="13"/>
            <p:extLst>
              <p:ext uri="{D42A27DB-BD31-4B8C-83A1-F6EECF244321}">
                <p14:modId xmlns:p14="http://schemas.microsoft.com/office/powerpoint/2010/main" val="805187514"/>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694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EDAE-B860-92C1-C428-7592A2EC56E4}"/>
              </a:ext>
            </a:extLst>
          </p:cNvPr>
          <p:cNvSpPr>
            <a:spLocks noGrp="1"/>
          </p:cNvSpPr>
          <p:nvPr>
            <p:ph type="title"/>
          </p:nvPr>
        </p:nvSpPr>
        <p:spPr/>
        <p:txBody>
          <a:bodyPr/>
          <a:lstStyle/>
          <a:p>
            <a:r>
              <a:rPr lang="en-US" dirty="0"/>
              <a:t>Schema-focused therapy (SFT)</a:t>
            </a:r>
          </a:p>
        </p:txBody>
      </p:sp>
      <p:graphicFrame>
        <p:nvGraphicFramePr>
          <p:cNvPr id="4" name="Content Placeholder 3">
            <a:extLst>
              <a:ext uri="{FF2B5EF4-FFF2-40B4-BE49-F238E27FC236}">
                <a16:creationId xmlns:a16="http://schemas.microsoft.com/office/drawing/2014/main" id="{E4A6F50B-5776-826F-76D9-105F853CDD75}"/>
              </a:ext>
            </a:extLst>
          </p:cNvPr>
          <p:cNvGraphicFramePr>
            <a:graphicFrameLocks noGrp="1"/>
          </p:cNvGraphicFramePr>
          <p:nvPr>
            <p:ph sz="quarter" idx="13"/>
            <p:extLst>
              <p:ext uri="{D42A27DB-BD31-4B8C-83A1-F6EECF244321}">
                <p14:modId xmlns:p14="http://schemas.microsoft.com/office/powerpoint/2010/main" val="585096001"/>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8425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904D-3201-D6A3-81BF-88F50730AE2F}"/>
              </a:ext>
            </a:extLst>
          </p:cNvPr>
          <p:cNvSpPr>
            <a:spLocks noGrp="1"/>
          </p:cNvSpPr>
          <p:nvPr>
            <p:ph type="title"/>
          </p:nvPr>
        </p:nvSpPr>
        <p:spPr/>
        <p:txBody>
          <a:bodyPr>
            <a:normAutofit fontScale="90000"/>
          </a:bodyPr>
          <a:lstStyle/>
          <a:p>
            <a:r>
              <a:rPr lang="en-US" dirty="0"/>
              <a:t>Systems Training for Emotional Predictability and Problem Solving (STEPPS)</a:t>
            </a:r>
          </a:p>
        </p:txBody>
      </p:sp>
      <p:graphicFrame>
        <p:nvGraphicFramePr>
          <p:cNvPr id="4" name="Content Placeholder 3">
            <a:extLst>
              <a:ext uri="{FF2B5EF4-FFF2-40B4-BE49-F238E27FC236}">
                <a16:creationId xmlns:a16="http://schemas.microsoft.com/office/drawing/2014/main" id="{B7DFB7FE-DF9E-6583-B5D0-BC0E26458CC2}"/>
              </a:ext>
            </a:extLst>
          </p:cNvPr>
          <p:cNvGraphicFramePr>
            <a:graphicFrameLocks noGrp="1"/>
          </p:cNvGraphicFramePr>
          <p:nvPr>
            <p:ph sz="quarter" idx="13"/>
            <p:extLst>
              <p:ext uri="{D42A27DB-BD31-4B8C-83A1-F6EECF244321}">
                <p14:modId xmlns:p14="http://schemas.microsoft.com/office/powerpoint/2010/main" val="1937835645"/>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4128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3669-B1FE-0586-922F-72B3737E01E1}"/>
              </a:ext>
            </a:extLst>
          </p:cNvPr>
          <p:cNvSpPr>
            <a:spLocks noGrp="1"/>
          </p:cNvSpPr>
          <p:nvPr>
            <p:ph type="title"/>
          </p:nvPr>
        </p:nvSpPr>
        <p:spPr/>
        <p:txBody>
          <a:bodyPr>
            <a:normAutofit/>
          </a:bodyPr>
          <a:lstStyle/>
          <a:p>
            <a:r>
              <a:rPr lang="en-US" dirty="0"/>
              <a:t>Good psychiatric management (GPM)</a:t>
            </a:r>
          </a:p>
        </p:txBody>
      </p:sp>
      <p:graphicFrame>
        <p:nvGraphicFramePr>
          <p:cNvPr id="4" name="Content Placeholder 3">
            <a:extLst>
              <a:ext uri="{FF2B5EF4-FFF2-40B4-BE49-F238E27FC236}">
                <a16:creationId xmlns:a16="http://schemas.microsoft.com/office/drawing/2014/main" id="{D6673B7A-BEE6-A825-CD07-89194F3D86C5}"/>
              </a:ext>
            </a:extLst>
          </p:cNvPr>
          <p:cNvGraphicFramePr>
            <a:graphicFrameLocks noGrp="1"/>
          </p:cNvGraphicFramePr>
          <p:nvPr>
            <p:ph sz="quarter" idx="13"/>
            <p:extLst>
              <p:ext uri="{D42A27DB-BD31-4B8C-83A1-F6EECF244321}">
                <p14:modId xmlns:p14="http://schemas.microsoft.com/office/powerpoint/2010/main" val="800617442"/>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292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559F-F0E7-ECDC-8D41-C2972A31C972}"/>
              </a:ext>
            </a:extLst>
          </p:cNvPr>
          <p:cNvSpPr>
            <a:spLocks noGrp="1"/>
          </p:cNvSpPr>
          <p:nvPr>
            <p:ph type="title"/>
          </p:nvPr>
        </p:nvSpPr>
        <p:spPr/>
        <p:txBody>
          <a:bodyPr/>
          <a:lstStyle/>
          <a:p>
            <a:r>
              <a:rPr lang="en-US" dirty="0"/>
              <a:t>Comparison of psychotherapies for BPD</a:t>
            </a:r>
          </a:p>
        </p:txBody>
      </p:sp>
      <p:graphicFrame>
        <p:nvGraphicFramePr>
          <p:cNvPr id="4" name="Table 4">
            <a:extLst>
              <a:ext uri="{FF2B5EF4-FFF2-40B4-BE49-F238E27FC236}">
                <a16:creationId xmlns:a16="http://schemas.microsoft.com/office/drawing/2014/main" id="{12671844-C52C-FB53-3A21-0453C15348ED}"/>
              </a:ext>
            </a:extLst>
          </p:cNvPr>
          <p:cNvGraphicFramePr>
            <a:graphicFrameLocks noGrp="1"/>
          </p:cNvGraphicFramePr>
          <p:nvPr>
            <p:ph sz="quarter" idx="13"/>
            <p:extLst>
              <p:ext uri="{D42A27DB-BD31-4B8C-83A1-F6EECF244321}">
                <p14:modId xmlns:p14="http://schemas.microsoft.com/office/powerpoint/2010/main" val="1073793994"/>
              </p:ext>
            </p:extLst>
          </p:nvPr>
        </p:nvGraphicFramePr>
        <p:xfrm>
          <a:off x="326571" y="1020763"/>
          <a:ext cx="8584167" cy="3510280"/>
        </p:xfrm>
        <a:graphic>
          <a:graphicData uri="http://schemas.openxmlformats.org/drawingml/2006/table">
            <a:tbl>
              <a:tblPr firstRow="1" bandRow="1">
                <a:tableStyleId>{F5AB1C69-6EDB-4FF4-983F-18BD219EF322}</a:tableStyleId>
              </a:tblPr>
              <a:tblGrid>
                <a:gridCol w="1138547">
                  <a:extLst>
                    <a:ext uri="{9D8B030D-6E8A-4147-A177-3AD203B41FA5}">
                      <a16:colId xmlns:a16="http://schemas.microsoft.com/office/drawing/2014/main" val="1967446721"/>
                    </a:ext>
                  </a:extLst>
                </a:gridCol>
                <a:gridCol w="1569027">
                  <a:extLst>
                    <a:ext uri="{9D8B030D-6E8A-4147-A177-3AD203B41FA5}">
                      <a16:colId xmlns:a16="http://schemas.microsoft.com/office/drawing/2014/main" val="1090157485"/>
                    </a:ext>
                  </a:extLst>
                </a:gridCol>
                <a:gridCol w="737755">
                  <a:extLst>
                    <a:ext uri="{9D8B030D-6E8A-4147-A177-3AD203B41FA5}">
                      <a16:colId xmlns:a16="http://schemas.microsoft.com/office/drawing/2014/main" val="157052658"/>
                    </a:ext>
                  </a:extLst>
                </a:gridCol>
                <a:gridCol w="1126671">
                  <a:extLst>
                    <a:ext uri="{9D8B030D-6E8A-4147-A177-3AD203B41FA5}">
                      <a16:colId xmlns:a16="http://schemas.microsoft.com/office/drawing/2014/main" val="3584095525"/>
                    </a:ext>
                  </a:extLst>
                </a:gridCol>
                <a:gridCol w="1082351">
                  <a:extLst>
                    <a:ext uri="{9D8B030D-6E8A-4147-A177-3AD203B41FA5}">
                      <a16:colId xmlns:a16="http://schemas.microsoft.com/office/drawing/2014/main" val="1073039933"/>
                    </a:ext>
                  </a:extLst>
                </a:gridCol>
                <a:gridCol w="804342">
                  <a:extLst>
                    <a:ext uri="{9D8B030D-6E8A-4147-A177-3AD203B41FA5}">
                      <a16:colId xmlns:a16="http://schemas.microsoft.com/office/drawing/2014/main" val="986101133"/>
                    </a:ext>
                  </a:extLst>
                </a:gridCol>
                <a:gridCol w="965365">
                  <a:extLst>
                    <a:ext uri="{9D8B030D-6E8A-4147-A177-3AD203B41FA5}">
                      <a16:colId xmlns:a16="http://schemas.microsoft.com/office/drawing/2014/main" val="943251300"/>
                    </a:ext>
                  </a:extLst>
                </a:gridCol>
                <a:gridCol w="1160109">
                  <a:extLst>
                    <a:ext uri="{9D8B030D-6E8A-4147-A177-3AD203B41FA5}">
                      <a16:colId xmlns:a16="http://schemas.microsoft.com/office/drawing/2014/main" val="1203817637"/>
                    </a:ext>
                  </a:extLst>
                </a:gridCol>
              </a:tblGrid>
              <a:tr h="370840">
                <a:tc>
                  <a:txBody>
                    <a:bodyPr/>
                    <a:lstStyle/>
                    <a:p>
                      <a:endParaRPr lang="en-US" sz="1600" dirty="0"/>
                    </a:p>
                  </a:txBody>
                  <a:tcPr/>
                </a:tc>
                <a:tc>
                  <a:txBody>
                    <a:bodyPr/>
                    <a:lstStyle/>
                    <a:p>
                      <a:r>
                        <a:rPr lang="en-US" sz="1600" dirty="0"/>
                        <a:t>DBT</a:t>
                      </a:r>
                    </a:p>
                  </a:txBody>
                  <a:tcPr/>
                </a:tc>
                <a:tc>
                  <a:txBody>
                    <a:bodyPr/>
                    <a:lstStyle/>
                    <a:p>
                      <a:r>
                        <a:rPr lang="en-US" sz="1600" dirty="0"/>
                        <a:t>DDP</a:t>
                      </a:r>
                    </a:p>
                  </a:txBody>
                  <a:tcPr/>
                </a:tc>
                <a:tc>
                  <a:txBody>
                    <a:bodyPr/>
                    <a:lstStyle/>
                    <a:p>
                      <a:r>
                        <a:rPr lang="en-US" sz="1600" dirty="0"/>
                        <a:t>MBT</a:t>
                      </a:r>
                    </a:p>
                  </a:txBody>
                  <a:tcPr/>
                </a:tc>
                <a:tc>
                  <a:txBody>
                    <a:bodyPr/>
                    <a:lstStyle/>
                    <a:p>
                      <a:r>
                        <a:rPr lang="en-US" sz="1600" dirty="0"/>
                        <a:t>SFT</a:t>
                      </a:r>
                    </a:p>
                  </a:txBody>
                  <a:tcPr/>
                </a:tc>
                <a:tc>
                  <a:txBody>
                    <a:bodyPr/>
                    <a:lstStyle/>
                    <a:p>
                      <a:r>
                        <a:rPr lang="en-US" sz="1600" dirty="0"/>
                        <a:t>STEPPS</a:t>
                      </a:r>
                    </a:p>
                  </a:txBody>
                  <a:tcPr/>
                </a:tc>
                <a:tc>
                  <a:txBody>
                    <a:bodyPr/>
                    <a:lstStyle/>
                    <a:p>
                      <a:r>
                        <a:rPr lang="en-US" sz="1600" dirty="0"/>
                        <a:t>TFP</a:t>
                      </a:r>
                    </a:p>
                  </a:txBody>
                  <a:tcPr/>
                </a:tc>
                <a:tc>
                  <a:txBody>
                    <a:bodyPr/>
                    <a:lstStyle/>
                    <a:p>
                      <a:r>
                        <a:rPr lang="en-US" sz="1600" dirty="0"/>
                        <a:t>GPM</a:t>
                      </a:r>
                    </a:p>
                  </a:txBody>
                  <a:tcPr/>
                </a:tc>
                <a:extLst>
                  <a:ext uri="{0D108BD9-81ED-4DB2-BD59-A6C34878D82A}">
                    <a16:rowId xmlns:a16="http://schemas.microsoft.com/office/drawing/2014/main" val="889984683"/>
                  </a:ext>
                </a:extLst>
              </a:tr>
              <a:tr h="370840">
                <a:tc>
                  <a:txBody>
                    <a:bodyPr/>
                    <a:lstStyle/>
                    <a:p>
                      <a:r>
                        <a:rPr lang="en-US" sz="1400" b="1" dirty="0"/>
                        <a:t>Duration</a:t>
                      </a:r>
                    </a:p>
                  </a:txBody>
                  <a:tcPr/>
                </a:tc>
                <a:tc>
                  <a:txBody>
                    <a:bodyPr/>
                    <a:lstStyle/>
                    <a:p>
                      <a:r>
                        <a:rPr lang="en-US" sz="1400" dirty="0"/>
                        <a:t>6-12mo</a:t>
                      </a:r>
                    </a:p>
                  </a:txBody>
                  <a:tcPr/>
                </a:tc>
                <a:tc>
                  <a:txBody>
                    <a:bodyPr/>
                    <a:lstStyle/>
                    <a:p>
                      <a:r>
                        <a:rPr lang="en-US" sz="1400" dirty="0"/>
                        <a:t>12-18mo</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dirty="0"/>
                        <a:t>12-18mo</a:t>
                      </a:r>
                    </a:p>
                  </a:txBody>
                  <a:tcPr/>
                </a:tc>
                <a:tc>
                  <a:txBody>
                    <a:bodyPr/>
                    <a:lstStyle/>
                    <a:p>
                      <a:r>
                        <a:rPr lang="en-US" sz="1400" dirty="0"/>
                        <a:t>Depends on</a:t>
                      </a:r>
                    </a:p>
                    <a:p>
                      <a:r>
                        <a:rPr lang="en-US" sz="1400" dirty="0"/>
                        <a:t>format</a:t>
                      </a:r>
                    </a:p>
                  </a:txBody>
                  <a:tcPr/>
                </a:tc>
                <a:tc>
                  <a:txBody>
                    <a:bodyPr/>
                    <a:lstStyle/>
                    <a:p>
                      <a:r>
                        <a:rPr lang="en-US" sz="1400" dirty="0"/>
                        <a:t>20wk</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dirty="0"/>
                        <a:t>12-18mo</a:t>
                      </a:r>
                    </a:p>
                  </a:txBody>
                  <a:tcPr/>
                </a:tc>
                <a:tc>
                  <a:txBody>
                    <a:bodyPr/>
                    <a:lstStyle/>
                    <a:p>
                      <a:r>
                        <a:rPr lang="en-US" sz="1400" dirty="0"/>
                        <a:t>12mo</a:t>
                      </a:r>
                    </a:p>
                  </a:txBody>
                  <a:tcPr/>
                </a:tc>
                <a:extLst>
                  <a:ext uri="{0D108BD9-81ED-4DB2-BD59-A6C34878D82A}">
                    <a16:rowId xmlns:a16="http://schemas.microsoft.com/office/drawing/2014/main" val="2577363331"/>
                  </a:ext>
                </a:extLst>
              </a:tr>
              <a:tr h="370840">
                <a:tc>
                  <a:txBody>
                    <a:bodyPr/>
                    <a:lstStyle/>
                    <a:p>
                      <a:r>
                        <a:rPr lang="en-US" sz="1400" b="1" dirty="0"/>
                        <a:t>Individual therapy</a:t>
                      </a:r>
                    </a:p>
                  </a:txBody>
                  <a:tcPr/>
                </a:tc>
                <a:tc>
                  <a:txBody>
                    <a:bodyPr/>
                    <a:lstStyle/>
                    <a:p>
                      <a:r>
                        <a:rPr lang="en-US" sz="1400" dirty="0"/>
                        <a:t> 1hr/</a:t>
                      </a:r>
                      <a:r>
                        <a:rPr lang="en-US" sz="1400" dirty="0" err="1"/>
                        <a:t>wk</a:t>
                      </a:r>
                      <a:endParaRPr lang="en-US" sz="1400" dirty="0"/>
                    </a:p>
                  </a:txBody>
                  <a:tcPr/>
                </a:tc>
                <a:tc>
                  <a:txBody>
                    <a:bodyPr/>
                    <a:lstStyle/>
                    <a:p>
                      <a:r>
                        <a:rPr lang="en-US" sz="1400" dirty="0"/>
                        <a:t>1hr/</a:t>
                      </a:r>
                      <a:r>
                        <a:rPr lang="en-US" sz="1400" dirty="0" err="1"/>
                        <a:t>wk</a:t>
                      </a:r>
                      <a:endParaRPr lang="en-US" sz="1400" dirty="0"/>
                    </a:p>
                  </a:txBody>
                  <a:tcPr/>
                </a:tc>
                <a:tc>
                  <a:txBody>
                    <a:bodyPr/>
                    <a:lstStyle/>
                    <a:p>
                      <a:r>
                        <a:rPr lang="en-US" sz="1400" dirty="0"/>
                        <a:t>1hr/</a:t>
                      </a:r>
                      <a:r>
                        <a:rPr lang="en-US" sz="1400" dirty="0" err="1"/>
                        <a:t>wk</a:t>
                      </a:r>
                      <a:endParaRPr lang="en-US" sz="140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dirty="0"/>
                        <a:t>2hrs/</a:t>
                      </a:r>
                      <a:r>
                        <a:rPr lang="en-US" sz="1400" dirty="0" err="1"/>
                        <a:t>wk</a:t>
                      </a:r>
                      <a:r>
                        <a:rPr lang="en-US" sz="1400" dirty="0"/>
                        <a:t> for 3 </a:t>
                      </a:r>
                      <a:r>
                        <a:rPr lang="en-US" sz="1400" dirty="0" err="1"/>
                        <a:t>yr</a:t>
                      </a:r>
                      <a:endParaRPr lang="en-US" sz="140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dirty="0"/>
                        <a:t>N/A</a:t>
                      </a:r>
                    </a:p>
                    <a:p>
                      <a:endParaRPr lang="en-US" sz="1400" dirty="0"/>
                    </a:p>
                  </a:txBody>
                  <a:tcPr/>
                </a:tc>
                <a:tc>
                  <a:txBody>
                    <a:bodyPr/>
                    <a:lstStyle/>
                    <a:p>
                      <a:r>
                        <a:rPr lang="en-US" sz="1400" dirty="0"/>
                        <a:t>Two 45- to 50-min sessions/</a:t>
                      </a:r>
                      <a:r>
                        <a:rPr lang="en-US" sz="1400" dirty="0" err="1"/>
                        <a:t>wk</a:t>
                      </a:r>
                      <a:endParaRPr lang="en-US" sz="1400" dirty="0"/>
                    </a:p>
                  </a:txBody>
                  <a:tcPr/>
                </a:tc>
                <a:tc>
                  <a:txBody>
                    <a:bodyPr/>
                    <a:lstStyle/>
                    <a:p>
                      <a:r>
                        <a:rPr lang="en-US" sz="1400" dirty="0"/>
                        <a:t>Once weekly as</a:t>
                      </a:r>
                    </a:p>
                    <a:p>
                      <a:r>
                        <a:rPr lang="en-US" sz="1400" dirty="0"/>
                        <a:t>needed</a:t>
                      </a:r>
                    </a:p>
                  </a:txBody>
                  <a:tcPr/>
                </a:tc>
                <a:extLst>
                  <a:ext uri="{0D108BD9-81ED-4DB2-BD59-A6C34878D82A}">
                    <a16:rowId xmlns:a16="http://schemas.microsoft.com/office/drawing/2014/main" val="4200994681"/>
                  </a:ext>
                </a:extLst>
              </a:tr>
              <a:tr h="370840">
                <a:tc>
                  <a:txBody>
                    <a:bodyPr/>
                    <a:lstStyle/>
                    <a:p>
                      <a:r>
                        <a:rPr lang="en-US" sz="1400" b="1" dirty="0"/>
                        <a:t>Group therapy</a:t>
                      </a:r>
                    </a:p>
                  </a:txBody>
                  <a:tcPr/>
                </a:tc>
                <a:tc>
                  <a:txBody>
                    <a:bodyPr/>
                    <a:lstStyle/>
                    <a:p>
                      <a:r>
                        <a:rPr lang="en-US" sz="1400" dirty="0"/>
                        <a:t>1.5hr/</a:t>
                      </a:r>
                      <a:r>
                        <a:rPr lang="en-US" sz="1400" dirty="0" err="1"/>
                        <a:t>wk</a:t>
                      </a:r>
                      <a:endParaRPr lang="en-US" sz="1400" dirty="0"/>
                    </a:p>
                  </a:txBody>
                  <a:tcPr/>
                </a:tc>
                <a:tc>
                  <a:txBody>
                    <a:bodyPr/>
                    <a:lstStyle/>
                    <a:p>
                      <a:r>
                        <a:rPr lang="en-US" sz="1400" dirty="0"/>
                        <a:t>N/A</a:t>
                      </a:r>
                    </a:p>
                  </a:txBody>
                  <a:tcPr/>
                </a:tc>
                <a:tc>
                  <a:txBody>
                    <a:bodyPr/>
                    <a:lstStyle/>
                    <a:p>
                      <a:r>
                        <a:rPr lang="en-US" sz="1400" dirty="0"/>
                        <a:t>75-90 min/</a:t>
                      </a:r>
                      <a:r>
                        <a:rPr lang="en-US" sz="1400" dirty="0" err="1"/>
                        <a:t>wk</a:t>
                      </a:r>
                      <a:endParaRPr lang="en-US" sz="1400" dirty="0"/>
                    </a:p>
                  </a:txBody>
                  <a:tcPr/>
                </a:tc>
                <a:tc>
                  <a:txBody>
                    <a:bodyPr/>
                    <a:lstStyle/>
                    <a:p>
                      <a:r>
                        <a:rPr lang="en-US" sz="1400" dirty="0"/>
                        <a:t>90min/</a:t>
                      </a:r>
                      <a:r>
                        <a:rPr lang="en-US" sz="1400" dirty="0" err="1"/>
                        <a:t>wk</a:t>
                      </a:r>
                      <a:r>
                        <a:rPr lang="en-US" sz="1400" dirty="0"/>
                        <a:t> for 8mo</a:t>
                      </a:r>
                    </a:p>
                  </a:txBody>
                  <a:tcPr/>
                </a:tc>
                <a:tc>
                  <a:txBody>
                    <a:bodyPr/>
                    <a:lstStyle/>
                    <a:p>
                      <a:r>
                        <a:rPr lang="en-US" sz="1400" dirty="0"/>
                        <a:t>2hr/</a:t>
                      </a:r>
                      <a:r>
                        <a:rPr lang="en-US" sz="1400" dirty="0" err="1"/>
                        <a:t>wk</a:t>
                      </a:r>
                      <a:r>
                        <a:rPr lang="en-US" sz="1400" dirty="0"/>
                        <a:t> </a:t>
                      </a:r>
                    </a:p>
                  </a:txBody>
                  <a:tcPr/>
                </a:tc>
                <a:tc>
                  <a:txBody>
                    <a:bodyPr/>
                    <a:lstStyle/>
                    <a:p>
                      <a:r>
                        <a:rPr lang="en-US" sz="1400" dirty="0"/>
                        <a:t>Used as indicated</a:t>
                      </a:r>
                    </a:p>
                  </a:txBody>
                  <a:tcPr/>
                </a:tc>
                <a:tc>
                  <a:txBody>
                    <a:bodyPr/>
                    <a:lstStyle/>
                    <a:p>
                      <a:r>
                        <a:rPr lang="en-US" sz="1400" dirty="0"/>
                        <a:t>Encouraged</a:t>
                      </a:r>
                    </a:p>
                  </a:txBody>
                  <a:tcPr/>
                </a:tc>
                <a:extLst>
                  <a:ext uri="{0D108BD9-81ED-4DB2-BD59-A6C34878D82A}">
                    <a16:rowId xmlns:a16="http://schemas.microsoft.com/office/drawing/2014/main" val="2447620675"/>
                  </a:ext>
                </a:extLst>
              </a:tr>
              <a:tr h="370840">
                <a:tc>
                  <a:txBody>
                    <a:bodyPr/>
                    <a:lstStyle/>
                    <a:p>
                      <a:r>
                        <a:rPr lang="en-US" sz="1400" b="1" dirty="0"/>
                        <a:t>Family therapy/</a:t>
                      </a:r>
                    </a:p>
                    <a:p>
                      <a:r>
                        <a:rPr lang="en-US" sz="1400" b="1" dirty="0"/>
                        <a:t>involvement</a:t>
                      </a:r>
                    </a:p>
                  </a:txBody>
                  <a:tcPr/>
                </a:tc>
                <a:tc>
                  <a:txBody>
                    <a:bodyPr/>
                    <a:lstStyle/>
                    <a:p>
                      <a:r>
                        <a:rPr lang="en-US" sz="1400" dirty="0"/>
                        <a:t>Multifamily group for adolescents/family groups for adults</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dirty="0"/>
                        <a:t>N/A</a:t>
                      </a:r>
                    </a:p>
                    <a:p>
                      <a:endParaRPr lang="en-US" sz="1400" dirty="0"/>
                    </a:p>
                  </a:txBody>
                  <a:tcPr/>
                </a:tc>
                <a:tc>
                  <a:txBody>
                    <a:bodyPr/>
                    <a:lstStyle/>
                    <a:p>
                      <a:r>
                        <a:rPr lang="en-US" sz="1400" dirty="0"/>
                        <a:t>MBT-Family/MBT-Family Group Therapy</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dirty="0"/>
                        <a:t>N/A</a:t>
                      </a:r>
                    </a:p>
                  </a:txBody>
                  <a:tcPr/>
                </a:tc>
                <a:tc>
                  <a:txBody>
                    <a:bodyPr/>
                    <a:lstStyle/>
                    <a:p>
                      <a:r>
                        <a:rPr lang="en-US" sz="1400" dirty="0"/>
                        <a:t>1hr session</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dirty="0"/>
                        <a:t>Used as indicated</a:t>
                      </a:r>
                    </a:p>
                  </a:txBody>
                  <a:tcPr/>
                </a:tc>
                <a:tc>
                  <a:txBody>
                    <a:bodyPr/>
                    <a:lstStyle/>
                    <a:p>
                      <a:r>
                        <a:rPr lang="en-US" sz="1400" dirty="0"/>
                        <a:t>Family</a:t>
                      </a:r>
                    </a:p>
                    <a:p>
                      <a:r>
                        <a:rPr lang="en-US" sz="1400" dirty="0"/>
                        <a:t>psychoeducation</a:t>
                      </a:r>
                    </a:p>
                  </a:txBody>
                  <a:tcPr/>
                </a:tc>
                <a:extLst>
                  <a:ext uri="{0D108BD9-81ED-4DB2-BD59-A6C34878D82A}">
                    <a16:rowId xmlns:a16="http://schemas.microsoft.com/office/drawing/2014/main" val="1393142480"/>
                  </a:ext>
                </a:extLst>
              </a:tr>
            </a:tbl>
          </a:graphicData>
        </a:graphic>
      </p:graphicFrame>
    </p:spTree>
    <p:extLst>
      <p:ext uri="{BB962C8B-B14F-4D97-AF65-F5344CB8AC3E}">
        <p14:creationId xmlns:p14="http://schemas.microsoft.com/office/powerpoint/2010/main" val="3877386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559F-F0E7-ECDC-8D41-C2972A31C972}"/>
              </a:ext>
            </a:extLst>
          </p:cNvPr>
          <p:cNvSpPr>
            <a:spLocks noGrp="1"/>
          </p:cNvSpPr>
          <p:nvPr>
            <p:ph type="title"/>
          </p:nvPr>
        </p:nvSpPr>
        <p:spPr/>
        <p:txBody>
          <a:bodyPr/>
          <a:lstStyle/>
          <a:p>
            <a:r>
              <a:rPr lang="en-US" dirty="0"/>
              <a:t>Comparison of psychotherapies for BPD (continued)</a:t>
            </a:r>
          </a:p>
        </p:txBody>
      </p:sp>
      <p:graphicFrame>
        <p:nvGraphicFramePr>
          <p:cNvPr id="4" name="Table 4">
            <a:extLst>
              <a:ext uri="{FF2B5EF4-FFF2-40B4-BE49-F238E27FC236}">
                <a16:creationId xmlns:a16="http://schemas.microsoft.com/office/drawing/2014/main" id="{12671844-C52C-FB53-3A21-0453C15348ED}"/>
              </a:ext>
            </a:extLst>
          </p:cNvPr>
          <p:cNvGraphicFramePr>
            <a:graphicFrameLocks noGrp="1"/>
          </p:cNvGraphicFramePr>
          <p:nvPr>
            <p:ph sz="quarter" idx="13"/>
            <p:extLst>
              <p:ext uri="{D42A27DB-BD31-4B8C-83A1-F6EECF244321}">
                <p14:modId xmlns:p14="http://schemas.microsoft.com/office/powerpoint/2010/main" val="1058158510"/>
              </p:ext>
            </p:extLst>
          </p:nvPr>
        </p:nvGraphicFramePr>
        <p:xfrm>
          <a:off x="326571" y="1020763"/>
          <a:ext cx="8584167" cy="3525520"/>
        </p:xfrm>
        <a:graphic>
          <a:graphicData uri="http://schemas.openxmlformats.org/drawingml/2006/table">
            <a:tbl>
              <a:tblPr firstRow="1" bandRow="1">
                <a:tableStyleId>{F5AB1C69-6EDB-4FF4-983F-18BD219EF322}</a:tableStyleId>
              </a:tblPr>
              <a:tblGrid>
                <a:gridCol w="1129005">
                  <a:extLst>
                    <a:ext uri="{9D8B030D-6E8A-4147-A177-3AD203B41FA5}">
                      <a16:colId xmlns:a16="http://schemas.microsoft.com/office/drawing/2014/main" val="1967446721"/>
                    </a:ext>
                  </a:extLst>
                </a:gridCol>
                <a:gridCol w="1212979">
                  <a:extLst>
                    <a:ext uri="{9D8B030D-6E8A-4147-A177-3AD203B41FA5}">
                      <a16:colId xmlns:a16="http://schemas.microsoft.com/office/drawing/2014/main" val="1090157485"/>
                    </a:ext>
                  </a:extLst>
                </a:gridCol>
                <a:gridCol w="989045">
                  <a:extLst>
                    <a:ext uri="{9D8B030D-6E8A-4147-A177-3AD203B41FA5}">
                      <a16:colId xmlns:a16="http://schemas.microsoft.com/office/drawing/2014/main" val="157052658"/>
                    </a:ext>
                  </a:extLst>
                </a:gridCol>
                <a:gridCol w="1026367">
                  <a:extLst>
                    <a:ext uri="{9D8B030D-6E8A-4147-A177-3AD203B41FA5}">
                      <a16:colId xmlns:a16="http://schemas.microsoft.com/office/drawing/2014/main" val="3584095525"/>
                    </a:ext>
                  </a:extLst>
                </a:gridCol>
                <a:gridCol w="1287625">
                  <a:extLst>
                    <a:ext uri="{9D8B030D-6E8A-4147-A177-3AD203B41FA5}">
                      <a16:colId xmlns:a16="http://schemas.microsoft.com/office/drawing/2014/main" val="1073039933"/>
                    </a:ext>
                  </a:extLst>
                </a:gridCol>
                <a:gridCol w="1110343">
                  <a:extLst>
                    <a:ext uri="{9D8B030D-6E8A-4147-A177-3AD203B41FA5}">
                      <a16:colId xmlns:a16="http://schemas.microsoft.com/office/drawing/2014/main" val="986101133"/>
                    </a:ext>
                  </a:extLst>
                </a:gridCol>
                <a:gridCol w="961053">
                  <a:extLst>
                    <a:ext uri="{9D8B030D-6E8A-4147-A177-3AD203B41FA5}">
                      <a16:colId xmlns:a16="http://schemas.microsoft.com/office/drawing/2014/main" val="943251300"/>
                    </a:ext>
                  </a:extLst>
                </a:gridCol>
                <a:gridCol w="867750">
                  <a:extLst>
                    <a:ext uri="{9D8B030D-6E8A-4147-A177-3AD203B41FA5}">
                      <a16:colId xmlns:a16="http://schemas.microsoft.com/office/drawing/2014/main" val="1203817637"/>
                    </a:ext>
                  </a:extLst>
                </a:gridCol>
              </a:tblGrid>
              <a:tr h="370840">
                <a:tc>
                  <a:txBody>
                    <a:bodyPr/>
                    <a:lstStyle/>
                    <a:p>
                      <a:endParaRPr lang="en-US" sz="1600" dirty="0"/>
                    </a:p>
                  </a:txBody>
                  <a:tcPr/>
                </a:tc>
                <a:tc>
                  <a:txBody>
                    <a:bodyPr/>
                    <a:lstStyle/>
                    <a:p>
                      <a:r>
                        <a:rPr lang="en-US" sz="1600" dirty="0"/>
                        <a:t>DBT</a:t>
                      </a:r>
                    </a:p>
                  </a:txBody>
                  <a:tcPr/>
                </a:tc>
                <a:tc>
                  <a:txBody>
                    <a:bodyPr/>
                    <a:lstStyle/>
                    <a:p>
                      <a:r>
                        <a:rPr lang="en-US" sz="1600" dirty="0"/>
                        <a:t>DDP</a:t>
                      </a:r>
                    </a:p>
                  </a:txBody>
                  <a:tcPr/>
                </a:tc>
                <a:tc>
                  <a:txBody>
                    <a:bodyPr/>
                    <a:lstStyle/>
                    <a:p>
                      <a:r>
                        <a:rPr lang="en-US" sz="1600" dirty="0"/>
                        <a:t>MBT</a:t>
                      </a:r>
                    </a:p>
                  </a:txBody>
                  <a:tcPr/>
                </a:tc>
                <a:tc>
                  <a:txBody>
                    <a:bodyPr/>
                    <a:lstStyle/>
                    <a:p>
                      <a:r>
                        <a:rPr lang="en-US" sz="1600" dirty="0"/>
                        <a:t>SFT</a:t>
                      </a:r>
                    </a:p>
                  </a:txBody>
                  <a:tcPr/>
                </a:tc>
                <a:tc>
                  <a:txBody>
                    <a:bodyPr/>
                    <a:lstStyle/>
                    <a:p>
                      <a:r>
                        <a:rPr lang="en-US" sz="1600" dirty="0"/>
                        <a:t>STEPPS</a:t>
                      </a:r>
                    </a:p>
                  </a:txBody>
                  <a:tcPr/>
                </a:tc>
                <a:tc>
                  <a:txBody>
                    <a:bodyPr/>
                    <a:lstStyle/>
                    <a:p>
                      <a:r>
                        <a:rPr lang="en-US" sz="1600" dirty="0"/>
                        <a:t>TFP</a:t>
                      </a:r>
                    </a:p>
                  </a:txBody>
                  <a:tcPr/>
                </a:tc>
                <a:tc>
                  <a:txBody>
                    <a:bodyPr/>
                    <a:lstStyle/>
                    <a:p>
                      <a:r>
                        <a:rPr lang="en-US" sz="1600" dirty="0"/>
                        <a:t>GPM</a:t>
                      </a:r>
                    </a:p>
                  </a:txBody>
                  <a:tcPr/>
                </a:tc>
                <a:extLst>
                  <a:ext uri="{0D108BD9-81ED-4DB2-BD59-A6C34878D82A}">
                    <a16:rowId xmlns:a16="http://schemas.microsoft.com/office/drawing/2014/main" val="889984683"/>
                  </a:ext>
                </a:extLst>
              </a:tr>
              <a:tr h="370840">
                <a:tc>
                  <a:txBody>
                    <a:bodyPr/>
                    <a:lstStyle/>
                    <a:p>
                      <a:r>
                        <a:rPr lang="en-US" b="1" dirty="0"/>
                        <a:t>Crisis management</a:t>
                      </a:r>
                    </a:p>
                  </a:txBody>
                  <a:tcPr/>
                </a:tc>
                <a:tc>
                  <a:txBody>
                    <a:bodyPr/>
                    <a:lstStyle/>
                    <a:p>
                      <a:r>
                        <a:rPr lang="en-US" dirty="0"/>
                        <a:t>Minimize</a:t>
                      </a:r>
                    </a:p>
                    <a:p>
                      <a:r>
                        <a:rPr lang="en-US" dirty="0"/>
                        <a:t>ED use/focus on use of</a:t>
                      </a:r>
                    </a:p>
                    <a:p>
                      <a:r>
                        <a:rPr lang="en-US" dirty="0"/>
                        <a:t>skills and skills</a:t>
                      </a:r>
                    </a:p>
                    <a:p>
                      <a:r>
                        <a:rPr lang="en-US" dirty="0"/>
                        <a:t>Coaching/between-session availability </a:t>
                      </a:r>
                    </a:p>
                  </a:txBody>
                  <a:tcPr/>
                </a:tc>
                <a:tc>
                  <a:txBody>
                    <a:bodyPr/>
                    <a:lstStyle/>
                    <a:p>
                      <a:r>
                        <a:rPr lang="en-US" dirty="0"/>
                        <a:t>Exploration in session</a:t>
                      </a:r>
                    </a:p>
                  </a:txBody>
                  <a:tcPr/>
                </a:tc>
                <a:tc>
                  <a:txBody>
                    <a:bodyPr/>
                    <a:lstStyle/>
                    <a:p>
                      <a:r>
                        <a:rPr lang="en-US" dirty="0"/>
                        <a:t>On-call mentalizing team or ED after </a:t>
                      </a:r>
                      <a:r>
                        <a:rPr lang="en-US" dirty="0" err="1"/>
                        <a:t>hrs</a:t>
                      </a:r>
                      <a:endParaRPr lang="en-US" dirty="0"/>
                    </a:p>
                  </a:txBody>
                  <a:tcPr/>
                </a:tc>
                <a:tc>
                  <a:txBody>
                    <a:bodyPr/>
                    <a:lstStyle/>
                    <a:p>
                      <a:r>
                        <a:rPr lang="en-US" dirty="0"/>
                        <a:t>Individualized plans</a:t>
                      </a:r>
                    </a:p>
                  </a:txBody>
                  <a:tcPr/>
                </a:tc>
                <a:tc>
                  <a:txBody>
                    <a:bodyPr/>
                    <a:lstStyle/>
                    <a:p>
                      <a:r>
                        <a:rPr lang="en-US" dirty="0"/>
                        <a:t>Use skills in group with</a:t>
                      </a:r>
                    </a:p>
                    <a:p>
                      <a:r>
                        <a:rPr lang="en-US" dirty="0"/>
                        <a:t>referral to ED or</a:t>
                      </a:r>
                    </a:p>
                    <a:p>
                      <a:r>
                        <a:rPr lang="en-US" dirty="0"/>
                        <a:t>individual therapist, as</a:t>
                      </a:r>
                    </a:p>
                    <a:p>
                      <a:r>
                        <a:rPr lang="en-US" dirty="0"/>
                        <a:t>needed</a:t>
                      </a:r>
                    </a:p>
                  </a:txBody>
                  <a:tcPr/>
                </a:tc>
                <a:tc>
                  <a:txBody>
                    <a:bodyPr/>
                    <a:lstStyle/>
                    <a:p>
                      <a:r>
                        <a:rPr lang="en-US" dirty="0"/>
                        <a:t>Minimize ED</a:t>
                      </a:r>
                    </a:p>
                    <a:p>
                      <a:r>
                        <a:rPr lang="en-US" dirty="0"/>
                        <a:t>use and use</a:t>
                      </a:r>
                    </a:p>
                    <a:p>
                      <a:r>
                        <a:rPr lang="en-US" dirty="0"/>
                        <a:t>only when</a:t>
                      </a:r>
                    </a:p>
                    <a:p>
                      <a:r>
                        <a:rPr lang="en-US" dirty="0"/>
                        <a:t>absolutely</a:t>
                      </a:r>
                    </a:p>
                    <a:p>
                      <a:r>
                        <a:rPr lang="en-US" dirty="0"/>
                        <a:t>necessary</a:t>
                      </a:r>
                    </a:p>
                  </a:txBody>
                  <a:tcPr/>
                </a:tc>
                <a:tc>
                  <a:txBody>
                    <a:bodyPr/>
                    <a:lstStyle/>
                    <a:p>
                      <a:r>
                        <a:rPr lang="en-US" dirty="0"/>
                        <a:t>Crisis plan or</a:t>
                      </a:r>
                    </a:p>
                    <a:p>
                      <a:r>
                        <a:rPr lang="en-US" dirty="0"/>
                        <a:t>algorithm</a:t>
                      </a:r>
                    </a:p>
                    <a:p>
                      <a:r>
                        <a:rPr lang="en-US" dirty="0"/>
                        <a:t>regarding inter-session</a:t>
                      </a:r>
                    </a:p>
                    <a:p>
                      <a:r>
                        <a:rPr lang="en-US" dirty="0"/>
                        <a:t>contact</a:t>
                      </a:r>
                    </a:p>
                  </a:txBody>
                  <a:tcPr/>
                </a:tc>
                <a:extLst>
                  <a:ext uri="{0D108BD9-81ED-4DB2-BD59-A6C34878D82A}">
                    <a16:rowId xmlns:a16="http://schemas.microsoft.com/office/drawing/2014/main" val="2577363331"/>
                  </a:ext>
                </a:extLst>
              </a:tr>
              <a:tr h="370840">
                <a:tc>
                  <a:txBody>
                    <a:bodyPr/>
                    <a:lstStyle/>
                    <a:p>
                      <a:r>
                        <a:rPr lang="en-US" b="1" dirty="0"/>
                        <a:t>Manual</a:t>
                      </a:r>
                    </a:p>
                    <a:p>
                      <a:r>
                        <a:rPr lang="en-US" b="1" dirty="0"/>
                        <a:t>for adolescents</a:t>
                      </a:r>
                    </a:p>
                  </a:txBody>
                  <a:tcPr/>
                </a:tc>
                <a:tc>
                  <a:txBody>
                    <a:bodyPr/>
                    <a:lstStyle/>
                    <a:p>
                      <a:r>
                        <a:rPr lang="en-US" dirty="0"/>
                        <a:t>Yes</a:t>
                      </a:r>
                    </a:p>
                  </a:txBody>
                  <a:tcPr/>
                </a:tc>
                <a:tc>
                  <a:txBody>
                    <a:bodyPr/>
                    <a:lstStyle/>
                    <a:p>
                      <a:r>
                        <a:rPr lang="en-US" dirty="0"/>
                        <a:t>No</a:t>
                      </a:r>
                    </a:p>
                  </a:txBody>
                  <a:tcPr/>
                </a:tc>
                <a:tc>
                  <a:txBody>
                    <a:bodyPr/>
                    <a:lstStyle/>
                    <a:p>
                      <a:r>
                        <a:rPr lang="en-US" dirty="0"/>
                        <a:t>Yes</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a:t>No</a:t>
                      </a:r>
                    </a:p>
                  </a:txBody>
                  <a:tcPr/>
                </a:tc>
                <a:tc>
                  <a:txBody>
                    <a:bodyPr/>
                    <a:lstStyle/>
                    <a:p>
                      <a:r>
                        <a:rPr lang="en-US" dirty="0"/>
                        <a:t>No</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4200994681"/>
                  </a:ext>
                </a:extLst>
              </a:tr>
              <a:tr h="370840">
                <a:tc>
                  <a:txBody>
                    <a:bodyPr/>
                    <a:lstStyle/>
                    <a:p>
                      <a:r>
                        <a:rPr lang="en-US" b="1" dirty="0"/>
                        <a:t>Comments</a:t>
                      </a:r>
                    </a:p>
                  </a:txBody>
                  <a:tcPr/>
                </a:tc>
                <a:tc>
                  <a:txBody>
                    <a:bodyPr/>
                    <a:lstStyle/>
                    <a:p>
                      <a:r>
                        <a:rPr lang="en-US" dirty="0"/>
                        <a:t>DBT skills training</a:t>
                      </a:r>
                    </a:p>
                    <a:p>
                      <a:r>
                        <a:rPr lang="en-US" dirty="0"/>
                        <a:t>can be used independently</a:t>
                      </a:r>
                    </a:p>
                  </a:txBody>
                  <a:tcPr/>
                </a:tc>
                <a:tc>
                  <a:txBody>
                    <a:bodyPr/>
                    <a:lstStyle/>
                    <a:p>
                      <a:endParaRPr lang="en-US" dirty="0"/>
                    </a:p>
                  </a:txBody>
                  <a:tcPr/>
                </a:tc>
                <a:tc>
                  <a:txBody>
                    <a:bodyPr/>
                    <a:lstStyle/>
                    <a:p>
                      <a:endParaRPr lang="en-US" dirty="0"/>
                    </a:p>
                  </a:txBody>
                  <a:tcPr/>
                </a:tc>
                <a:tc>
                  <a:txBody>
                    <a:bodyPr/>
                    <a:lstStyle/>
                    <a:p>
                      <a:r>
                        <a:rPr lang="en-US" dirty="0"/>
                        <a:t>Delivered in an individual or group format but not both</a:t>
                      </a:r>
                    </a:p>
                  </a:txBody>
                  <a:tcPr/>
                </a:tc>
                <a:tc>
                  <a:txBody>
                    <a:bodyPr/>
                    <a:lstStyle/>
                    <a:p>
                      <a:r>
                        <a:rPr lang="en-US" dirty="0"/>
                        <a:t>Supplements other treatment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47620675"/>
                  </a:ext>
                </a:extLst>
              </a:tr>
            </a:tbl>
          </a:graphicData>
        </a:graphic>
      </p:graphicFrame>
    </p:spTree>
    <p:extLst>
      <p:ext uri="{BB962C8B-B14F-4D97-AF65-F5344CB8AC3E}">
        <p14:creationId xmlns:p14="http://schemas.microsoft.com/office/powerpoint/2010/main" val="2900711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55B53-9069-F7C3-3D93-F918A712E50D}"/>
              </a:ext>
            </a:extLst>
          </p:cNvPr>
          <p:cNvSpPr>
            <a:spLocks noGrp="1"/>
          </p:cNvSpPr>
          <p:nvPr>
            <p:ph type="title"/>
          </p:nvPr>
        </p:nvSpPr>
        <p:spPr>
          <a:xfrm>
            <a:off x="457200" y="226674"/>
            <a:ext cx="6060302" cy="439906"/>
          </a:xfrm>
        </p:spPr>
        <p:txBody>
          <a:bodyPr>
            <a:normAutofit/>
          </a:bodyPr>
          <a:lstStyle/>
          <a:p>
            <a:r>
              <a:rPr lang="en-US" sz="1800" dirty="0">
                <a:latin typeface="Calibri" panose="020F0502020204030204" pitchFamily="34" charset="0"/>
                <a:ea typeface="Times New Roman" panose="02020603050405020304" pitchFamily="18" charset="0"/>
              </a:rPr>
              <a:t>Overall </a:t>
            </a:r>
            <a:r>
              <a:rPr lang="en-US" dirty="0"/>
              <a:t>Evidence for psychotherapy for BPD</a:t>
            </a:r>
          </a:p>
        </p:txBody>
      </p:sp>
      <p:sp>
        <p:nvSpPr>
          <p:cNvPr id="3" name="Content Placeholder 2">
            <a:extLst>
              <a:ext uri="{FF2B5EF4-FFF2-40B4-BE49-F238E27FC236}">
                <a16:creationId xmlns:a16="http://schemas.microsoft.com/office/drawing/2014/main" id="{1687FA17-53D5-45CF-25F5-6379414D344B}"/>
              </a:ext>
            </a:extLst>
          </p:cNvPr>
          <p:cNvSpPr>
            <a:spLocks noGrp="1"/>
          </p:cNvSpPr>
          <p:nvPr>
            <p:ph sz="quarter" idx="13"/>
          </p:nvPr>
        </p:nvSpPr>
        <p:spPr>
          <a:xfrm>
            <a:off x="457199" y="1021080"/>
            <a:ext cx="7970363" cy="3428999"/>
          </a:xfrm>
        </p:spPr>
        <p:txBody>
          <a:bodyPr>
            <a:normAutofit/>
          </a:bodyPr>
          <a:lstStyle/>
          <a:p>
            <a:pPr>
              <a:buFont typeface="Arial" panose="020B0604020202020204" pitchFamily="34" charset="0"/>
              <a:buChar char="•"/>
            </a:pPr>
            <a:r>
              <a:rPr lang="en-US" sz="1800" dirty="0">
                <a:effectLst/>
                <a:ea typeface="Times New Roman" panose="02020603050405020304" pitchFamily="18" charset="0"/>
              </a:rPr>
              <a:t>Studies compared psychotherapies with wait list controls (WLC) and treatment as usual (TAU) as well as head-to-head comparisons of specific psychotherapies</a:t>
            </a:r>
          </a:p>
          <a:p>
            <a:pPr>
              <a:buFont typeface="Arial" panose="020B0604020202020204" pitchFamily="34" charset="0"/>
              <a:buChar char="•"/>
            </a:pPr>
            <a:r>
              <a:rPr lang="en-US" sz="1800" dirty="0">
                <a:ea typeface="Times New Roman" panose="02020603050405020304" pitchFamily="18" charset="0"/>
              </a:rPr>
              <a:t>Usually there were </a:t>
            </a:r>
            <a:r>
              <a:rPr lang="en-US" sz="1800" dirty="0">
                <a:effectLst/>
                <a:ea typeface="Times New Roman" panose="02020603050405020304" pitchFamily="18" charset="0"/>
              </a:rPr>
              <a:t>only one or two studies of each comparison</a:t>
            </a:r>
          </a:p>
          <a:p>
            <a:pPr>
              <a:buFont typeface="Arial" panose="020B0604020202020204" pitchFamily="34" charset="0"/>
              <a:buChar char="•"/>
            </a:pPr>
            <a:r>
              <a:rPr lang="en-US" sz="1800" dirty="0">
                <a:ea typeface="Times New Roman" panose="02020603050405020304" pitchFamily="18" charset="0"/>
              </a:rPr>
              <a:t>I</a:t>
            </a:r>
            <a:r>
              <a:rPr lang="en-US" sz="1800" dirty="0">
                <a:effectLst/>
                <a:ea typeface="Times New Roman" panose="02020603050405020304" pitchFamily="18" charset="0"/>
              </a:rPr>
              <a:t>n the majority of studies, all treatment arms showed improvement with psychotherapy, even when differences between the treatment groups were not statistically significant.</a:t>
            </a:r>
          </a:p>
          <a:p>
            <a:pPr>
              <a:buFont typeface="Arial" panose="020B0604020202020204" pitchFamily="34" charset="0"/>
              <a:buChar char="•"/>
            </a:pPr>
            <a:r>
              <a:rPr lang="en-US" sz="1800" dirty="0"/>
              <a:t>There was no clear evidence that any specific structured approach is significantly superior to others due to the </a:t>
            </a:r>
            <a:r>
              <a:rPr lang="en-US" sz="1800" dirty="0">
                <a:effectLst/>
                <a:ea typeface="Times New Roman" panose="02020603050405020304" pitchFamily="18" charset="0"/>
                <a:cs typeface="Times New Roman" panose="02020603050405020304" pitchFamily="18" charset="0"/>
              </a:rPr>
              <a:t>relatively small number of studies for each comparison and the heterogeneity of study designs.</a:t>
            </a:r>
            <a:endParaRPr lang="en-US" sz="1800" dirty="0"/>
          </a:p>
          <a:p>
            <a:pPr>
              <a:buFont typeface="Arial" panose="020B0604020202020204" pitchFamily="34" charset="0"/>
              <a:buChar char="•"/>
            </a:pPr>
            <a:r>
              <a:rPr lang="en-US" sz="1800" dirty="0">
                <a:effectLst/>
                <a:ea typeface="Times New Roman" panose="02020603050405020304" pitchFamily="18" charset="0"/>
                <a:cs typeface="Times New Roman" panose="02020603050405020304" pitchFamily="18" charset="0"/>
              </a:rPr>
              <a:t>For adolescents with BPD, evidence was more limited for </a:t>
            </a:r>
            <a:r>
              <a:rPr lang="en-US" sz="1800" dirty="0">
                <a:effectLst/>
                <a:ea typeface="Times New Roman" panose="02020603050405020304" pitchFamily="18" charset="0"/>
              </a:rPr>
              <a:t>psychotherapies </a:t>
            </a:r>
            <a:r>
              <a:rPr lang="en-US" sz="1800" dirty="0">
                <a:effectLst/>
                <a:ea typeface="Times New Roman" panose="02020603050405020304" pitchFamily="18" charset="0"/>
                <a:cs typeface="Times New Roman" panose="02020603050405020304" pitchFamily="18" charset="0"/>
              </a:rPr>
              <a:t>but generally consistent with the benefits of treatment found in adults.</a:t>
            </a:r>
            <a:endParaRPr lang="en-US" sz="1800" dirty="0"/>
          </a:p>
        </p:txBody>
      </p:sp>
    </p:spTree>
    <p:extLst>
      <p:ext uri="{BB962C8B-B14F-4D97-AF65-F5344CB8AC3E}">
        <p14:creationId xmlns:p14="http://schemas.microsoft.com/office/powerpoint/2010/main" val="1663691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8D51-A3ED-A931-BF71-CA8CF67F726B}"/>
              </a:ext>
            </a:extLst>
          </p:cNvPr>
          <p:cNvSpPr>
            <a:spLocks noGrp="1"/>
          </p:cNvSpPr>
          <p:nvPr>
            <p:ph type="title"/>
          </p:nvPr>
        </p:nvSpPr>
        <p:spPr/>
        <p:txBody>
          <a:bodyPr>
            <a:normAutofit fontScale="90000"/>
          </a:bodyPr>
          <a:lstStyle/>
          <a:p>
            <a:r>
              <a:rPr lang="en-US" dirty="0"/>
              <a:t>Evidence for Dialectical behavior therapy (DBT) compared with TAU</a:t>
            </a:r>
          </a:p>
        </p:txBody>
      </p:sp>
      <p:sp>
        <p:nvSpPr>
          <p:cNvPr id="7" name="Content Placeholder 6">
            <a:extLst>
              <a:ext uri="{FF2B5EF4-FFF2-40B4-BE49-F238E27FC236}">
                <a16:creationId xmlns:a16="http://schemas.microsoft.com/office/drawing/2014/main" id="{C36C410E-A3EB-6FC1-1A3C-2D62B45FF1DF}"/>
              </a:ext>
            </a:extLst>
          </p:cNvPr>
          <p:cNvSpPr>
            <a:spLocks noGrp="1"/>
          </p:cNvSpPr>
          <p:nvPr>
            <p:ph sz="quarter" idx="13"/>
          </p:nvPr>
        </p:nvSpPr>
        <p:spPr/>
        <p:txBody>
          <a:bodyPr>
            <a:normAutofit lnSpcReduction="10000"/>
          </a:bodyPr>
          <a:lstStyle/>
          <a:p>
            <a:r>
              <a:rPr lang="en-US" sz="2300" dirty="0"/>
              <a:t>Six studies evaluating the efficacy of DBT compared with TAU (N=483)</a:t>
            </a:r>
          </a:p>
          <a:p>
            <a:pPr lvl="1"/>
            <a:r>
              <a:rPr lang="en-US" sz="2100" dirty="0"/>
              <a:t>3 high, 2 moderate, and 1 low risk of bias</a:t>
            </a:r>
          </a:p>
          <a:p>
            <a:pPr lvl="1"/>
            <a:r>
              <a:rPr lang="en-US" sz="2100" dirty="0"/>
              <a:t>Follow-up durations ranged from 3 to 12 months</a:t>
            </a:r>
          </a:p>
          <a:p>
            <a:pPr lvl="1"/>
            <a:r>
              <a:rPr lang="en-US" sz="2100" dirty="0"/>
              <a:t>Greater effects with DBT on self-harm (4 RCTs, 1 non-RCT, 1 observational study), suicidal and </a:t>
            </a:r>
            <a:r>
              <a:rPr lang="en-US" sz="2100" dirty="0" err="1"/>
              <a:t>nonsuicidal</a:t>
            </a:r>
            <a:r>
              <a:rPr lang="en-US" sz="2100" dirty="0"/>
              <a:t> self-injuries (3 RCTs), general psychopathology (2 RCTs), and functioning (1 RCT)</a:t>
            </a:r>
          </a:p>
          <a:p>
            <a:pPr lvl="1"/>
            <a:r>
              <a:rPr lang="en-US" sz="2100" dirty="0"/>
              <a:t>Similar effects on other outcomes measured (severity of BPD, anger, depression, dissociative experiences, impulsiveness, withdrawal due to adverse events)*</a:t>
            </a:r>
          </a:p>
        </p:txBody>
      </p:sp>
    </p:spTree>
    <p:extLst>
      <p:ext uri="{BB962C8B-B14F-4D97-AF65-F5344CB8AC3E}">
        <p14:creationId xmlns:p14="http://schemas.microsoft.com/office/powerpoint/2010/main" val="968297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6602-673A-C58E-CD32-F8FF7BE7D44A}"/>
              </a:ext>
            </a:extLst>
          </p:cNvPr>
          <p:cNvSpPr>
            <a:spLocks noGrp="1"/>
          </p:cNvSpPr>
          <p:nvPr>
            <p:ph type="title"/>
          </p:nvPr>
        </p:nvSpPr>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Certainty-of-evidence ratings of outcomes comparing DBT with TAU</a:t>
            </a:r>
            <a:endParaRPr lang="en-US" dirty="0"/>
          </a:p>
        </p:txBody>
      </p:sp>
      <p:graphicFrame>
        <p:nvGraphicFramePr>
          <p:cNvPr id="4" name="Content Placeholder 3">
            <a:extLst>
              <a:ext uri="{FF2B5EF4-FFF2-40B4-BE49-F238E27FC236}">
                <a16:creationId xmlns:a16="http://schemas.microsoft.com/office/drawing/2014/main" id="{A95F0C3D-6654-1C54-9654-24E40017AF3C}"/>
              </a:ext>
            </a:extLst>
          </p:cNvPr>
          <p:cNvGraphicFramePr>
            <a:graphicFrameLocks noGrp="1"/>
          </p:cNvGraphicFramePr>
          <p:nvPr>
            <p:ph sz="quarter" idx="13"/>
            <p:extLst>
              <p:ext uri="{D42A27DB-BD31-4B8C-83A1-F6EECF244321}">
                <p14:modId xmlns:p14="http://schemas.microsoft.com/office/powerpoint/2010/main" val="2769938533"/>
              </p:ext>
            </p:extLst>
          </p:nvPr>
        </p:nvGraphicFramePr>
        <p:xfrm>
          <a:off x="287517" y="1177947"/>
          <a:ext cx="8568966" cy="3045669"/>
        </p:xfrm>
        <a:graphic>
          <a:graphicData uri="http://schemas.openxmlformats.org/drawingml/2006/table">
            <a:tbl>
              <a:tblPr firstRow="1" firstCol="1" bandRow="1"/>
              <a:tblGrid>
                <a:gridCol w="2208345">
                  <a:extLst>
                    <a:ext uri="{9D8B030D-6E8A-4147-A177-3AD203B41FA5}">
                      <a16:colId xmlns:a16="http://schemas.microsoft.com/office/drawing/2014/main" val="1251013224"/>
                    </a:ext>
                  </a:extLst>
                </a:gridCol>
                <a:gridCol w="2031168">
                  <a:extLst>
                    <a:ext uri="{9D8B030D-6E8A-4147-A177-3AD203B41FA5}">
                      <a16:colId xmlns:a16="http://schemas.microsoft.com/office/drawing/2014/main" val="1207366489"/>
                    </a:ext>
                  </a:extLst>
                </a:gridCol>
                <a:gridCol w="1293635">
                  <a:extLst>
                    <a:ext uri="{9D8B030D-6E8A-4147-A177-3AD203B41FA5}">
                      <a16:colId xmlns:a16="http://schemas.microsoft.com/office/drawing/2014/main" val="919850043"/>
                    </a:ext>
                  </a:extLst>
                </a:gridCol>
                <a:gridCol w="899410">
                  <a:extLst>
                    <a:ext uri="{9D8B030D-6E8A-4147-A177-3AD203B41FA5}">
                      <a16:colId xmlns:a16="http://schemas.microsoft.com/office/drawing/2014/main" val="4142420215"/>
                    </a:ext>
                  </a:extLst>
                </a:gridCol>
                <a:gridCol w="1077886">
                  <a:extLst>
                    <a:ext uri="{9D8B030D-6E8A-4147-A177-3AD203B41FA5}">
                      <a16:colId xmlns:a16="http://schemas.microsoft.com/office/drawing/2014/main" val="2518564203"/>
                    </a:ext>
                  </a:extLst>
                </a:gridCol>
                <a:gridCol w="964397">
                  <a:extLst>
                    <a:ext uri="{9D8B030D-6E8A-4147-A177-3AD203B41FA5}">
                      <a16:colId xmlns:a16="http://schemas.microsoft.com/office/drawing/2014/main" val="3997425553"/>
                    </a:ext>
                  </a:extLst>
                </a:gridCol>
                <a:gridCol w="94125">
                  <a:extLst>
                    <a:ext uri="{9D8B030D-6E8A-4147-A177-3AD203B41FA5}">
                      <a16:colId xmlns:a16="http://schemas.microsoft.com/office/drawing/2014/main" val="2401395606"/>
                    </a:ext>
                  </a:extLst>
                </a:gridCol>
              </a:tblGrid>
              <a:tr h="79047">
                <a:tc rowSpan="2">
                  <a:txBody>
                    <a:bodyPr/>
                    <a:lstStyle/>
                    <a:p>
                      <a:pPr marL="0" marR="0" algn="ctr">
                        <a:lnSpc>
                          <a:spcPct val="107000"/>
                        </a:lnSpc>
                        <a:spcBef>
                          <a:spcPts val="200"/>
                        </a:spcBef>
                        <a:spcAft>
                          <a:spcPts val="2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Outcomes</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participants </a:t>
                      </a:r>
                      <a:b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(studies)</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Certainty of the evidence</a:t>
                      </a:r>
                      <a:b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(GRADE)</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Relative effect</a:t>
                      </a:r>
                      <a:b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(95% CI)</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gridSpan="3">
                  <a:txBody>
                    <a:bodyPr/>
                    <a:lstStyle/>
                    <a:p>
                      <a:pPr marL="0" marR="0" algn="ctr">
                        <a:lnSpc>
                          <a:spcPct val="107000"/>
                        </a:lnSpc>
                        <a:spcBef>
                          <a:spcPts val="200"/>
                        </a:spcBef>
                        <a:spcAft>
                          <a:spcPts val="2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Anticipated absolute effects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2526217"/>
                  </a:ext>
                </a:extLst>
              </a:tr>
              <a:tr h="1385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Effect with TAU</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marL="0" marR="0" algn="ctr">
                        <a:lnSpc>
                          <a:spcPct val="107000"/>
                        </a:lnSpc>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Difference in effect with DBT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marL="0" marR="0">
                        <a:lnSpc>
                          <a:spcPct val="115000"/>
                        </a:lnSpc>
                        <a:spcBef>
                          <a:spcPts val="0"/>
                        </a:spcBef>
                        <a:spcAft>
                          <a:spcPts val="1000"/>
                        </a:spcAft>
                      </a:pPr>
                      <a:r>
                        <a:rPr lang="en-US" sz="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7268145"/>
                  </a:ext>
                </a:extLst>
              </a:tr>
              <a:tr h="614753">
                <a:tc>
                  <a:txBody>
                    <a:bodyPr/>
                    <a:lstStyle/>
                    <a:p>
                      <a:pPr marL="0" marR="0" algn="ctr">
                        <a:lnSpc>
                          <a:spcPct val="107000"/>
                        </a:lnSpc>
                        <a:spcBef>
                          <a:spcPts val="0"/>
                        </a:spcBef>
                        <a:spcAft>
                          <a:spcPts val="3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Self-harm</a:t>
                      </a:r>
                      <a:br>
                        <a:rPr lang="en-US" sz="1400" b="1" dirty="0">
                          <a:effectLst/>
                          <a:latin typeface="Calibri" panose="020F0502020204030204" pitchFamily="34" charset="0"/>
                          <a:ea typeface="Times New Roman" panose="02020603050405020304" pitchFamily="18" charset="0"/>
                          <a:cs typeface="Calibri" panose="020F0502020204030204" pitchFamily="34"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assessed with: DHSI, self-injury, self-mutilation</a:t>
                      </a:r>
                      <a:br>
                        <a:rPr lang="en-US" sz="1400" dirty="0">
                          <a:effectLst/>
                          <a:latin typeface="Calibri" panose="020F0502020204030204" pitchFamily="34" charset="0"/>
                          <a:ea typeface="Times New Roman" panose="02020603050405020304" pitchFamily="18" charset="0"/>
                          <a:cs typeface="Calibri" panose="020F0502020204030204" pitchFamily="34"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follow-up: mean 3-12 months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367</a:t>
                      </a:r>
                      <a:br>
                        <a:rPr lang="fr-FR" sz="1400" dirty="0">
                          <a:effectLst/>
                          <a:latin typeface="Calibri" panose="020F0502020204030204" pitchFamily="34" charset="0"/>
                          <a:ea typeface="Times New Roman" panose="02020603050405020304" pitchFamily="18" charset="0"/>
                          <a:cs typeface="Times New Roman" panose="02020603050405020304" pitchFamily="18" charset="0"/>
                        </a:rPr>
                      </a:b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(4 </a:t>
                      </a:r>
                      <a:r>
                        <a:rPr lang="fr-FR" sz="1400" dirty="0" err="1">
                          <a:effectLst/>
                          <a:latin typeface="Calibri" panose="020F0502020204030204" pitchFamily="34" charset="0"/>
                          <a:ea typeface="Times New Roman" panose="02020603050405020304" pitchFamily="18" charset="0"/>
                          <a:cs typeface="Times New Roman" panose="02020603050405020304" pitchFamily="18" charset="0"/>
                        </a:rPr>
                        <a:t>RCTs</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 1 </a:t>
                      </a:r>
                      <a:r>
                        <a:rPr lang="fr-FR" sz="1400" dirty="0" err="1">
                          <a:effectLst/>
                          <a:latin typeface="Calibri" panose="020F0502020204030204" pitchFamily="34" charset="0"/>
                          <a:ea typeface="Times New Roman" panose="02020603050405020304" pitchFamily="18" charset="0"/>
                          <a:cs typeface="Times New Roman" panose="02020603050405020304" pitchFamily="18" charset="0"/>
                        </a:rPr>
                        <a:t>nRCT</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 1 </a:t>
                      </a:r>
                      <a:r>
                        <a:rPr lang="fr-FR" sz="1400" dirty="0" err="1">
                          <a:effectLst/>
                          <a:latin typeface="Calibri" panose="020F0502020204030204" pitchFamily="34" charset="0"/>
                          <a:ea typeface="Times New Roman" panose="02020603050405020304" pitchFamily="18" charset="0"/>
                          <a:cs typeface="Times New Roman" panose="02020603050405020304" pitchFamily="18" charset="0"/>
                        </a:rPr>
                        <a:t>observational</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400" dirty="0" err="1">
                          <a:effectLst/>
                          <a:latin typeface="Calibri" panose="020F0502020204030204" pitchFamily="34" charset="0"/>
                          <a:ea typeface="Times New Roman" panose="02020603050405020304" pitchFamily="18" charset="0"/>
                          <a:cs typeface="Times New Roman" panose="02020603050405020304" pitchFamily="18" charset="0"/>
                        </a:rPr>
                        <a:t>study</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6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600" dirty="0">
                          <a:effectLst/>
                          <a:latin typeface="Calibri" panose="020F0502020204030204" pitchFamily="34" charset="0"/>
                          <a:ea typeface="Times New Roman" panose="02020603050405020304" pitchFamily="18" charset="0"/>
                          <a:cs typeface="Times New Roman" panose="02020603050405020304" pitchFamily="18" charset="0"/>
                        </a:rPr>
                      </a:br>
                      <a:r>
                        <a:rPr lang="en-US" sz="1600" b="1" dirty="0">
                          <a:effectLst/>
                          <a:latin typeface="Calibri" panose="020F0502020204030204" pitchFamily="34" charset="0"/>
                          <a:ea typeface="Times New Roman" panose="02020603050405020304" pitchFamily="18" charset="0"/>
                          <a:cs typeface="Calibri" panose="020F0502020204030204" pitchFamily="34" charset="0"/>
                        </a:rPr>
                        <a:t>LOW</a:t>
                      </a:r>
                      <a:r>
                        <a:rPr lang="en-US" sz="1600" b="1"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for greater effect with DBT</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not estimable</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mean score for DHSI at endpoint was 1.14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3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 0.34 points lower</a:t>
                      </a:r>
                      <a:b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(ns)</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15000"/>
                        </a:lnSpc>
                        <a:spcBef>
                          <a:spcPts val="0"/>
                        </a:spcBef>
                        <a:spcAft>
                          <a:spcPts val="1000"/>
                        </a:spcAft>
                      </a:pPr>
                      <a:r>
                        <a:rPr lang="en-US" sz="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57668844"/>
                  </a:ext>
                </a:extLst>
              </a:tr>
              <a:tr h="614753">
                <a:tc>
                  <a:txBody>
                    <a:bodyPr/>
                    <a:lstStyle/>
                    <a:p>
                      <a:pPr marL="0" marR="0" algn="ctr">
                        <a:lnSpc>
                          <a:spcPct val="107000"/>
                        </a:lnSpc>
                        <a:spcBef>
                          <a:spcPts val="0"/>
                        </a:spcBef>
                        <a:spcAft>
                          <a:spcPts val="3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Suicidal and </a:t>
                      </a:r>
                      <a:r>
                        <a:rPr lang="en-US" sz="1400" b="1" dirty="0" err="1">
                          <a:effectLst/>
                          <a:latin typeface="Calibri" panose="020F0502020204030204" pitchFamily="34" charset="0"/>
                          <a:ea typeface="Times New Roman" panose="02020603050405020304" pitchFamily="18" charset="0"/>
                          <a:cs typeface="Calibri" panose="020F0502020204030204" pitchFamily="34" charset="0"/>
                        </a:rPr>
                        <a:t>Nonsuicidal</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Self-injuries</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assessed with LSASI</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follow-up: mean 32 weeks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184</a:t>
                      </a:r>
                      <a:br>
                        <a:rPr lang="fr-FR" sz="1400" dirty="0">
                          <a:effectLst/>
                          <a:latin typeface="Calibri" panose="020F0502020204030204" pitchFamily="34" charset="0"/>
                          <a:ea typeface="Times New Roman" panose="02020603050405020304" pitchFamily="18" charset="0"/>
                          <a:cs typeface="Times New Roman" panose="02020603050405020304" pitchFamily="18" charset="0"/>
                        </a:rPr>
                      </a:b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(3 </a:t>
                      </a:r>
                      <a:r>
                        <a:rPr lang="fr-FR" sz="1400" dirty="0" err="1">
                          <a:effectLst/>
                          <a:latin typeface="Calibri" panose="020F0502020204030204" pitchFamily="34" charset="0"/>
                          <a:ea typeface="Times New Roman" panose="02020603050405020304" pitchFamily="18" charset="0"/>
                          <a:cs typeface="Times New Roman" panose="02020603050405020304" pitchFamily="18" charset="0"/>
                        </a:rPr>
                        <a:t>RCTs</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6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600" dirty="0">
                          <a:effectLst/>
                          <a:latin typeface="Calibri" panose="020F0502020204030204" pitchFamily="34" charset="0"/>
                          <a:ea typeface="Times New Roman" panose="02020603050405020304" pitchFamily="18" charset="0"/>
                          <a:cs typeface="Times New Roman" panose="02020603050405020304" pitchFamily="18" charset="0"/>
                        </a:rPr>
                      </a:br>
                      <a:r>
                        <a:rPr lang="en-US" sz="1600" b="1" dirty="0">
                          <a:effectLst/>
                          <a:latin typeface="Calibri" panose="020F0502020204030204" pitchFamily="34" charset="0"/>
                          <a:ea typeface="Times New Roman" panose="02020603050405020304" pitchFamily="18" charset="0"/>
                          <a:cs typeface="Calibri" panose="020F0502020204030204" pitchFamily="34" charset="0"/>
                        </a:rPr>
                        <a:t>LOW</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 for greater effect with DBT</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mean score at endpoint was 2.56</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15000"/>
                        </a:lnSpc>
                        <a:spcBef>
                          <a:spcPts val="0"/>
                        </a:spcBef>
                        <a:spcAft>
                          <a:spcPts val="1000"/>
                        </a:spcAft>
                      </a:pPr>
                      <a:endParaRPr lang="en-US" sz="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687163761"/>
                  </a:ext>
                </a:extLst>
              </a:tr>
            </a:tbl>
          </a:graphicData>
        </a:graphic>
      </p:graphicFrame>
    </p:spTree>
    <p:extLst>
      <p:ext uri="{BB962C8B-B14F-4D97-AF65-F5344CB8AC3E}">
        <p14:creationId xmlns:p14="http://schemas.microsoft.com/office/powerpoint/2010/main" val="2113055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6602-673A-C58E-CD32-F8FF7BE7D44A}"/>
              </a:ext>
            </a:extLst>
          </p:cNvPr>
          <p:cNvSpPr>
            <a:spLocks noGrp="1"/>
          </p:cNvSpPr>
          <p:nvPr>
            <p:ph type="title"/>
          </p:nvPr>
        </p:nvSpPr>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Certainty-of-evidence ratings of outcomes comparing DBT with TAU (continued)</a:t>
            </a:r>
            <a:endParaRPr lang="en-US" dirty="0"/>
          </a:p>
        </p:txBody>
      </p:sp>
      <p:graphicFrame>
        <p:nvGraphicFramePr>
          <p:cNvPr id="4" name="Content Placeholder 3">
            <a:extLst>
              <a:ext uri="{FF2B5EF4-FFF2-40B4-BE49-F238E27FC236}">
                <a16:creationId xmlns:a16="http://schemas.microsoft.com/office/drawing/2014/main" id="{A95F0C3D-6654-1C54-9654-24E40017AF3C}"/>
              </a:ext>
            </a:extLst>
          </p:cNvPr>
          <p:cNvGraphicFramePr>
            <a:graphicFrameLocks noGrp="1"/>
          </p:cNvGraphicFramePr>
          <p:nvPr>
            <p:ph sz="quarter" idx="13"/>
            <p:extLst>
              <p:ext uri="{D42A27DB-BD31-4B8C-83A1-F6EECF244321}">
                <p14:modId xmlns:p14="http://schemas.microsoft.com/office/powerpoint/2010/main" val="69028448"/>
              </p:ext>
            </p:extLst>
          </p:nvPr>
        </p:nvGraphicFramePr>
        <p:xfrm>
          <a:off x="468982" y="1151337"/>
          <a:ext cx="8206035" cy="3144920"/>
        </p:xfrm>
        <a:graphic>
          <a:graphicData uri="http://schemas.openxmlformats.org/drawingml/2006/table">
            <a:tbl>
              <a:tblPr firstRow="1" firstCol="1" bandRow="1"/>
              <a:tblGrid>
                <a:gridCol w="2408549">
                  <a:extLst>
                    <a:ext uri="{9D8B030D-6E8A-4147-A177-3AD203B41FA5}">
                      <a16:colId xmlns:a16="http://schemas.microsoft.com/office/drawing/2014/main" val="1251013224"/>
                    </a:ext>
                  </a:extLst>
                </a:gridCol>
                <a:gridCol w="1511380">
                  <a:extLst>
                    <a:ext uri="{9D8B030D-6E8A-4147-A177-3AD203B41FA5}">
                      <a16:colId xmlns:a16="http://schemas.microsoft.com/office/drawing/2014/main" val="1207366489"/>
                    </a:ext>
                  </a:extLst>
                </a:gridCol>
                <a:gridCol w="1431561">
                  <a:extLst>
                    <a:ext uri="{9D8B030D-6E8A-4147-A177-3AD203B41FA5}">
                      <a16:colId xmlns:a16="http://schemas.microsoft.com/office/drawing/2014/main" val="919850043"/>
                    </a:ext>
                  </a:extLst>
                </a:gridCol>
                <a:gridCol w="771993">
                  <a:extLst>
                    <a:ext uri="{9D8B030D-6E8A-4147-A177-3AD203B41FA5}">
                      <a16:colId xmlns:a16="http://schemas.microsoft.com/office/drawing/2014/main" val="4142420215"/>
                    </a:ext>
                  </a:extLst>
                </a:gridCol>
                <a:gridCol w="1068861">
                  <a:extLst>
                    <a:ext uri="{9D8B030D-6E8A-4147-A177-3AD203B41FA5}">
                      <a16:colId xmlns:a16="http://schemas.microsoft.com/office/drawing/2014/main" val="2518564203"/>
                    </a:ext>
                  </a:extLst>
                </a:gridCol>
                <a:gridCol w="923551">
                  <a:extLst>
                    <a:ext uri="{9D8B030D-6E8A-4147-A177-3AD203B41FA5}">
                      <a16:colId xmlns:a16="http://schemas.microsoft.com/office/drawing/2014/main" val="3997425553"/>
                    </a:ext>
                  </a:extLst>
                </a:gridCol>
                <a:gridCol w="90140">
                  <a:extLst>
                    <a:ext uri="{9D8B030D-6E8A-4147-A177-3AD203B41FA5}">
                      <a16:colId xmlns:a16="http://schemas.microsoft.com/office/drawing/2014/main" val="2401395606"/>
                    </a:ext>
                  </a:extLst>
                </a:gridCol>
              </a:tblGrid>
              <a:tr h="79047">
                <a:tc rowSpan="2">
                  <a:txBody>
                    <a:bodyPr/>
                    <a:lstStyle/>
                    <a:p>
                      <a:pPr marL="0" marR="0" algn="ctr">
                        <a:lnSpc>
                          <a:spcPct val="107000"/>
                        </a:lnSpc>
                        <a:spcBef>
                          <a:spcPts val="200"/>
                        </a:spcBef>
                        <a:spcAft>
                          <a:spcPts val="2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Outcomes</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participants </a:t>
                      </a:r>
                      <a:b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(studies)</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Certainty of the evidence</a:t>
                      </a:r>
                      <a:b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(GRADE)</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Relative effect</a:t>
                      </a:r>
                      <a:b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(95% CI)</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gridSpan="3">
                  <a:txBody>
                    <a:bodyPr/>
                    <a:lstStyle/>
                    <a:p>
                      <a:pPr marL="0" marR="0" algn="ctr">
                        <a:lnSpc>
                          <a:spcPct val="107000"/>
                        </a:lnSpc>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Anticipated absolute effects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2526217"/>
                  </a:ext>
                </a:extLst>
              </a:tr>
              <a:tr h="1385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Effect with TAU</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marL="0" marR="0" algn="ctr">
                        <a:lnSpc>
                          <a:spcPct val="107000"/>
                        </a:lnSpc>
                        <a:spcBef>
                          <a:spcPts val="200"/>
                        </a:spcBef>
                        <a:spcAft>
                          <a:spcPts val="2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Difference in effect with DBT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marL="0" marR="0">
                        <a:lnSpc>
                          <a:spcPct val="115000"/>
                        </a:lnSpc>
                        <a:spcBef>
                          <a:spcPts val="0"/>
                        </a:spcBef>
                        <a:spcAft>
                          <a:spcPts val="1000"/>
                        </a:spcAft>
                      </a:pPr>
                      <a:r>
                        <a:rPr lang="en-US" sz="4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7268145"/>
                  </a:ext>
                </a:extLst>
              </a:tr>
              <a:tr h="257615">
                <a:tc>
                  <a:txBody>
                    <a:bodyPr/>
                    <a:lstStyle/>
                    <a:p>
                      <a:pPr marL="0" marR="0" algn="ctr">
                        <a:lnSpc>
                          <a:spcPct val="107000"/>
                        </a:lnSpc>
                        <a:spcBef>
                          <a:spcPts val="0"/>
                        </a:spcBef>
                        <a:spcAft>
                          <a:spcPts val="3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General Psychopathology</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Achieving clinically relevant improvement on SCL-90-R</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follow-up: mean 32 weeks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134</a:t>
                      </a:r>
                      <a:br>
                        <a:rPr lang="fr-FR" sz="1400" dirty="0">
                          <a:effectLst/>
                          <a:latin typeface="Calibri" panose="020F0502020204030204" pitchFamily="34" charset="0"/>
                          <a:ea typeface="Times New Roman" panose="02020603050405020304" pitchFamily="18" charset="0"/>
                          <a:cs typeface="Times New Roman" panose="02020603050405020304" pitchFamily="18" charset="0"/>
                        </a:rPr>
                      </a:b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(2 </a:t>
                      </a:r>
                      <a:r>
                        <a:rPr lang="fr-FR" sz="1400" dirty="0" err="1">
                          <a:effectLst/>
                          <a:latin typeface="Calibri" panose="020F0502020204030204" pitchFamily="34" charset="0"/>
                          <a:ea typeface="Times New Roman" panose="02020603050405020304" pitchFamily="18" charset="0"/>
                          <a:cs typeface="Times New Roman" panose="02020603050405020304" pitchFamily="18" charset="0"/>
                        </a:rPr>
                        <a:t>RCTs</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6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600" dirty="0">
                          <a:effectLst/>
                          <a:latin typeface="Calibri" panose="020F0502020204030204" pitchFamily="34" charset="0"/>
                          <a:ea typeface="Times New Roman" panose="02020603050405020304" pitchFamily="18" charset="0"/>
                          <a:cs typeface="Times New Roman" panose="02020603050405020304" pitchFamily="18" charset="0"/>
                        </a:rPr>
                      </a:br>
                      <a:r>
                        <a:rPr lang="en-US" sz="1600" b="1" dirty="0">
                          <a:effectLst/>
                          <a:latin typeface="Calibri" panose="020F0502020204030204" pitchFamily="34" charset="0"/>
                          <a:ea typeface="Times New Roman" panose="02020603050405020304" pitchFamily="18" charset="0"/>
                          <a:cs typeface="Calibri" panose="020F0502020204030204" pitchFamily="34" charset="0"/>
                        </a:rPr>
                        <a:t>LOW</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 for greater effect with DBT</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0" dirty="0">
                          <a:effectLst/>
                          <a:latin typeface="Calibri" panose="020F0502020204030204" pitchFamily="34" charset="0"/>
                          <a:ea typeface="Times New Roman" panose="02020603050405020304" pitchFamily="18" charset="0"/>
                          <a:cs typeface="Calibri" panose="020F0502020204030204" pitchFamily="34" charset="0"/>
                        </a:rPr>
                        <a:t>OR 3.44</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(NR)</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 per 1,000 </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15000"/>
                        </a:lnSpc>
                        <a:spcBef>
                          <a:spcPts val="0"/>
                        </a:spcBef>
                        <a:spcAft>
                          <a:spcPts val="1000"/>
                        </a:spcAft>
                      </a:pPr>
                      <a:r>
                        <a:rPr lang="en-US" sz="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589346248"/>
                  </a:ext>
                </a:extLst>
              </a:tr>
              <a:tr h="317139">
                <a:tc>
                  <a:txBody>
                    <a:bodyPr/>
                    <a:lstStyle/>
                    <a:p>
                      <a:pPr marL="0" marR="0" algn="ctr">
                        <a:lnSpc>
                          <a:spcPct val="107000"/>
                        </a:lnSpc>
                        <a:spcBef>
                          <a:spcPts val="0"/>
                        </a:spcBef>
                        <a:spcAft>
                          <a:spcPts val="3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Functioning</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assessed with: GAF</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follow-up: mean 4 months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50</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(1 RCT)</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6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600" dirty="0">
                          <a:effectLst/>
                          <a:latin typeface="Calibri" panose="020F0502020204030204" pitchFamily="34" charset="0"/>
                          <a:ea typeface="Times New Roman" panose="02020603050405020304" pitchFamily="18" charset="0"/>
                          <a:cs typeface="Times New Roman" panose="02020603050405020304" pitchFamily="18" charset="0"/>
                        </a:rPr>
                      </a:br>
                      <a:r>
                        <a:rPr lang="en-US" sz="1600" b="1" dirty="0">
                          <a:effectLst/>
                          <a:latin typeface="Calibri" panose="020F0502020204030204" pitchFamily="34" charset="0"/>
                          <a:ea typeface="Times New Roman" panose="02020603050405020304" pitchFamily="18" charset="0"/>
                          <a:cs typeface="Calibri" panose="020F0502020204030204" pitchFamily="34" charset="0"/>
                        </a:rPr>
                        <a:t>VERY LOW</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 for greater effect with DBT</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mean score at endpoint was 49.4</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15000"/>
                        </a:lnSpc>
                        <a:spcBef>
                          <a:spcPts val="0"/>
                        </a:spcBef>
                        <a:spcAft>
                          <a:spcPts val="1000"/>
                        </a:spcAft>
                      </a:pPr>
                      <a:r>
                        <a:rPr lang="en-US" sz="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4070851725"/>
                  </a:ext>
                </a:extLst>
              </a:tr>
            </a:tbl>
          </a:graphicData>
        </a:graphic>
      </p:graphicFrame>
    </p:spTree>
    <p:extLst>
      <p:ext uri="{BB962C8B-B14F-4D97-AF65-F5344CB8AC3E}">
        <p14:creationId xmlns:p14="http://schemas.microsoft.com/office/powerpoint/2010/main" val="76483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619C-B453-D852-4FAB-655C4BAE6ACB}"/>
              </a:ext>
            </a:extLst>
          </p:cNvPr>
          <p:cNvSpPr>
            <a:spLocks noGrp="1"/>
          </p:cNvSpPr>
          <p:nvPr>
            <p:ph type="title"/>
          </p:nvPr>
        </p:nvSpPr>
        <p:spPr/>
        <p:txBody>
          <a:bodyPr/>
          <a:lstStyle/>
          <a:p>
            <a:pPr lvl="0"/>
            <a:r>
              <a:rPr lang="en-US" sz="1800" dirty="0">
                <a:effectLst/>
              </a:rPr>
              <a:t>Rationale for this guideline (continued)</a:t>
            </a:r>
          </a:p>
        </p:txBody>
      </p:sp>
      <p:graphicFrame>
        <p:nvGraphicFramePr>
          <p:cNvPr id="12" name="Content Placeholder 11">
            <a:extLst>
              <a:ext uri="{FF2B5EF4-FFF2-40B4-BE49-F238E27FC236}">
                <a16:creationId xmlns:a16="http://schemas.microsoft.com/office/drawing/2014/main" id="{6F15D1CB-AC90-9254-07C7-D978D846CE62}"/>
              </a:ext>
            </a:extLst>
          </p:cNvPr>
          <p:cNvGraphicFramePr>
            <a:graphicFrameLocks noGrp="1"/>
          </p:cNvGraphicFramePr>
          <p:nvPr>
            <p:ph sz="quarter" idx="13"/>
            <p:extLst>
              <p:ext uri="{D42A27DB-BD31-4B8C-83A1-F6EECF244321}">
                <p14:modId xmlns:p14="http://schemas.microsoft.com/office/powerpoint/2010/main" val="3239059009"/>
              </p:ext>
            </p:extLst>
          </p:nvPr>
        </p:nvGraphicFramePr>
        <p:xfrm>
          <a:off x="457199" y="1021080"/>
          <a:ext cx="8109679"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150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6602-673A-C58E-CD32-F8FF7BE7D44A}"/>
              </a:ext>
            </a:extLst>
          </p:cNvPr>
          <p:cNvSpPr>
            <a:spLocks noGrp="1"/>
          </p:cNvSpPr>
          <p:nvPr>
            <p:ph type="title"/>
          </p:nvPr>
        </p:nvSpPr>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Certainty-of-evidence ratings of outcomes comparing DBT with TAU (continued)</a:t>
            </a:r>
            <a:endParaRPr lang="en-US" dirty="0"/>
          </a:p>
        </p:txBody>
      </p:sp>
      <p:graphicFrame>
        <p:nvGraphicFramePr>
          <p:cNvPr id="4" name="Content Placeholder 3">
            <a:extLst>
              <a:ext uri="{FF2B5EF4-FFF2-40B4-BE49-F238E27FC236}">
                <a16:creationId xmlns:a16="http://schemas.microsoft.com/office/drawing/2014/main" id="{A95F0C3D-6654-1C54-9654-24E40017AF3C}"/>
              </a:ext>
            </a:extLst>
          </p:cNvPr>
          <p:cNvGraphicFramePr>
            <a:graphicFrameLocks noGrp="1"/>
          </p:cNvGraphicFramePr>
          <p:nvPr>
            <p:ph sz="quarter" idx="13"/>
            <p:extLst>
              <p:ext uri="{D42A27DB-BD31-4B8C-83A1-F6EECF244321}">
                <p14:modId xmlns:p14="http://schemas.microsoft.com/office/powerpoint/2010/main" val="3070819150"/>
              </p:ext>
            </p:extLst>
          </p:nvPr>
        </p:nvGraphicFramePr>
        <p:xfrm>
          <a:off x="386499" y="1063806"/>
          <a:ext cx="8371000" cy="3015888"/>
        </p:xfrm>
        <a:graphic>
          <a:graphicData uri="http://schemas.openxmlformats.org/drawingml/2006/table">
            <a:tbl>
              <a:tblPr firstRow="1" firstCol="1" bandRow="1"/>
              <a:tblGrid>
                <a:gridCol w="2092750">
                  <a:extLst>
                    <a:ext uri="{9D8B030D-6E8A-4147-A177-3AD203B41FA5}">
                      <a16:colId xmlns:a16="http://schemas.microsoft.com/office/drawing/2014/main" val="1251013224"/>
                    </a:ext>
                  </a:extLst>
                </a:gridCol>
                <a:gridCol w="2579931">
                  <a:extLst>
                    <a:ext uri="{9D8B030D-6E8A-4147-A177-3AD203B41FA5}">
                      <a16:colId xmlns:a16="http://schemas.microsoft.com/office/drawing/2014/main" val="1207366489"/>
                    </a:ext>
                  </a:extLst>
                </a:gridCol>
                <a:gridCol w="1058816">
                  <a:extLst>
                    <a:ext uri="{9D8B030D-6E8A-4147-A177-3AD203B41FA5}">
                      <a16:colId xmlns:a16="http://schemas.microsoft.com/office/drawing/2014/main" val="919850043"/>
                    </a:ext>
                  </a:extLst>
                </a:gridCol>
                <a:gridCol w="663317">
                  <a:extLst>
                    <a:ext uri="{9D8B030D-6E8A-4147-A177-3AD203B41FA5}">
                      <a16:colId xmlns:a16="http://schemas.microsoft.com/office/drawing/2014/main" val="4142420215"/>
                    </a:ext>
                  </a:extLst>
                </a:gridCol>
                <a:gridCol w="942117">
                  <a:extLst>
                    <a:ext uri="{9D8B030D-6E8A-4147-A177-3AD203B41FA5}">
                      <a16:colId xmlns:a16="http://schemas.microsoft.com/office/drawing/2014/main" val="2518564203"/>
                    </a:ext>
                  </a:extLst>
                </a:gridCol>
                <a:gridCol w="942117">
                  <a:extLst>
                    <a:ext uri="{9D8B030D-6E8A-4147-A177-3AD203B41FA5}">
                      <a16:colId xmlns:a16="http://schemas.microsoft.com/office/drawing/2014/main" val="3997425553"/>
                    </a:ext>
                  </a:extLst>
                </a:gridCol>
                <a:gridCol w="91952">
                  <a:extLst>
                    <a:ext uri="{9D8B030D-6E8A-4147-A177-3AD203B41FA5}">
                      <a16:colId xmlns:a16="http://schemas.microsoft.com/office/drawing/2014/main" val="2401395606"/>
                    </a:ext>
                  </a:extLst>
                </a:gridCol>
              </a:tblGrid>
              <a:tr h="79047">
                <a:tc rowSpan="2">
                  <a:txBody>
                    <a:bodyPr/>
                    <a:lstStyle/>
                    <a:p>
                      <a:pPr marL="0" marR="0" algn="ctr">
                        <a:lnSpc>
                          <a:spcPct val="107000"/>
                        </a:lnSpc>
                        <a:spcBef>
                          <a:spcPts val="200"/>
                        </a:spcBef>
                        <a:spcAft>
                          <a:spcPts val="2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Outcomes</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participants </a:t>
                      </a:r>
                      <a:b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(studies)</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Certainty of the evidence</a:t>
                      </a:r>
                      <a:b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(GRADE)</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Relative effect</a:t>
                      </a:r>
                      <a:b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(95% CI)</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gridSpan="3">
                  <a:txBody>
                    <a:bodyPr/>
                    <a:lstStyle/>
                    <a:p>
                      <a:pPr marL="0" marR="0" algn="ctr">
                        <a:lnSpc>
                          <a:spcPct val="107000"/>
                        </a:lnSpc>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Anticipated absolute effects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2526217"/>
                  </a:ext>
                </a:extLst>
              </a:tr>
              <a:tr h="1385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Effect with TAU</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marL="0" marR="0" algn="ctr">
                        <a:lnSpc>
                          <a:spcPct val="107000"/>
                        </a:lnSpc>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Difference in effect with DBT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marL="0" marR="0">
                        <a:lnSpc>
                          <a:spcPct val="115000"/>
                        </a:lnSpc>
                        <a:spcBef>
                          <a:spcPts val="0"/>
                        </a:spcBef>
                        <a:spcAft>
                          <a:spcPts val="1000"/>
                        </a:spcAft>
                      </a:pPr>
                      <a:r>
                        <a:rPr lang="en-US" sz="4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7268145"/>
                  </a:ext>
                </a:extLst>
              </a:tr>
              <a:tr h="376661">
                <a:tc>
                  <a:txBody>
                    <a:bodyPr/>
                    <a:lstStyle/>
                    <a:p>
                      <a:pPr marL="0" marR="0" algn="ctr">
                        <a:lnSpc>
                          <a:spcPct val="107000"/>
                        </a:lnSpc>
                        <a:spcBef>
                          <a:spcPts val="0"/>
                        </a:spcBef>
                        <a:spcAft>
                          <a:spcPts val="3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Severity of BPD</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assessed with: BSC-23</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follow-up: mean 32 weeks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125</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(1 RCT, 1 observational study)</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LOW</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for similar effects</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effectLst/>
                          <a:latin typeface="Calibri" panose="020F0502020204030204" pitchFamily="34" charset="0"/>
                          <a:ea typeface="Times New Roman" panose="02020603050405020304" pitchFamily="18" charset="0"/>
                          <a:cs typeface="Calibri" panose="020F0502020204030204" pitchFamily="34" charset="0"/>
                        </a:rPr>
                        <a:t>-</a:t>
                      </a: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mean score at endpoint was 45.99</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3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 4.91 points higher</a:t>
                      </a:r>
                      <a:b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(ns)</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15000"/>
                        </a:lnSpc>
                        <a:spcBef>
                          <a:spcPts val="0"/>
                        </a:spcBef>
                        <a:spcAft>
                          <a:spcPts val="1000"/>
                        </a:spcAft>
                      </a:pPr>
                      <a:r>
                        <a:rPr lang="en-US" sz="4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398519436"/>
                  </a:ext>
                </a:extLst>
              </a:tr>
              <a:tr h="495707">
                <a:tc>
                  <a:txBody>
                    <a:bodyPr/>
                    <a:lstStyle/>
                    <a:p>
                      <a:pPr marL="0" marR="0" algn="ctr">
                        <a:lnSpc>
                          <a:spcPct val="107000"/>
                        </a:lnSpc>
                        <a:spcBef>
                          <a:spcPts val="0"/>
                        </a:spcBef>
                        <a:spcAft>
                          <a:spcPts val="3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Anger, Depression</a:t>
                      </a:r>
                      <a:br>
                        <a:rPr lang="en-US" sz="1400" b="1" dirty="0">
                          <a:effectLst/>
                          <a:latin typeface="Calibri" panose="020F0502020204030204" pitchFamily="34" charset="0"/>
                          <a:ea typeface="Times New Roman" panose="02020603050405020304" pitchFamily="18" charset="0"/>
                          <a:cs typeface="Calibri" panose="020F0502020204030204" pitchFamily="34"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assessed with: various scales</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follow-up: 3 to 12 months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227</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(1 RCT, 1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nRCT</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1 observational study)</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VERY LOW</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for similar effects</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effectLst/>
                          <a:latin typeface="Calibri" panose="020F0502020204030204" pitchFamily="34" charset="0"/>
                          <a:ea typeface="Times New Roman" panose="02020603050405020304" pitchFamily="18" charset="0"/>
                          <a:cs typeface="Calibri" panose="020F0502020204030204" pitchFamily="34" charset="0"/>
                        </a:rPr>
                        <a:t>-</a:t>
                      </a: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Inconsistent effects with TAU</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3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inconsistent</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15000"/>
                        </a:lnSpc>
                        <a:spcBef>
                          <a:spcPts val="0"/>
                        </a:spcBef>
                        <a:spcAft>
                          <a:spcPts val="1000"/>
                        </a:spcAft>
                      </a:pPr>
                      <a:r>
                        <a:rPr lang="en-US" sz="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850322178"/>
                  </a:ext>
                </a:extLst>
              </a:tr>
            </a:tbl>
          </a:graphicData>
        </a:graphic>
      </p:graphicFrame>
    </p:spTree>
    <p:extLst>
      <p:ext uri="{BB962C8B-B14F-4D97-AF65-F5344CB8AC3E}">
        <p14:creationId xmlns:p14="http://schemas.microsoft.com/office/powerpoint/2010/main" val="340778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6602-673A-C58E-CD32-F8FF7BE7D44A}"/>
              </a:ext>
            </a:extLst>
          </p:cNvPr>
          <p:cNvSpPr>
            <a:spLocks noGrp="1"/>
          </p:cNvSpPr>
          <p:nvPr>
            <p:ph type="title"/>
          </p:nvPr>
        </p:nvSpPr>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Certainty-of-evidence ratings of outcomes comparing DBT with TAU (continued)</a:t>
            </a:r>
            <a:endParaRPr lang="en-US" dirty="0"/>
          </a:p>
        </p:txBody>
      </p:sp>
      <p:graphicFrame>
        <p:nvGraphicFramePr>
          <p:cNvPr id="4" name="Content Placeholder 3">
            <a:extLst>
              <a:ext uri="{FF2B5EF4-FFF2-40B4-BE49-F238E27FC236}">
                <a16:creationId xmlns:a16="http://schemas.microsoft.com/office/drawing/2014/main" id="{A95F0C3D-6654-1C54-9654-24E40017AF3C}"/>
              </a:ext>
            </a:extLst>
          </p:cNvPr>
          <p:cNvGraphicFramePr>
            <a:graphicFrameLocks noGrp="1"/>
          </p:cNvGraphicFramePr>
          <p:nvPr>
            <p:ph sz="quarter" idx="13"/>
            <p:extLst>
              <p:ext uri="{D42A27DB-BD31-4B8C-83A1-F6EECF244321}">
                <p14:modId xmlns:p14="http://schemas.microsoft.com/office/powerpoint/2010/main" val="1529486302"/>
              </p:ext>
            </p:extLst>
          </p:nvPr>
        </p:nvGraphicFramePr>
        <p:xfrm>
          <a:off x="367646" y="856155"/>
          <a:ext cx="8465271" cy="3484506"/>
        </p:xfrm>
        <a:graphic>
          <a:graphicData uri="http://schemas.openxmlformats.org/drawingml/2006/table">
            <a:tbl>
              <a:tblPr firstRow="1" firstCol="1" bandRow="1"/>
              <a:tblGrid>
                <a:gridCol w="2092750">
                  <a:extLst>
                    <a:ext uri="{9D8B030D-6E8A-4147-A177-3AD203B41FA5}">
                      <a16:colId xmlns:a16="http://schemas.microsoft.com/office/drawing/2014/main" val="1251013224"/>
                    </a:ext>
                  </a:extLst>
                </a:gridCol>
                <a:gridCol w="2092750">
                  <a:extLst>
                    <a:ext uri="{9D8B030D-6E8A-4147-A177-3AD203B41FA5}">
                      <a16:colId xmlns:a16="http://schemas.microsoft.com/office/drawing/2014/main" val="1207366489"/>
                    </a:ext>
                  </a:extLst>
                </a:gridCol>
                <a:gridCol w="1442301">
                  <a:extLst>
                    <a:ext uri="{9D8B030D-6E8A-4147-A177-3AD203B41FA5}">
                      <a16:colId xmlns:a16="http://schemas.microsoft.com/office/drawing/2014/main" val="919850043"/>
                    </a:ext>
                  </a:extLst>
                </a:gridCol>
                <a:gridCol w="678730">
                  <a:extLst>
                    <a:ext uri="{9D8B030D-6E8A-4147-A177-3AD203B41FA5}">
                      <a16:colId xmlns:a16="http://schemas.microsoft.com/office/drawing/2014/main" val="4142420215"/>
                    </a:ext>
                  </a:extLst>
                </a:gridCol>
                <a:gridCol w="1113025">
                  <a:extLst>
                    <a:ext uri="{9D8B030D-6E8A-4147-A177-3AD203B41FA5}">
                      <a16:colId xmlns:a16="http://schemas.microsoft.com/office/drawing/2014/main" val="2518564203"/>
                    </a:ext>
                  </a:extLst>
                </a:gridCol>
                <a:gridCol w="952727">
                  <a:extLst>
                    <a:ext uri="{9D8B030D-6E8A-4147-A177-3AD203B41FA5}">
                      <a16:colId xmlns:a16="http://schemas.microsoft.com/office/drawing/2014/main" val="3997425553"/>
                    </a:ext>
                  </a:extLst>
                </a:gridCol>
                <a:gridCol w="92988">
                  <a:extLst>
                    <a:ext uri="{9D8B030D-6E8A-4147-A177-3AD203B41FA5}">
                      <a16:colId xmlns:a16="http://schemas.microsoft.com/office/drawing/2014/main" val="2401395606"/>
                    </a:ext>
                  </a:extLst>
                </a:gridCol>
              </a:tblGrid>
              <a:tr h="79047">
                <a:tc rowSpan="2">
                  <a:txBody>
                    <a:bodyPr/>
                    <a:lstStyle/>
                    <a:p>
                      <a:pPr marL="0" marR="0" algn="ctr">
                        <a:lnSpc>
                          <a:spcPct val="107000"/>
                        </a:lnSpc>
                        <a:spcBef>
                          <a:spcPts val="200"/>
                        </a:spcBef>
                        <a:spcAft>
                          <a:spcPts val="2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Outcomes</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participants </a:t>
                      </a:r>
                      <a:b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(studies)</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Certainty of the evidence</a:t>
                      </a:r>
                      <a:b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(GRADE)</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Relative effect</a:t>
                      </a:r>
                      <a:b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(95% CI)</a:t>
                      </a: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gridSpan="3">
                  <a:txBody>
                    <a:bodyPr/>
                    <a:lstStyle/>
                    <a:p>
                      <a:pPr marL="0" marR="0" algn="ctr">
                        <a:lnSpc>
                          <a:spcPct val="107000"/>
                        </a:lnSpc>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Anticipated absolute effects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2526217"/>
                  </a:ext>
                </a:extLst>
              </a:tr>
              <a:tr h="1385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Effect with TAU</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marL="0" marR="0" algn="ctr">
                        <a:lnSpc>
                          <a:spcPct val="107000"/>
                        </a:lnSpc>
                        <a:spcBef>
                          <a:spcPts val="200"/>
                        </a:spcBef>
                        <a:spcAft>
                          <a:spcPts val="2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Difference in effect with DBT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075" marR="11075" marT="11075" marB="1107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marL="0" marR="0">
                        <a:lnSpc>
                          <a:spcPct val="115000"/>
                        </a:lnSpc>
                        <a:spcBef>
                          <a:spcPts val="0"/>
                        </a:spcBef>
                        <a:spcAft>
                          <a:spcPts val="1000"/>
                        </a:spcAft>
                      </a:pPr>
                      <a:r>
                        <a:rPr lang="en-US" sz="4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7268145"/>
                  </a:ext>
                </a:extLst>
              </a:tr>
              <a:tr h="198093">
                <a:tc>
                  <a:txBody>
                    <a:bodyPr/>
                    <a:lstStyle/>
                    <a:p>
                      <a:pPr marL="0" marR="0" algn="ctr">
                        <a:lnSpc>
                          <a:spcPct val="107000"/>
                        </a:lnSpc>
                        <a:spcBef>
                          <a:spcPts val="0"/>
                        </a:spcBef>
                        <a:spcAft>
                          <a:spcPts val="3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Dissociative Experiences</a:t>
                      </a:r>
                      <a:br>
                        <a:rPr lang="en-US" sz="1400" dirty="0">
                          <a:effectLst/>
                          <a:latin typeface="Calibri" panose="020F0502020204030204" pitchFamily="34" charset="0"/>
                          <a:ea typeface="Times New Roman" panose="02020603050405020304" pitchFamily="18" charset="0"/>
                          <a:cs typeface="Calibri" panose="020F0502020204030204" pitchFamily="34"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assessed with: DES</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follow-up: 3 to 12 months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102</a:t>
                      </a:r>
                      <a:br>
                        <a:rPr lang="fr-FR" sz="1400" dirty="0">
                          <a:effectLst/>
                          <a:latin typeface="Calibri" panose="020F0502020204030204" pitchFamily="34" charset="0"/>
                          <a:ea typeface="Times New Roman" panose="02020603050405020304" pitchFamily="18" charset="0"/>
                          <a:cs typeface="Times New Roman" panose="02020603050405020304" pitchFamily="18" charset="0"/>
                        </a:rPr>
                      </a:b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(1 </a:t>
                      </a:r>
                      <a:r>
                        <a:rPr lang="fr-FR" sz="1400" dirty="0" err="1">
                          <a:effectLst/>
                          <a:latin typeface="Calibri" panose="020F0502020204030204" pitchFamily="34" charset="0"/>
                          <a:ea typeface="Times New Roman" panose="02020603050405020304" pitchFamily="18" charset="0"/>
                          <a:cs typeface="Times New Roman" panose="02020603050405020304" pitchFamily="18" charset="0"/>
                        </a:rPr>
                        <a:t>nRCT</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 1 RCT)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VERY LOW</a:t>
                      </a:r>
                      <a:r>
                        <a:rPr lang="en-US" sz="14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for similar effects</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mean score at endpoint was 83.3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3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 0.1 higher</a:t>
                      </a:r>
                      <a:b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15000"/>
                        </a:lnSpc>
                        <a:spcBef>
                          <a:spcPts val="0"/>
                        </a:spcBef>
                        <a:spcAft>
                          <a:spcPts val="1000"/>
                        </a:spcAft>
                      </a:pPr>
                      <a:endParaRPr lang="en-US" sz="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51441722"/>
                  </a:ext>
                </a:extLst>
              </a:tr>
              <a:tr h="198093">
                <a:tc>
                  <a:txBody>
                    <a:bodyPr/>
                    <a:lstStyle/>
                    <a:p>
                      <a:pPr marL="0" marR="0" algn="ctr">
                        <a:lnSpc>
                          <a:spcPct val="107000"/>
                        </a:lnSpc>
                        <a:spcBef>
                          <a:spcPts val="0"/>
                        </a:spcBef>
                        <a:spcAft>
                          <a:spcPts val="3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Impulsiveness</a:t>
                      </a:r>
                      <a:br>
                        <a:rPr lang="en-US" sz="14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assessed with: BIS</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follow-up: mean 32 weeks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84</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(1 RCT)</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LOW</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for similar effects</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effectLst/>
                          <a:latin typeface="Calibri" panose="020F0502020204030204" pitchFamily="34" charset="0"/>
                          <a:ea typeface="Times New Roman" panose="02020603050405020304" pitchFamily="18" charset="0"/>
                          <a:cs typeface="Calibri" panose="020F0502020204030204" pitchFamily="34" charset="0"/>
                        </a:rPr>
                        <a:t>-</a:t>
                      </a: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mean score at endpoint was 55.16</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3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 1.84 points lower</a:t>
                      </a:r>
                      <a:b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15000"/>
                        </a:lnSpc>
                        <a:spcBef>
                          <a:spcPts val="0"/>
                        </a:spcBef>
                        <a:spcAft>
                          <a:spcPts val="1000"/>
                        </a:spcAft>
                      </a:pPr>
                      <a:r>
                        <a:rPr lang="en-US" sz="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240703815"/>
                  </a:ext>
                </a:extLst>
              </a:tr>
              <a:tr h="198093">
                <a:tc>
                  <a:txBody>
                    <a:bodyPr/>
                    <a:lstStyle/>
                    <a:p>
                      <a:pPr marL="0" marR="0" algn="ctr">
                        <a:lnSpc>
                          <a:spcPct val="107000"/>
                        </a:lnSpc>
                        <a:spcBef>
                          <a:spcPts val="0"/>
                        </a:spcBef>
                        <a:spcAft>
                          <a:spcPts val="3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Withdrawal due to Adverse Events</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41</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(1 observational study)</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VERY LOW</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for similar risks</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0" dirty="0">
                          <a:effectLst/>
                          <a:latin typeface="Calibri" panose="020F0502020204030204" pitchFamily="34" charset="0"/>
                          <a:ea typeface="Times New Roman" panose="02020603050405020304" pitchFamily="18" charset="0"/>
                          <a:cs typeface="Calibri" panose="020F0502020204030204" pitchFamily="34" charset="0"/>
                        </a:rPr>
                        <a:t>RR 1</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Calibri" panose="020F0502020204030204" pitchFamily="34" charset="0"/>
                        </a:rPr>
                        <a:t>(-- to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 per 1,000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3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075" marR="11075" marT="11075" marB="1107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nSpc>
                          <a:spcPct val="115000"/>
                        </a:lnSpc>
                        <a:spcBef>
                          <a:spcPts val="0"/>
                        </a:spcBef>
                        <a:spcAft>
                          <a:spcPts val="1000"/>
                        </a:spcAft>
                      </a:pPr>
                      <a:endParaRPr lang="en-US" sz="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012219007"/>
                  </a:ext>
                </a:extLst>
              </a:tr>
            </a:tbl>
          </a:graphicData>
        </a:graphic>
      </p:graphicFrame>
    </p:spTree>
    <p:extLst>
      <p:ext uri="{BB962C8B-B14F-4D97-AF65-F5344CB8AC3E}">
        <p14:creationId xmlns:p14="http://schemas.microsoft.com/office/powerpoint/2010/main" val="3413601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8D51-A3ED-A931-BF71-CA8CF67F726B}"/>
              </a:ext>
            </a:extLst>
          </p:cNvPr>
          <p:cNvSpPr>
            <a:spLocks noGrp="1"/>
          </p:cNvSpPr>
          <p:nvPr>
            <p:ph type="title"/>
          </p:nvPr>
        </p:nvSpPr>
        <p:spPr/>
        <p:txBody>
          <a:bodyPr>
            <a:normAutofit fontScale="90000"/>
          </a:bodyPr>
          <a:lstStyle/>
          <a:p>
            <a:r>
              <a:rPr lang="en-US" dirty="0"/>
              <a:t>Evidence for DBT compared with other psychotherapies</a:t>
            </a:r>
          </a:p>
        </p:txBody>
      </p:sp>
      <p:sp>
        <p:nvSpPr>
          <p:cNvPr id="7" name="Content Placeholder 6">
            <a:extLst>
              <a:ext uri="{FF2B5EF4-FFF2-40B4-BE49-F238E27FC236}">
                <a16:creationId xmlns:a16="http://schemas.microsoft.com/office/drawing/2014/main" id="{C36C410E-A3EB-6FC1-1A3C-2D62B45FF1DF}"/>
              </a:ext>
            </a:extLst>
          </p:cNvPr>
          <p:cNvSpPr>
            <a:spLocks noGrp="1"/>
          </p:cNvSpPr>
          <p:nvPr>
            <p:ph sz="quarter" idx="13"/>
          </p:nvPr>
        </p:nvSpPr>
        <p:spPr/>
        <p:txBody>
          <a:bodyPr>
            <a:normAutofit fontScale="92500" lnSpcReduction="20000"/>
          </a:bodyPr>
          <a:lstStyle/>
          <a:p>
            <a:r>
              <a:rPr lang="en-US" sz="2200" b="1" dirty="0"/>
              <a:t>DBT showed similar effects on different outcomes measured when compared with: </a:t>
            </a:r>
          </a:p>
          <a:p>
            <a:pPr lvl="1"/>
            <a:r>
              <a:rPr lang="en-US" sz="2200" dirty="0"/>
              <a:t>MBT (1 non-RCT), TFP vs. Supportive therapy (1 RCT), DBT group skills training (1 RCT, 1 observational study), Individual DBT (1 RCT), Individual DBT vs. combined individual plus group DBT (1 non-RCT)</a:t>
            </a:r>
          </a:p>
          <a:p>
            <a:r>
              <a:rPr lang="en-US" sz="2200" b="1" dirty="0"/>
              <a:t>Greater effects with GPM and DDP on some outcomes:</a:t>
            </a:r>
          </a:p>
          <a:p>
            <a:pPr lvl="1"/>
            <a:r>
              <a:rPr lang="en-US" sz="2200" b="1" dirty="0"/>
              <a:t>GPM &gt; </a:t>
            </a:r>
            <a:r>
              <a:rPr lang="en-US" sz="1900" dirty="0"/>
              <a:t>DBT on depression (1 RCT)</a:t>
            </a:r>
          </a:p>
          <a:p>
            <a:pPr lvl="1"/>
            <a:r>
              <a:rPr lang="en-US" sz="2200" b="1" dirty="0"/>
              <a:t>DDP &gt; </a:t>
            </a:r>
            <a:r>
              <a:rPr lang="en-US" sz="1900" dirty="0"/>
              <a:t>DBT on severity of BPD, depression, disability, and self-harm (1 observational study)</a:t>
            </a:r>
          </a:p>
          <a:p>
            <a:r>
              <a:rPr lang="en-US" sz="2200" b="1" dirty="0"/>
              <a:t>Greater effects with DBT on:</a:t>
            </a:r>
          </a:p>
          <a:p>
            <a:pPr lvl="1"/>
            <a:r>
              <a:rPr lang="en-US" sz="1900" dirty="0"/>
              <a:t>STEPPS </a:t>
            </a:r>
            <a:r>
              <a:rPr lang="en-US" sz="2200" b="1" dirty="0"/>
              <a:t>&lt; DBT </a:t>
            </a:r>
            <a:r>
              <a:rPr lang="en-US" sz="1900" dirty="0"/>
              <a:t>on severity of BPD (1 non-RCT)</a:t>
            </a:r>
          </a:p>
          <a:p>
            <a:pPr lvl="1"/>
            <a:r>
              <a:rPr lang="en-US" sz="1900" dirty="0"/>
              <a:t>Community therapy by experts </a:t>
            </a:r>
            <a:r>
              <a:rPr lang="en-US" sz="2200" b="1" dirty="0"/>
              <a:t>&lt; DBT </a:t>
            </a:r>
            <a:r>
              <a:rPr lang="en-US" sz="1900" dirty="0"/>
              <a:t>on suicide attempts (1 RCT)</a:t>
            </a:r>
          </a:p>
          <a:p>
            <a:endParaRPr lang="en-US" dirty="0"/>
          </a:p>
        </p:txBody>
      </p:sp>
    </p:spTree>
    <p:extLst>
      <p:ext uri="{BB962C8B-B14F-4D97-AF65-F5344CB8AC3E}">
        <p14:creationId xmlns:p14="http://schemas.microsoft.com/office/powerpoint/2010/main" val="2123985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1224-95A6-26B2-C0A3-75BB6232A703}"/>
              </a:ext>
            </a:extLst>
          </p:cNvPr>
          <p:cNvSpPr>
            <a:spLocks noGrp="1"/>
          </p:cNvSpPr>
          <p:nvPr>
            <p:ph type="title"/>
          </p:nvPr>
        </p:nvSpPr>
        <p:spPr/>
        <p:txBody>
          <a:bodyPr>
            <a:normAutofit fontScale="90000"/>
          </a:bodyPr>
          <a:lstStyle/>
          <a:p>
            <a:r>
              <a:rPr lang="en-US" sz="1800" b="0" i="0" u="none" strike="noStrike" baseline="0" dirty="0"/>
              <a:t>Statement 6 – </a:t>
            </a:r>
            <a:r>
              <a:rPr lang="en-US" dirty="0"/>
              <a:t>Clinical Review Before Medication Initiation</a:t>
            </a:r>
          </a:p>
        </p:txBody>
      </p:sp>
      <p:graphicFrame>
        <p:nvGraphicFramePr>
          <p:cNvPr id="7" name="Content Placeholder 6">
            <a:extLst>
              <a:ext uri="{FF2B5EF4-FFF2-40B4-BE49-F238E27FC236}">
                <a16:creationId xmlns:a16="http://schemas.microsoft.com/office/drawing/2014/main" id="{D05BB3D9-A89F-A79A-34B9-479261C901C7}"/>
              </a:ext>
            </a:extLst>
          </p:cNvPr>
          <p:cNvGraphicFramePr>
            <a:graphicFrameLocks noGrp="1"/>
          </p:cNvGraphicFramePr>
          <p:nvPr>
            <p:ph sz="quarter" idx="13"/>
            <p:extLst>
              <p:ext uri="{D42A27DB-BD31-4B8C-83A1-F6EECF244321}">
                <p14:modId xmlns:p14="http://schemas.microsoft.com/office/powerpoint/2010/main" val="1824561542"/>
              </p:ext>
            </p:extLst>
          </p:nvPr>
        </p:nvGraphicFramePr>
        <p:xfrm>
          <a:off x="457200" y="1020763"/>
          <a:ext cx="7815263"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5360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4E2B-545D-B47D-192E-1DBA7FAF05A3}"/>
              </a:ext>
            </a:extLst>
          </p:cNvPr>
          <p:cNvSpPr>
            <a:spLocks noGrp="1"/>
          </p:cNvSpPr>
          <p:nvPr>
            <p:ph type="title"/>
          </p:nvPr>
        </p:nvSpPr>
        <p:spPr/>
        <p:txBody>
          <a:bodyPr/>
          <a:lstStyle/>
          <a:p>
            <a:r>
              <a:rPr lang="en-US" dirty="0"/>
              <a:t>Clinical review Before initiating new medication</a:t>
            </a:r>
          </a:p>
        </p:txBody>
      </p:sp>
      <p:sp>
        <p:nvSpPr>
          <p:cNvPr id="13" name="Content Placeholder 12">
            <a:extLst>
              <a:ext uri="{FF2B5EF4-FFF2-40B4-BE49-F238E27FC236}">
                <a16:creationId xmlns:a16="http://schemas.microsoft.com/office/drawing/2014/main" id="{14C14701-3376-3EAB-A18B-956B97050D5A}"/>
              </a:ext>
            </a:extLst>
          </p:cNvPr>
          <p:cNvSpPr>
            <a:spLocks noGrp="1"/>
          </p:cNvSpPr>
          <p:nvPr>
            <p:ph sz="quarter" idx="13"/>
          </p:nvPr>
        </p:nvSpPr>
        <p:spPr/>
        <p:txBody>
          <a:bodyPr/>
          <a:lstStyle/>
          <a:p>
            <a:r>
              <a:rPr lang="en-US" sz="2000" dirty="0">
                <a:solidFill>
                  <a:schemeClr val="tx1"/>
                </a:solidFill>
              </a:rPr>
              <a:t>Ask about a patient’s past and current psychotherapies (e.g., types, duration, clinician’s fidelity to treatment principles, patient’s experience), prior medication trials (e.g., dosages, durations, effectiveness, and associated adverse effects), and current medications </a:t>
            </a:r>
          </a:p>
          <a:p>
            <a:pPr lvl="1"/>
            <a:r>
              <a:rPr lang="en-US" sz="1600" dirty="0">
                <a:solidFill>
                  <a:schemeClr val="tx1"/>
                </a:solidFill>
              </a:rPr>
              <a:t>to see whether a current psychotherapy can be optimized before adding medication or whether a change in the psychotherapeutic approach may be needed.</a:t>
            </a:r>
          </a:p>
          <a:p>
            <a:pPr lvl="1"/>
            <a:r>
              <a:rPr lang="en-US" sz="1600" dirty="0">
                <a:solidFill>
                  <a:schemeClr val="tx1"/>
                </a:solidFill>
              </a:rPr>
              <a:t>to determine whether the patient has been able to obtain, adhere to, and tolerate the medication.</a:t>
            </a:r>
          </a:p>
          <a:p>
            <a:r>
              <a:rPr lang="en-US" sz="1900" dirty="0">
                <a:solidFill>
                  <a:schemeClr val="tx1"/>
                </a:solidFill>
              </a:rPr>
              <a:t>Half or more of BPD patients receive polypharmacy, and the medication regimen should be examined as a whole, rather than only assessing the value of single medications.</a:t>
            </a:r>
          </a:p>
        </p:txBody>
      </p:sp>
    </p:spTree>
    <p:extLst>
      <p:ext uri="{BB962C8B-B14F-4D97-AF65-F5344CB8AC3E}">
        <p14:creationId xmlns:p14="http://schemas.microsoft.com/office/powerpoint/2010/main" val="3423412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4E2B-545D-B47D-192E-1DBA7FAF05A3}"/>
              </a:ext>
            </a:extLst>
          </p:cNvPr>
          <p:cNvSpPr>
            <a:spLocks noGrp="1"/>
          </p:cNvSpPr>
          <p:nvPr>
            <p:ph type="title"/>
          </p:nvPr>
        </p:nvSpPr>
        <p:spPr/>
        <p:txBody>
          <a:bodyPr>
            <a:normAutofit fontScale="90000"/>
          </a:bodyPr>
          <a:lstStyle/>
          <a:p>
            <a:r>
              <a:rPr lang="en-US" dirty="0"/>
              <a:t>Clinical review Before initiating new medication (continued)</a:t>
            </a:r>
          </a:p>
        </p:txBody>
      </p:sp>
      <p:sp>
        <p:nvSpPr>
          <p:cNvPr id="7" name="Content Placeholder 6">
            <a:extLst>
              <a:ext uri="{FF2B5EF4-FFF2-40B4-BE49-F238E27FC236}">
                <a16:creationId xmlns:a16="http://schemas.microsoft.com/office/drawing/2014/main" id="{715F3E19-E279-9314-7EDF-4018929A7381}"/>
              </a:ext>
            </a:extLst>
          </p:cNvPr>
          <p:cNvSpPr>
            <a:spLocks noGrp="1"/>
          </p:cNvSpPr>
          <p:nvPr>
            <p:ph sz="quarter" idx="13"/>
          </p:nvPr>
        </p:nvSpPr>
        <p:spPr/>
        <p:txBody>
          <a:bodyPr/>
          <a:lstStyle/>
          <a:p>
            <a:pPr lvl="0"/>
            <a:endParaRPr lang="en-US" sz="2000" dirty="0">
              <a:solidFill>
                <a:schemeClr val="tx1"/>
              </a:solidFill>
            </a:endParaRPr>
          </a:p>
          <a:p>
            <a:r>
              <a:rPr lang="en-US" sz="2000" dirty="0">
                <a:solidFill>
                  <a:schemeClr val="tx1"/>
                </a:solidFill>
              </a:rPr>
              <a:t>Determine whether the patient has co-occurring psychiatric symptoms or disorders that warrant medication treatment</a:t>
            </a:r>
          </a:p>
          <a:p>
            <a:pPr lvl="1"/>
            <a:r>
              <a:rPr lang="en-US" sz="1600" dirty="0">
                <a:solidFill>
                  <a:schemeClr val="tx1"/>
                </a:solidFill>
              </a:rPr>
              <a:t>Patients with BPD and co-occurring psychiatric disorders may exhibit symptoms (e.g., impulsivity, mood dysregulation) that are a reflection of BPD and not indicative of a co-occurring disorder. A careful history will facilitate appropriate diagnosis of co-occurring conditions when they are present without </a:t>
            </a:r>
            <a:r>
              <a:rPr lang="en-US" sz="1600" dirty="0" err="1">
                <a:solidFill>
                  <a:schemeClr val="tx1"/>
                </a:solidFill>
              </a:rPr>
              <a:t>overdiagnosing</a:t>
            </a:r>
            <a:r>
              <a:rPr lang="en-US" sz="1600" dirty="0">
                <a:solidFill>
                  <a:schemeClr val="tx1"/>
                </a:solidFill>
              </a:rPr>
              <a:t> (and overtreating) co-occurring conditions when they are not present.</a:t>
            </a:r>
          </a:p>
        </p:txBody>
      </p:sp>
    </p:spTree>
    <p:extLst>
      <p:ext uri="{BB962C8B-B14F-4D97-AF65-F5344CB8AC3E}">
        <p14:creationId xmlns:p14="http://schemas.microsoft.com/office/powerpoint/2010/main" val="2428976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1224-95A6-26B2-C0A3-75BB6232A703}"/>
              </a:ext>
            </a:extLst>
          </p:cNvPr>
          <p:cNvSpPr>
            <a:spLocks noGrp="1"/>
          </p:cNvSpPr>
          <p:nvPr>
            <p:ph type="title"/>
          </p:nvPr>
        </p:nvSpPr>
        <p:spPr/>
        <p:txBody>
          <a:bodyPr>
            <a:normAutofit/>
          </a:bodyPr>
          <a:lstStyle/>
          <a:p>
            <a:r>
              <a:rPr lang="en-US" sz="1800" b="0" i="0" u="none" strike="noStrike" baseline="0" dirty="0"/>
              <a:t>Statement 7 – </a:t>
            </a:r>
            <a:r>
              <a:rPr lang="en-US" dirty="0"/>
              <a:t>Pharmacotherapy Principles</a:t>
            </a:r>
          </a:p>
        </p:txBody>
      </p:sp>
      <p:graphicFrame>
        <p:nvGraphicFramePr>
          <p:cNvPr id="7" name="Content Placeholder 6">
            <a:extLst>
              <a:ext uri="{FF2B5EF4-FFF2-40B4-BE49-F238E27FC236}">
                <a16:creationId xmlns:a16="http://schemas.microsoft.com/office/drawing/2014/main" id="{D05BB3D9-A89F-A79A-34B9-479261C901C7}"/>
              </a:ext>
            </a:extLst>
          </p:cNvPr>
          <p:cNvGraphicFramePr>
            <a:graphicFrameLocks noGrp="1"/>
          </p:cNvGraphicFramePr>
          <p:nvPr>
            <p:ph sz="quarter" idx="13"/>
            <p:extLst>
              <p:ext uri="{D42A27DB-BD31-4B8C-83A1-F6EECF244321}">
                <p14:modId xmlns:p14="http://schemas.microsoft.com/office/powerpoint/2010/main" val="2942545067"/>
              </p:ext>
            </p:extLst>
          </p:nvPr>
        </p:nvGraphicFramePr>
        <p:xfrm>
          <a:off x="457200" y="1020763"/>
          <a:ext cx="7815263"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817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AC25-B6F8-F4B3-7512-94E5138FF12D}"/>
              </a:ext>
            </a:extLst>
          </p:cNvPr>
          <p:cNvSpPr>
            <a:spLocks noGrp="1"/>
          </p:cNvSpPr>
          <p:nvPr>
            <p:ph type="title"/>
          </p:nvPr>
        </p:nvSpPr>
        <p:spPr/>
        <p:txBody>
          <a:bodyPr/>
          <a:lstStyle/>
          <a:p>
            <a:r>
              <a:rPr lang="en-US" dirty="0"/>
              <a:t>Selection of psychotropic medication</a:t>
            </a:r>
          </a:p>
        </p:txBody>
      </p:sp>
      <p:graphicFrame>
        <p:nvGraphicFramePr>
          <p:cNvPr id="6" name="Content Placeholder 5">
            <a:extLst>
              <a:ext uri="{FF2B5EF4-FFF2-40B4-BE49-F238E27FC236}">
                <a16:creationId xmlns:a16="http://schemas.microsoft.com/office/drawing/2014/main" id="{5B3A276A-1163-1029-27D7-143149F28606}"/>
              </a:ext>
            </a:extLst>
          </p:cNvPr>
          <p:cNvGraphicFramePr>
            <a:graphicFrameLocks noGrp="1"/>
          </p:cNvGraphicFramePr>
          <p:nvPr>
            <p:ph sz="quarter" idx="13"/>
            <p:extLst>
              <p:ext uri="{D42A27DB-BD31-4B8C-83A1-F6EECF244321}">
                <p14:modId xmlns:p14="http://schemas.microsoft.com/office/powerpoint/2010/main" val="2558787731"/>
              </p:ext>
            </p:extLst>
          </p:nvPr>
        </p:nvGraphicFramePr>
        <p:xfrm>
          <a:off x="457199" y="838200"/>
          <a:ext cx="8229601"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339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362E-F793-438B-BCBC-29394859A958}"/>
              </a:ext>
            </a:extLst>
          </p:cNvPr>
          <p:cNvSpPr>
            <a:spLocks noGrp="1"/>
          </p:cNvSpPr>
          <p:nvPr>
            <p:ph type="title"/>
          </p:nvPr>
        </p:nvSpPr>
        <p:spPr/>
        <p:txBody>
          <a:bodyPr/>
          <a:lstStyle/>
          <a:p>
            <a:r>
              <a:rPr lang="en-US" dirty="0"/>
              <a:t>Use of psychotropic medication</a:t>
            </a:r>
          </a:p>
        </p:txBody>
      </p:sp>
      <p:graphicFrame>
        <p:nvGraphicFramePr>
          <p:cNvPr id="4" name="Content Placeholder 3">
            <a:extLst>
              <a:ext uri="{FF2B5EF4-FFF2-40B4-BE49-F238E27FC236}">
                <a16:creationId xmlns:a16="http://schemas.microsoft.com/office/drawing/2014/main" id="{4D843DC8-8972-C2AE-B5D0-D3531CF85A18}"/>
              </a:ext>
            </a:extLst>
          </p:cNvPr>
          <p:cNvGraphicFramePr>
            <a:graphicFrameLocks noGrp="1"/>
          </p:cNvGraphicFramePr>
          <p:nvPr>
            <p:ph sz="quarter" idx="13"/>
            <p:extLst>
              <p:ext uri="{D42A27DB-BD31-4B8C-83A1-F6EECF244321}">
                <p14:modId xmlns:p14="http://schemas.microsoft.com/office/powerpoint/2010/main" val="3751601965"/>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7516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D5F1-23A9-F952-46C3-2D9ECA3485E4}"/>
              </a:ext>
            </a:extLst>
          </p:cNvPr>
          <p:cNvSpPr>
            <a:spLocks noGrp="1"/>
          </p:cNvSpPr>
          <p:nvPr>
            <p:ph type="title"/>
          </p:nvPr>
        </p:nvSpPr>
        <p:spPr/>
        <p:txBody>
          <a:bodyPr/>
          <a:lstStyle/>
          <a:p>
            <a:r>
              <a:rPr lang="en-US" dirty="0"/>
              <a:t>Overall Evidence on pharmacotherapy for bpd</a:t>
            </a:r>
          </a:p>
        </p:txBody>
      </p:sp>
      <p:sp>
        <p:nvSpPr>
          <p:cNvPr id="3" name="Content Placeholder 2">
            <a:extLst>
              <a:ext uri="{FF2B5EF4-FFF2-40B4-BE49-F238E27FC236}">
                <a16:creationId xmlns:a16="http://schemas.microsoft.com/office/drawing/2014/main" id="{912245CB-2127-4BAD-C945-6C7EE6C1AD33}"/>
              </a:ext>
            </a:extLst>
          </p:cNvPr>
          <p:cNvSpPr>
            <a:spLocks noGrp="1"/>
          </p:cNvSpPr>
          <p:nvPr>
            <p:ph sz="quarter" idx="13"/>
          </p:nvPr>
        </p:nvSpPr>
        <p:spPr/>
        <p:txBody>
          <a:bodyPr>
            <a:normAutofit/>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Benefits of psychotropic medications in studies of BPD were modest (low strength of evidence) and inconsistent. </a:t>
            </a:r>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Few studies were designed to specifically address benefits of pharmacotherapy as an adjunct to psychotherapy. </a:t>
            </a:r>
          </a:p>
          <a:p>
            <a:pPr lvl="1"/>
            <a:r>
              <a:rPr lang="en-US" sz="1500" dirty="0">
                <a:latin typeface="Calibri" panose="020F0502020204030204" pitchFamily="34" charset="0"/>
                <a:ea typeface="Times New Roman" panose="02020603050405020304" pitchFamily="18" charset="0"/>
                <a:cs typeface="Calibri" panose="020F0502020204030204" pitchFamily="34" charset="0"/>
              </a:rPr>
              <a:t>A</a:t>
            </a:r>
            <a:r>
              <a:rPr lang="en-US" sz="1500" dirty="0">
                <a:effectLst/>
                <a:latin typeface="Calibri" panose="020F0502020204030204" pitchFamily="34" charset="0"/>
                <a:ea typeface="Times New Roman" panose="02020603050405020304" pitchFamily="18" charset="0"/>
                <a:cs typeface="Calibri" panose="020F0502020204030204" pitchFamily="34" charset="0"/>
              </a:rPr>
              <a:t>n adjunctive benefit of olanzapine as an add-on to DBT in a small study, but no benefit for BPD in other small studies of adjunctive fluoxetine in patients with and without MDD</a:t>
            </a:r>
          </a:p>
          <a:p>
            <a:pPr lvl="1"/>
            <a:r>
              <a:rPr lang="en-US" sz="1500" dirty="0">
                <a:effectLst/>
                <a:latin typeface="Calibri" panose="020F0502020204030204" pitchFamily="34" charset="0"/>
                <a:ea typeface="Times New Roman" panose="02020603050405020304" pitchFamily="18" charset="0"/>
                <a:cs typeface="Calibri" panose="020F0502020204030204" pitchFamily="34" charset="0"/>
              </a:rPr>
              <a:t>Possible effects of lithium, the monoamine oxidase inhibitor, tranylcypromine, and carbamazepine in older literature, but small sample sizes and using different criteria for BPD diagnosis than at present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limitations of the evidence suggest that psychotropic medications should be used judiciously in BPD with a reliance on psychotherapy as a primary therapeutic modality. </a:t>
            </a:r>
          </a:p>
          <a:p>
            <a:endParaRPr lang="en-US" dirty="0"/>
          </a:p>
        </p:txBody>
      </p:sp>
    </p:spTree>
    <p:extLst>
      <p:ext uri="{BB962C8B-B14F-4D97-AF65-F5344CB8AC3E}">
        <p14:creationId xmlns:p14="http://schemas.microsoft.com/office/powerpoint/2010/main" val="308282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1224-95A6-26B2-C0A3-75BB6232A703}"/>
              </a:ext>
            </a:extLst>
          </p:cNvPr>
          <p:cNvSpPr>
            <a:spLocks noGrp="1"/>
          </p:cNvSpPr>
          <p:nvPr>
            <p:ph type="title"/>
          </p:nvPr>
        </p:nvSpPr>
        <p:spPr/>
        <p:txBody>
          <a:bodyPr/>
          <a:lstStyle/>
          <a:p>
            <a:r>
              <a:rPr lang="en-US" dirty="0"/>
              <a:t>Statement 1 – initial assessment</a:t>
            </a:r>
          </a:p>
        </p:txBody>
      </p:sp>
      <p:graphicFrame>
        <p:nvGraphicFramePr>
          <p:cNvPr id="7" name="Content Placeholder 6">
            <a:extLst>
              <a:ext uri="{FF2B5EF4-FFF2-40B4-BE49-F238E27FC236}">
                <a16:creationId xmlns:a16="http://schemas.microsoft.com/office/drawing/2014/main" id="{D05BB3D9-A89F-A79A-34B9-479261C901C7}"/>
              </a:ext>
            </a:extLst>
          </p:cNvPr>
          <p:cNvGraphicFramePr>
            <a:graphicFrameLocks noGrp="1"/>
          </p:cNvGraphicFramePr>
          <p:nvPr>
            <p:ph sz="quarter" idx="13"/>
            <p:extLst>
              <p:ext uri="{D42A27DB-BD31-4B8C-83A1-F6EECF244321}">
                <p14:modId xmlns:p14="http://schemas.microsoft.com/office/powerpoint/2010/main" val="1630983670"/>
              </p:ext>
            </p:extLst>
          </p:nvPr>
        </p:nvGraphicFramePr>
        <p:xfrm>
          <a:off x="457200" y="1020763"/>
          <a:ext cx="7815263"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227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F69C4-3D2C-34A4-0CFE-55ADB4B44758}"/>
              </a:ext>
            </a:extLst>
          </p:cNvPr>
          <p:cNvSpPr>
            <a:spLocks noGrp="1"/>
          </p:cNvSpPr>
          <p:nvPr>
            <p:ph type="title"/>
          </p:nvPr>
        </p:nvSpPr>
        <p:spPr/>
        <p:txBody>
          <a:bodyPr/>
          <a:lstStyle/>
          <a:p>
            <a:r>
              <a:rPr lang="en-US" dirty="0"/>
              <a:t>Effects of SGA compared with placebo</a:t>
            </a:r>
          </a:p>
        </p:txBody>
      </p:sp>
      <p:sp>
        <p:nvSpPr>
          <p:cNvPr id="3" name="Content Placeholder 2">
            <a:extLst>
              <a:ext uri="{FF2B5EF4-FFF2-40B4-BE49-F238E27FC236}">
                <a16:creationId xmlns:a16="http://schemas.microsoft.com/office/drawing/2014/main" id="{2ADFFF1E-4659-8D73-DA88-774D4194205E}"/>
              </a:ext>
            </a:extLst>
          </p:cNvPr>
          <p:cNvSpPr>
            <a:spLocks noGrp="1"/>
          </p:cNvSpPr>
          <p:nvPr>
            <p:ph sz="quarter" idx="13"/>
          </p:nvPr>
        </p:nvSpPr>
        <p:spPr/>
        <p:txBody>
          <a:bodyPr>
            <a:normAutofit/>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many of the studies, there was at least one outcome measure that showed a statistically significant effect. However, these were not consistent for specific SGAs or for SGAs as a group. Many studies had a high risk of bias.</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There was a small benefit of SGAs on general psychopathology but no effect on other outcomes measured.</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5141B0A-D0BE-9E5A-AAB7-5E432E968924}"/>
              </a:ext>
            </a:extLst>
          </p:cNvPr>
          <p:cNvGraphicFramePr>
            <a:graphicFrameLocks noGrp="1"/>
          </p:cNvGraphicFramePr>
          <p:nvPr>
            <p:extLst>
              <p:ext uri="{D42A27DB-BD31-4B8C-83A1-F6EECF244321}">
                <p14:modId xmlns:p14="http://schemas.microsoft.com/office/powerpoint/2010/main" val="2176224861"/>
              </p:ext>
            </p:extLst>
          </p:nvPr>
        </p:nvGraphicFramePr>
        <p:xfrm>
          <a:off x="537328" y="2571750"/>
          <a:ext cx="8239027" cy="1591669"/>
        </p:xfrm>
        <a:graphic>
          <a:graphicData uri="http://schemas.openxmlformats.org/drawingml/2006/table">
            <a:tbl>
              <a:tblPr firstRow="1" firstCol="1" bandRow="1"/>
              <a:tblGrid>
                <a:gridCol w="2385754">
                  <a:extLst>
                    <a:ext uri="{9D8B030D-6E8A-4147-A177-3AD203B41FA5}">
                      <a16:colId xmlns:a16="http://schemas.microsoft.com/office/drawing/2014/main" val="3912410464"/>
                    </a:ext>
                  </a:extLst>
                </a:gridCol>
                <a:gridCol w="944380">
                  <a:extLst>
                    <a:ext uri="{9D8B030D-6E8A-4147-A177-3AD203B41FA5}">
                      <a16:colId xmlns:a16="http://schemas.microsoft.com/office/drawing/2014/main" val="1338847588"/>
                    </a:ext>
                  </a:extLst>
                </a:gridCol>
                <a:gridCol w="1206708">
                  <a:extLst>
                    <a:ext uri="{9D8B030D-6E8A-4147-A177-3AD203B41FA5}">
                      <a16:colId xmlns:a16="http://schemas.microsoft.com/office/drawing/2014/main" val="4271111262"/>
                    </a:ext>
                  </a:extLst>
                </a:gridCol>
                <a:gridCol w="951876">
                  <a:extLst>
                    <a:ext uri="{9D8B030D-6E8A-4147-A177-3AD203B41FA5}">
                      <a16:colId xmlns:a16="http://schemas.microsoft.com/office/drawing/2014/main" val="1689898399"/>
                    </a:ext>
                  </a:extLst>
                </a:gridCol>
                <a:gridCol w="1761626">
                  <a:extLst>
                    <a:ext uri="{9D8B030D-6E8A-4147-A177-3AD203B41FA5}">
                      <a16:colId xmlns:a16="http://schemas.microsoft.com/office/drawing/2014/main" val="3642931409"/>
                    </a:ext>
                  </a:extLst>
                </a:gridCol>
                <a:gridCol w="988683">
                  <a:extLst>
                    <a:ext uri="{9D8B030D-6E8A-4147-A177-3AD203B41FA5}">
                      <a16:colId xmlns:a16="http://schemas.microsoft.com/office/drawing/2014/main" val="2417963734"/>
                    </a:ext>
                  </a:extLst>
                </a:gridCol>
              </a:tblGrid>
              <a:tr h="161909">
                <a:tc rowSpan="2">
                  <a:txBody>
                    <a:bodyPr/>
                    <a:lstStyle/>
                    <a:p>
                      <a:pPr marL="0" marR="0" algn="ctr">
                        <a:lnSpc>
                          <a:spcPct val="107000"/>
                        </a:lnSpc>
                        <a:spcBef>
                          <a:spcPts val="200"/>
                        </a:spcBef>
                        <a:spcAft>
                          <a:spcPts val="20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Outcomes</a:t>
                      </a:r>
                    </a:p>
                  </a:txBody>
                  <a:tcPr marL="25227" marR="25227" marT="25227" marB="25227"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participants </a:t>
                      </a:r>
                      <a:b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(studies)</a:t>
                      </a:r>
                    </a:p>
                  </a:txBody>
                  <a:tcPr marL="25227" marR="25227" marT="25227" marB="25227"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Certainty of the evidence</a:t>
                      </a:r>
                      <a:br>
                        <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(GRADE)</a:t>
                      </a:r>
                    </a:p>
                  </a:txBody>
                  <a:tcPr marL="25227" marR="25227" marT="25227" marB="25227"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Relative effect</a:t>
                      </a:r>
                      <a:br>
                        <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(95% CI)</a:t>
                      </a:r>
                    </a:p>
                  </a:txBody>
                  <a:tcPr marL="25227" marR="25227" marT="25227" marB="25227"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gridSpan="2">
                  <a:txBody>
                    <a:bodyPr/>
                    <a:lstStyle/>
                    <a:p>
                      <a:pPr marL="0" marR="0" algn="ctr">
                        <a:lnSpc>
                          <a:spcPct val="107000"/>
                        </a:lnSpc>
                        <a:spcBef>
                          <a:spcPts val="200"/>
                        </a:spcBef>
                        <a:spcAft>
                          <a:spcPts val="2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Anticipated absolute effects</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5227" marR="25227" marT="25227" marB="25227"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extLst>
                  <a:ext uri="{0D108BD9-81ED-4DB2-BD59-A6C34878D82A}">
                    <a16:rowId xmlns:a16="http://schemas.microsoft.com/office/drawing/2014/main" val="2743905209"/>
                  </a:ext>
                </a:extLst>
              </a:tr>
              <a:tr h="27850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Effect with placebo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227" marR="25227" marT="25227" marB="25227"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marL="0" marR="0" algn="ctr">
                        <a:lnSpc>
                          <a:spcPct val="107000"/>
                        </a:lnSpc>
                        <a:spcBef>
                          <a:spcPts val="200"/>
                        </a:spcBef>
                        <a:spcAft>
                          <a:spcPts val="2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Difference in effect with SGA</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5227" marR="25227" marT="25227" marB="25227"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extLst>
                  <a:ext uri="{0D108BD9-81ED-4DB2-BD59-A6C34878D82A}">
                    <a16:rowId xmlns:a16="http://schemas.microsoft.com/office/drawing/2014/main" val="2896252931"/>
                  </a:ext>
                </a:extLst>
              </a:tr>
              <a:tr h="628310">
                <a:tc>
                  <a:txBody>
                    <a:bodyPr/>
                    <a:lstStyle/>
                    <a:p>
                      <a:pPr marL="0" marR="0" algn="ctr">
                        <a:lnSpc>
                          <a:spcPct val="107000"/>
                        </a:lnSpc>
                        <a:spcBef>
                          <a:spcPts val="0"/>
                        </a:spcBef>
                        <a:spcAft>
                          <a:spcPts val="40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General Psychopathology</a:t>
                      </a:r>
                      <a:br>
                        <a:rPr lang="en-US" sz="1200"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dirty="0">
                          <a:effectLst/>
                          <a:latin typeface="Calibri" panose="020F0502020204030204" pitchFamily="34" charset="0"/>
                          <a:ea typeface="Times New Roman" panose="02020603050405020304" pitchFamily="18" charset="0"/>
                          <a:cs typeface="Calibri" panose="020F0502020204030204" pitchFamily="34" charset="0"/>
                        </a:rPr>
                        <a:t>assessed with: SCL-90</a:t>
                      </a:r>
                      <a:br>
                        <a:rPr lang="en-US" sz="1200"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dirty="0">
                          <a:effectLst/>
                          <a:latin typeface="Calibri" panose="020F0502020204030204" pitchFamily="34" charset="0"/>
                          <a:ea typeface="Times New Roman" panose="02020603050405020304" pitchFamily="18" charset="0"/>
                          <a:cs typeface="Calibri" panose="020F0502020204030204" pitchFamily="34" charset="0"/>
                        </a:rPr>
                        <a:t>follow-up: range 8 weeks to 12 weeks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25227" marR="25227" marT="25227" marB="2522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698</a:t>
                      </a:r>
                      <a:br>
                        <a:rPr lang="fr-FR" sz="1200" dirty="0">
                          <a:effectLst/>
                          <a:latin typeface="Calibri" panose="020F0502020204030204" pitchFamily="34" charset="0"/>
                          <a:ea typeface="Times New Roman" panose="02020603050405020304" pitchFamily="18" charset="0"/>
                          <a:cs typeface="Times New Roman" panose="02020603050405020304" pitchFamily="18" charset="0"/>
                        </a:rPr>
                      </a:b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(5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RCTs</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25227" marR="25227" marT="25227" marB="2522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400" b="1"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4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b="1" dirty="0">
                          <a:effectLst/>
                          <a:latin typeface="Calibri" panose="020F0502020204030204" pitchFamily="34" charset="0"/>
                          <a:ea typeface="Times New Roman" panose="02020603050405020304" pitchFamily="18" charset="0"/>
                          <a:cs typeface="Calibri" panose="020F0502020204030204" pitchFamily="34" charset="0"/>
                        </a:rPr>
                        <a:t>MODERATE</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 for effect of SGA</a:t>
                      </a:r>
                    </a:p>
                  </a:txBody>
                  <a:tcPr marL="25227" marR="25227" marT="25227" marB="2522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25227" marR="25227" marT="25227" marB="2522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mean score</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endpoint was 10.3 points (</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Black et al. 2014)</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227" marR="25227" marT="25227" marB="2522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4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 1.2 points lower (ns)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227" marR="25227" marT="25227" marB="2522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47212978"/>
                  </a:ext>
                </a:extLst>
              </a:tr>
            </a:tbl>
          </a:graphicData>
        </a:graphic>
      </p:graphicFrame>
    </p:spTree>
    <p:extLst>
      <p:ext uri="{BB962C8B-B14F-4D97-AF65-F5344CB8AC3E}">
        <p14:creationId xmlns:p14="http://schemas.microsoft.com/office/powerpoint/2010/main" val="3474010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C9F0-89F6-297F-51C3-D4F805343D6E}"/>
              </a:ext>
            </a:extLst>
          </p:cNvPr>
          <p:cNvSpPr>
            <a:spLocks noGrp="1"/>
          </p:cNvSpPr>
          <p:nvPr>
            <p:ph type="title"/>
          </p:nvPr>
        </p:nvSpPr>
        <p:spPr/>
        <p:txBody>
          <a:bodyPr/>
          <a:lstStyle/>
          <a:p>
            <a:r>
              <a:rPr lang="en-US" dirty="0"/>
              <a:t>Adverse events of SGA compared with placebo</a:t>
            </a:r>
          </a:p>
        </p:txBody>
      </p:sp>
      <p:sp>
        <p:nvSpPr>
          <p:cNvPr id="3" name="Content Placeholder 2">
            <a:extLst>
              <a:ext uri="{FF2B5EF4-FFF2-40B4-BE49-F238E27FC236}">
                <a16:creationId xmlns:a16="http://schemas.microsoft.com/office/drawing/2014/main" id="{AEA67DCE-4D48-3A8B-F7FB-4B60135E2744}"/>
              </a:ext>
            </a:extLst>
          </p:cNvPr>
          <p:cNvSpPr>
            <a:spLocks noGrp="1"/>
          </p:cNvSpPr>
          <p:nvPr>
            <p:ph sz="quarter" idx="13"/>
          </p:nvPr>
        </p:nvSpPr>
        <p:spPr>
          <a:xfrm>
            <a:off x="457200" y="1021079"/>
            <a:ext cx="7815262" cy="3640861"/>
          </a:xfrm>
        </p:spPr>
        <p:txBody>
          <a:bodyPr>
            <a:normAutofit/>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Although study withdrawals due to adverse effects were comparable for SGAs and placebo, there was a small increase in adverse effects with SGAs.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lvl="1"/>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1" indent="0" algn="ctr">
              <a:buNone/>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1" indent="0" algn="ctr">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Random effects meta-analysis of the incidence of adverse events comparing SGA with placebo</a:t>
            </a:r>
          </a:p>
          <a:p>
            <a:endParaRPr lang="en-US" dirty="0"/>
          </a:p>
        </p:txBody>
      </p:sp>
      <p:pic>
        <p:nvPicPr>
          <p:cNvPr id="4" name="Picture 3" descr="P2402#yIS1">
            <a:extLst>
              <a:ext uri="{FF2B5EF4-FFF2-40B4-BE49-F238E27FC236}">
                <a16:creationId xmlns:a16="http://schemas.microsoft.com/office/drawing/2014/main" id="{91C08E3F-A9D6-AB7B-C1A8-B88BDF462823}"/>
              </a:ext>
            </a:extLst>
          </p:cNvPr>
          <p:cNvPicPr>
            <a:picLocks noChangeAspect="1"/>
          </p:cNvPicPr>
          <p:nvPr/>
        </p:nvPicPr>
        <p:blipFill>
          <a:blip r:embed="rId2"/>
          <a:stretch>
            <a:fillRect/>
          </a:stretch>
        </p:blipFill>
        <p:spPr>
          <a:xfrm>
            <a:off x="1215748" y="1902857"/>
            <a:ext cx="6294323" cy="2410945"/>
          </a:xfrm>
          <a:prstGeom prst="rect">
            <a:avLst/>
          </a:prstGeom>
        </p:spPr>
      </p:pic>
    </p:spTree>
    <p:extLst>
      <p:ext uri="{BB962C8B-B14F-4D97-AF65-F5344CB8AC3E}">
        <p14:creationId xmlns:p14="http://schemas.microsoft.com/office/powerpoint/2010/main" val="408553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21EC-A131-8DDF-B768-B50FBF3E03D1}"/>
              </a:ext>
            </a:extLst>
          </p:cNvPr>
          <p:cNvSpPr>
            <a:spLocks noGrp="1"/>
          </p:cNvSpPr>
          <p:nvPr>
            <p:ph type="title"/>
          </p:nvPr>
        </p:nvSpPr>
        <p:spPr/>
        <p:txBody>
          <a:bodyPr/>
          <a:lstStyle/>
          <a:p>
            <a:r>
              <a:rPr lang="en-US" dirty="0"/>
              <a:t>SGA compared with antidepressant/SGA</a:t>
            </a:r>
          </a:p>
        </p:txBody>
      </p:sp>
      <p:sp>
        <p:nvSpPr>
          <p:cNvPr id="3" name="Content Placeholder 2">
            <a:extLst>
              <a:ext uri="{FF2B5EF4-FFF2-40B4-BE49-F238E27FC236}">
                <a16:creationId xmlns:a16="http://schemas.microsoft.com/office/drawing/2014/main" id="{08F2692F-95A4-24AD-30C2-090B870684B2}"/>
              </a:ext>
            </a:extLst>
          </p:cNvPr>
          <p:cNvSpPr>
            <a:spLocks noGrp="1"/>
          </p:cNvSpPr>
          <p:nvPr>
            <p:ph sz="quarter" idx="13"/>
          </p:nvPr>
        </p:nvSpPr>
        <p:spPr/>
        <p:txBody>
          <a:bodyPr>
            <a:norm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SGA vs. Antidepressant</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One industry-funded RCT (N=45;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Zanarini</a:t>
            </a:r>
            <a:r>
              <a:rPr lang="en-US" sz="1600" dirty="0">
                <a:effectLst/>
                <a:latin typeface="Calibri" panose="020F0502020204030204" pitchFamily="34" charset="0"/>
                <a:ea typeface="Calibri" panose="020F0502020204030204" pitchFamily="34" charset="0"/>
                <a:cs typeface="Times New Roman" panose="02020603050405020304" pitchFamily="18" charset="0"/>
              </a:rPr>
              <a:t> et al. 2004; moderate risk of bias) reported significantly greater improvements in aggression and depressive symptoms with olanzapine (2.5-7.5 mg/day) or a combination of olanzapine and fluoxetine than fluoxetine alone (10-30 mg/day).</a:t>
            </a:r>
          </a:p>
          <a:p>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SGA vs. SGA</a:t>
            </a:r>
          </a:p>
          <a:p>
            <a:pPr lvl="1"/>
            <a:r>
              <a:rPr lang="en-US" sz="1600" dirty="0">
                <a:effectLst/>
                <a:latin typeface="Calibri" panose="020F0502020204030204" pitchFamily="34" charset="0"/>
                <a:ea typeface="Times New Roman" panose="02020603050405020304" pitchFamily="18" charset="0"/>
                <a:cs typeface="Times New Roman" panose="02020603050405020304" pitchFamily="18" charset="0"/>
              </a:rPr>
              <a:t>One RCT (N=51;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Bozzatello</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et al. 2017; high risk of bias) showed no significant differences between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asenapine</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(5-10 mg/day) and olanzapine (5-10 mg/day).</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One retrospective cohort study (N=116; García-Carmona et al. 2021) showed no significant differences for suicidal behavior for individuals who received long-acting injectable SGAs (aripiprazole, paliperidone, risperidone) compared with those who were on oral SGAs (not specified).</a:t>
            </a:r>
            <a:endParaRPr lang="en-US" dirty="0"/>
          </a:p>
        </p:txBody>
      </p:sp>
    </p:spTree>
    <p:extLst>
      <p:ext uri="{BB962C8B-B14F-4D97-AF65-F5344CB8AC3E}">
        <p14:creationId xmlns:p14="http://schemas.microsoft.com/office/powerpoint/2010/main" val="2913864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0460-D289-AD5D-2459-D601C2DE4942}"/>
              </a:ext>
            </a:extLst>
          </p:cNvPr>
          <p:cNvSpPr>
            <a:spLocks noGrp="1"/>
          </p:cNvSpPr>
          <p:nvPr>
            <p:ph type="title"/>
          </p:nvPr>
        </p:nvSpPr>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Certainty-of-evidence ratings of outcomes comparing SGA with antidepressant</a:t>
            </a:r>
            <a:endParaRPr lang="en-US" dirty="0"/>
          </a:p>
        </p:txBody>
      </p:sp>
      <p:graphicFrame>
        <p:nvGraphicFramePr>
          <p:cNvPr id="5" name="Content Placeholder 4">
            <a:extLst>
              <a:ext uri="{FF2B5EF4-FFF2-40B4-BE49-F238E27FC236}">
                <a16:creationId xmlns:a16="http://schemas.microsoft.com/office/drawing/2014/main" id="{E351BC67-4FAA-287B-60D1-AACAD6521D93}"/>
              </a:ext>
            </a:extLst>
          </p:cNvPr>
          <p:cNvGraphicFramePr>
            <a:graphicFrameLocks noGrp="1"/>
          </p:cNvGraphicFramePr>
          <p:nvPr>
            <p:ph sz="quarter" idx="13"/>
            <p:extLst>
              <p:ext uri="{D42A27DB-BD31-4B8C-83A1-F6EECF244321}">
                <p14:modId xmlns:p14="http://schemas.microsoft.com/office/powerpoint/2010/main" val="1547117176"/>
              </p:ext>
            </p:extLst>
          </p:nvPr>
        </p:nvGraphicFramePr>
        <p:xfrm>
          <a:off x="457200" y="857250"/>
          <a:ext cx="8272912" cy="3766421"/>
        </p:xfrm>
        <a:graphic>
          <a:graphicData uri="http://schemas.openxmlformats.org/drawingml/2006/table">
            <a:tbl>
              <a:tblPr firstRow="1" firstCol="1" bandRow="1"/>
              <a:tblGrid>
                <a:gridCol w="1630612">
                  <a:extLst>
                    <a:ext uri="{9D8B030D-6E8A-4147-A177-3AD203B41FA5}">
                      <a16:colId xmlns:a16="http://schemas.microsoft.com/office/drawing/2014/main" val="881290997"/>
                    </a:ext>
                  </a:extLst>
                </a:gridCol>
                <a:gridCol w="1400996">
                  <a:extLst>
                    <a:ext uri="{9D8B030D-6E8A-4147-A177-3AD203B41FA5}">
                      <a16:colId xmlns:a16="http://schemas.microsoft.com/office/drawing/2014/main" val="260366188"/>
                    </a:ext>
                  </a:extLst>
                </a:gridCol>
                <a:gridCol w="2298288">
                  <a:extLst>
                    <a:ext uri="{9D8B030D-6E8A-4147-A177-3AD203B41FA5}">
                      <a16:colId xmlns:a16="http://schemas.microsoft.com/office/drawing/2014/main" val="3624845969"/>
                    </a:ext>
                  </a:extLst>
                </a:gridCol>
                <a:gridCol w="634768">
                  <a:extLst>
                    <a:ext uri="{9D8B030D-6E8A-4147-A177-3AD203B41FA5}">
                      <a16:colId xmlns:a16="http://schemas.microsoft.com/office/drawing/2014/main" val="392789773"/>
                    </a:ext>
                  </a:extLst>
                </a:gridCol>
                <a:gridCol w="1154124">
                  <a:extLst>
                    <a:ext uri="{9D8B030D-6E8A-4147-A177-3AD203B41FA5}">
                      <a16:colId xmlns:a16="http://schemas.microsoft.com/office/drawing/2014/main" val="1956710799"/>
                    </a:ext>
                  </a:extLst>
                </a:gridCol>
                <a:gridCol w="1154124">
                  <a:extLst>
                    <a:ext uri="{9D8B030D-6E8A-4147-A177-3AD203B41FA5}">
                      <a16:colId xmlns:a16="http://schemas.microsoft.com/office/drawing/2014/main" val="3312886022"/>
                    </a:ext>
                  </a:extLst>
                </a:gridCol>
              </a:tblGrid>
              <a:tr h="167084">
                <a:tc rowSpan="2">
                  <a:txBody>
                    <a:bodyPr/>
                    <a:lstStyle/>
                    <a:p>
                      <a:pPr marL="0" marR="0" algn="ctr">
                        <a:lnSpc>
                          <a:spcPct val="107000"/>
                        </a:lnSpc>
                        <a:spcBef>
                          <a:spcPts val="200"/>
                        </a:spcBef>
                        <a:spcAft>
                          <a:spcPts val="200"/>
                        </a:spcAft>
                      </a:pPr>
                      <a:r>
                        <a:rPr lang="en-US"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Outcomes</a:t>
                      </a:r>
                    </a:p>
                  </a:txBody>
                  <a:tcPr marL="26034" marR="26034" marT="26034" marB="26034"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participants </a:t>
                      </a:r>
                      <a:b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(studies)</a:t>
                      </a:r>
                    </a:p>
                  </a:txBody>
                  <a:tcPr marL="26034" marR="26034" marT="26034" marB="26034"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Certainty of the evidence</a:t>
                      </a:r>
                      <a:b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(GRADE)</a:t>
                      </a:r>
                    </a:p>
                  </a:txBody>
                  <a:tcPr marL="26034" marR="26034" marT="26034" marB="26034"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Relative effect</a:t>
                      </a:r>
                      <a:br>
                        <a:rPr lang="en-US"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(95% CI)</a:t>
                      </a:r>
                    </a:p>
                  </a:txBody>
                  <a:tcPr marL="26034" marR="26034" marT="26034" marB="26034"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71AA"/>
                    </a:solidFill>
                  </a:tcPr>
                </a:tc>
                <a:tc gridSpan="2">
                  <a:txBody>
                    <a:bodyPr/>
                    <a:lstStyle/>
                    <a:p>
                      <a:pPr marL="0" marR="0" algn="ctr">
                        <a:lnSpc>
                          <a:spcPct val="107000"/>
                        </a:lnSpc>
                        <a:spcBef>
                          <a:spcPts val="200"/>
                        </a:spcBef>
                        <a:spcAft>
                          <a:spcPts val="2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Anticipated absolute effects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26034" marR="26034" marT="26034" marB="26034"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extLst>
                  <a:ext uri="{0D108BD9-81ED-4DB2-BD59-A6C34878D82A}">
                    <a16:rowId xmlns:a16="http://schemas.microsoft.com/office/drawing/2014/main" val="2439449043"/>
                  </a:ext>
                </a:extLst>
              </a:tr>
              <a:tr h="2874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Effect with antidepressants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034" marR="26034" marT="26034" marB="26034"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3D3"/>
                    </a:solidFill>
                  </a:tcPr>
                </a:tc>
                <a:tc>
                  <a:txBody>
                    <a:bodyPr/>
                    <a:lstStyle/>
                    <a:p>
                      <a:pPr marL="0" marR="0" algn="ctr">
                        <a:lnSpc>
                          <a:spcPct val="107000"/>
                        </a:lnSpc>
                        <a:spcBef>
                          <a:spcPts val="200"/>
                        </a:spcBef>
                        <a:spcAft>
                          <a:spcPts val="2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Difference in effect with SGA</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26034" marR="26034" marT="26034" marB="26034"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3D3D3"/>
                    </a:solidFill>
                  </a:tcPr>
                </a:tc>
                <a:extLst>
                  <a:ext uri="{0D108BD9-81ED-4DB2-BD59-A6C34878D82A}">
                    <a16:rowId xmlns:a16="http://schemas.microsoft.com/office/drawing/2014/main" val="3697087889"/>
                  </a:ext>
                </a:extLst>
              </a:tr>
              <a:tr h="167084">
                <a:tc gridSpan="6">
                  <a:txBody>
                    <a:bodyPr/>
                    <a:lstStyle/>
                    <a:p>
                      <a:pPr marL="0" marR="0" algn="ctr">
                        <a:lnSpc>
                          <a:spcPct val="107000"/>
                        </a:lnSpc>
                        <a:spcBef>
                          <a:spcPts val="0"/>
                        </a:spcBef>
                        <a:spcAft>
                          <a:spcPts val="400"/>
                        </a:spcAft>
                      </a:pPr>
                      <a:r>
                        <a:rPr lang="en-US" sz="1000" b="1">
                          <a:effectLst/>
                          <a:latin typeface="Calibri" panose="020F0502020204030204" pitchFamily="34" charset="0"/>
                          <a:ea typeface="Yu Mincho" panose="02020400000000000000" pitchFamily="18" charset="-128"/>
                          <a:cs typeface="Times New Roman" panose="02020603050405020304" pitchFamily="18" charset="0"/>
                        </a:rPr>
                        <a:t>Olanzapine vs. Fluoxetine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mpd="sng">
                      <a:noFill/>
                      <a:prstDash val="solid"/>
                    </a:lnL>
                    <a:lnT w="1905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4501863"/>
                  </a:ext>
                </a:extLst>
              </a:tr>
              <a:tr h="528067">
                <a:tc>
                  <a:txBody>
                    <a:bodyPr/>
                    <a:lstStyle/>
                    <a:p>
                      <a:pPr marL="0" marR="0" algn="ctr">
                        <a:lnSpc>
                          <a:spcPct val="107000"/>
                        </a:lnSpc>
                        <a:spcBef>
                          <a:spcPts val="0"/>
                        </a:spcBef>
                        <a:spcAft>
                          <a:spcPts val="4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Aggression</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effectLst/>
                          <a:latin typeface="Calibri" panose="020F0502020204030204" pitchFamily="34" charset="0"/>
                          <a:ea typeface="Times New Roman" panose="02020603050405020304" pitchFamily="18" charset="0"/>
                          <a:cs typeface="Times New Roman" panose="02020603050405020304" pitchFamily="18" charset="0"/>
                        </a:rPr>
                        <a:t>assessed with: MOAS</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effectLst/>
                          <a:latin typeface="Calibri" panose="020F0502020204030204" pitchFamily="34" charset="0"/>
                          <a:ea typeface="Times New Roman" panose="02020603050405020304" pitchFamily="18" charset="0"/>
                          <a:cs typeface="Times New Roman" panose="02020603050405020304" pitchFamily="18" charset="0"/>
                        </a:rPr>
                        <a:t>follow-up: mean 8 weeks </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30</a:t>
                      </a:r>
                      <a:br>
                        <a:rPr lang="fr-FR" sz="1000" dirty="0">
                          <a:effectLst/>
                          <a:latin typeface="Calibri" panose="020F0502020204030204" pitchFamily="34" charset="0"/>
                          <a:ea typeface="Times New Roman" panose="02020603050405020304" pitchFamily="18" charset="0"/>
                          <a:cs typeface="Times New Roman" panose="02020603050405020304" pitchFamily="18" charset="0"/>
                        </a:rPr>
                      </a:b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(1 RCT)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LOW</a:t>
                      </a:r>
                      <a:r>
                        <a:rPr lang="en-US" sz="1000" b="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for greater effect of olanzapine</a:t>
                      </a:r>
                    </a:p>
                  </a:txBody>
                  <a:tcPr marL="26034" marR="26034" marT="26034" marB="26034" anchor="ctr">
                    <a:lnL>
                      <a:noFill/>
                    </a:lnL>
                    <a:lnR>
                      <a:noFill/>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mean score at endpoint was 7.83 points </a:t>
                      </a:r>
                      <a:endParaRPr lang="en-US"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400"/>
                        </a:spcAft>
                      </a:pPr>
                      <a:r>
                        <a:rPr lang="en-US" sz="10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mean 4.3 points lower (p=0.003)</a:t>
                      </a:r>
                      <a:endParaRPr lang="en-US"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05489616"/>
                  </a:ext>
                </a:extLst>
              </a:tr>
              <a:tr h="528067">
                <a:tc>
                  <a:txBody>
                    <a:bodyPr/>
                    <a:lstStyle/>
                    <a:p>
                      <a:pPr marL="0" marR="0" algn="ctr">
                        <a:lnSpc>
                          <a:spcPct val="107000"/>
                        </a:lnSpc>
                        <a:spcBef>
                          <a:spcPts val="0"/>
                        </a:spcBef>
                        <a:spcAft>
                          <a:spcPts val="4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Depression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4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assessed with: MADRS</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effectLst/>
                          <a:latin typeface="Calibri" panose="020F0502020204030204" pitchFamily="34" charset="0"/>
                          <a:ea typeface="Times New Roman" panose="02020603050405020304" pitchFamily="18" charset="0"/>
                          <a:cs typeface="Times New Roman" panose="02020603050405020304" pitchFamily="18" charset="0"/>
                        </a:rPr>
                        <a:t>follow-up: mean 8 weeks</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30</a:t>
                      </a:r>
                      <a:br>
                        <a:rPr lang="fr-FR" sz="1000" dirty="0">
                          <a:effectLst/>
                          <a:latin typeface="Calibri" panose="020F0502020204030204" pitchFamily="34" charset="0"/>
                          <a:ea typeface="Times New Roman" panose="02020603050405020304" pitchFamily="18" charset="0"/>
                          <a:cs typeface="Times New Roman" panose="02020603050405020304" pitchFamily="18" charset="0"/>
                        </a:rPr>
                      </a:b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(1 RCT)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LOW</a:t>
                      </a:r>
                      <a:r>
                        <a:rPr lang="en-US" sz="1000" b="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for greater effect of olanzapine</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mean score at endpoint was 6.2 points </a:t>
                      </a:r>
                      <a:endParaRPr lang="en-US"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400"/>
                        </a:spcAft>
                      </a:pPr>
                      <a:r>
                        <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mean 1.0 points lower (p&lt;0.001)</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973971058"/>
                  </a:ext>
                </a:extLst>
              </a:tr>
              <a:tr h="167084">
                <a:tc gridSpan="6">
                  <a:txBody>
                    <a:bodyPr/>
                    <a:lstStyle/>
                    <a:p>
                      <a:pPr marL="0" marR="0" algn="ctr">
                        <a:lnSpc>
                          <a:spcPct val="107000"/>
                        </a:lnSpc>
                        <a:spcBef>
                          <a:spcPts val="0"/>
                        </a:spcBef>
                        <a:spcAft>
                          <a:spcPts val="400"/>
                        </a:spcAft>
                      </a:pPr>
                      <a:r>
                        <a:rPr lang="en-US" sz="1000" b="1" dirty="0" err="1">
                          <a:effectLst/>
                          <a:latin typeface="Calibri" panose="020F0502020204030204" pitchFamily="34" charset="0"/>
                          <a:ea typeface="Times New Roman" panose="02020603050405020304" pitchFamily="18" charset="0"/>
                          <a:cs typeface="Times New Roman" panose="02020603050405020304" pitchFamily="18" charset="0"/>
                        </a:rPr>
                        <a:t>Olanzapine+Fluoxetine</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 vs. Fluoxetine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6957264"/>
                  </a:ext>
                </a:extLst>
              </a:tr>
              <a:tr h="528067">
                <a:tc>
                  <a:txBody>
                    <a:bodyPr/>
                    <a:lstStyle/>
                    <a:p>
                      <a:pPr marL="0" marR="0" algn="ctr">
                        <a:lnSpc>
                          <a:spcPct val="107000"/>
                        </a:lnSpc>
                        <a:spcBef>
                          <a:spcPts val="0"/>
                        </a:spcBef>
                        <a:spcAft>
                          <a:spcPts val="4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Aggression</a:t>
                      </a: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effectLst/>
                          <a:latin typeface="Calibri" panose="020F0502020204030204" pitchFamily="34" charset="0"/>
                          <a:ea typeface="Times New Roman" panose="02020603050405020304" pitchFamily="18" charset="0"/>
                          <a:cs typeface="Times New Roman" panose="02020603050405020304" pitchFamily="18" charset="0"/>
                        </a:rPr>
                        <a:t>assessed with: MOAS</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effectLst/>
                          <a:latin typeface="Calibri" panose="020F0502020204030204" pitchFamily="34" charset="0"/>
                          <a:ea typeface="Times New Roman" panose="02020603050405020304" pitchFamily="18" charset="0"/>
                          <a:cs typeface="Times New Roman" panose="02020603050405020304" pitchFamily="18" charset="0"/>
                        </a:rPr>
                        <a:t>follow-up: mean 8 weeks </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29</a:t>
                      </a:r>
                      <a:br>
                        <a:rPr lang="fr-FR" sz="1000" dirty="0">
                          <a:effectLst/>
                          <a:latin typeface="Calibri" panose="020F0502020204030204" pitchFamily="34" charset="0"/>
                          <a:ea typeface="Times New Roman" panose="02020603050405020304" pitchFamily="18" charset="0"/>
                          <a:cs typeface="Times New Roman" panose="02020603050405020304" pitchFamily="18" charset="0"/>
                        </a:rPr>
                      </a:b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(1 RCT)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LOW for greater effect of </a:t>
                      </a:r>
                      <a:r>
                        <a:rPr lang="en-US" sz="1000" b="0" dirty="0" err="1">
                          <a:effectLst/>
                          <a:latin typeface="Calibri" panose="020F0502020204030204" pitchFamily="34" charset="0"/>
                          <a:ea typeface="Times New Roman" panose="02020603050405020304" pitchFamily="18" charset="0"/>
                          <a:cs typeface="Times New Roman" panose="02020603050405020304" pitchFamily="18" charset="0"/>
                        </a:rPr>
                        <a:t>olanzapine+fluoxetine</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 </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mean score at endpoint was 7.83 points</a:t>
                      </a:r>
                      <a:endParaRPr lang="en-US"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400"/>
                        </a:spcAft>
                      </a:pPr>
                      <a:r>
                        <a:rPr lang="en-US" sz="10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mean 4.8 points lower</a:t>
                      </a:r>
                      <a:br>
                        <a:rPr lang="en-US" sz="10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(p&lt;0.001) </a:t>
                      </a:r>
                      <a:endParaRPr lang="en-US"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8766772"/>
                  </a:ext>
                </a:extLst>
              </a:tr>
              <a:tr h="528067">
                <a:tc>
                  <a:txBody>
                    <a:bodyPr/>
                    <a:lstStyle/>
                    <a:p>
                      <a:pPr marL="0" marR="0" algn="ctr">
                        <a:lnSpc>
                          <a:spcPct val="107000"/>
                        </a:lnSpc>
                        <a:spcBef>
                          <a:spcPts val="0"/>
                        </a:spcBef>
                        <a:spcAft>
                          <a:spcPts val="4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Depression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4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assessed with: MADRS</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effectLst/>
                          <a:latin typeface="Calibri" panose="020F0502020204030204" pitchFamily="34" charset="0"/>
                          <a:ea typeface="Times New Roman" panose="02020603050405020304" pitchFamily="18" charset="0"/>
                          <a:cs typeface="Times New Roman" panose="02020603050405020304" pitchFamily="18" charset="0"/>
                        </a:rPr>
                        <a:t>follow-up: mean 8 weeks</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29</a:t>
                      </a:r>
                      <a:br>
                        <a:rPr lang="fr-FR" sz="1000" dirty="0">
                          <a:effectLst/>
                          <a:latin typeface="Calibri" panose="020F0502020204030204" pitchFamily="34" charset="0"/>
                          <a:ea typeface="Times New Roman" panose="02020603050405020304" pitchFamily="18" charset="0"/>
                          <a:cs typeface="Times New Roman" panose="02020603050405020304" pitchFamily="18" charset="0"/>
                        </a:rPr>
                      </a:b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(1 RCT)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LOW</a:t>
                      </a:r>
                      <a:r>
                        <a:rPr lang="en-US" sz="1000" b="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for greater effect of </a:t>
                      </a:r>
                      <a:r>
                        <a:rPr lang="en-US" sz="1000" b="0" dirty="0" err="1">
                          <a:effectLst/>
                          <a:latin typeface="Calibri" panose="020F0502020204030204" pitchFamily="34" charset="0"/>
                          <a:ea typeface="Times New Roman" panose="02020603050405020304" pitchFamily="18" charset="0"/>
                          <a:cs typeface="Times New Roman" panose="02020603050405020304" pitchFamily="18" charset="0"/>
                        </a:rPr>
                        <a:t>olanzapine+fluoxetine</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mean score at endpoint was 6.2 points </a:t>
                      </a:r>
                      <a:endParaRPr lang="en-US"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400"/>
                        </a:spcAft>
                      </a:pPr>
                      <a:r>
                        <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mean 1.8 points lower (p=0.02)</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49778328"/>
                  </a:ext>
                </a:extLst>
              </a:tr>
              <a:tr h="528067">
                <a:tc>
                  <a:txBody>
                    <a:bodyPr/>
                    <a:lstStyle/>
                    <a:p>
                      <a:pPr marL="0" marR="0" algn="ctr">
                        <a:lnSpc>
                          <a:spcPct val="107000"/>
                        </a:lnSpc>
                        <a:spcBef>
                          <a:spcPts val="0"/>
                        </a:spcBef>
                        <a:spcAft>
                          <a:spcPts val="4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Withdrawals due to Adverse Events</a:t>
                      </a:r>
                      <a:br>
                        <a:rPr lang="en-US" sz="1000">
                          <a:effectLst/>
                          <a:latin typeface="Calibri" panose="020F0502020204030204" pitchFamily="34" charset="0"/>
                          <a:ea typeface="Times New Roman" panose="02020603050405020304" pitchFamily="18" charset="0"/>
                          <a:cs typeface="Times New Roman" panose="02020603050405020304" pitchFamily="18" charset="0"/>
                        </a:rPr>
                      </a:br>
                      <a:r>
                        <a:rPr lang="en-US" sz="1000">
                          <a:effectLst/>
                          <a:latin typeface="Calibri" panose="020F0502020204030204" pitchFamily="34" charset="0"/>
                          <a:ea typeface="Times New Roman" panose="02020603050405020304" pitchFamily="18" charset="0"/>
                          <a:cs typeface="Times New Roman" panose="02020603050405020304" pitchFamily="18" charset="0"/>
                        </a:rPr>
                        <a:t>follow-up: mean 8 weeks </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29</a:t>
                      </a:r>
                      <a:br>
                        <a:rPr lang="fr-FR" sz="1000" dirty="0">
                          <a:effectLst/>
                          <a:latin typeface="Calibri" panose="020F0502020204030204" pitchFamily="34" charset="0"/>
                          <a:ea typeface="Times New Roman" panose="02020603050405020304" pitchFamily="18" charset="0"/>
                          <a:cs typeface="Times New Roman" panose="02020603050405020304" pitchFamily="18" charset="0"/>
                        </a:rPr>
                      </a:b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(1 RCT)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00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VERY LOW</a:t>
                      </a:r>
                      <a:r>
                        <a:rPr lang="en-US" sz="1000" dirty="0">
                          <a:effectLst/>
                          <a:latin typeface="Calibri" panose="020F0502020204030204" pitchFamily="34" charset="0"/>
                          <a:ea typeface="Calibri" panose="020F0502020204030204" pitchFamily="34" charset="0"/>
                          <a:cs typeface="Arial" panose="020B0604020202020204" pitchFamily="34" charset="0"/>
                        </a:rPr>
                        <a:t> </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for similar risks</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RR 0.94</a:t>
                      </a:r>
                      <a:br>
                        <a:rPr lang="en-US" sz="1000" b="0">
                          <a:effectLst/>
                          <a:latin typeface="Calibri" panose="020F0502020204030204" pitchFamily="34" charset="0"/>
                          <a:ea typeface="Times New Roman" panose="02020603050405020304" pitchFamily="18" charset="0"/>
                          <a:cs typeface="Times New Roman" panose="02020603050405020304" pitchFamily="18" charset="0"/>
                        </a:rPr>
                      </a:br>
                      <a:r>
                        <a:rPr lang="en-US" sz="1000" b="0">
                          <a:effectLst/>
                          <a:latin typeface="Calibri" panose="020F0502020204030204" pitchFamily="34" charset="0"/>
                          <a:ea typeface="Times New Roman" panose="02020603050405020304" pitchFamily="18" charset="0"/>
                          <a:cs typeface="Times New Roman" panose="02020603050405020304" pitchFamily="18" charset="0"/>
                        </a:rPr>
                        <a:t>(0.06 to 13.68) </a:t>
                      </a: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0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 per 1,000 </a:t>
                      </a:r>
                      <a:endParaRPr lang="en-US" sz="1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400"/>
                        </a:spcAft>
                      </a:pPr>
                      <a:r>
                        <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fewer per 1,000</a:t>
                      </a:r>
                      <a:br>
                        <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 fewer to 906 more) </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034" marR="26034" marT="26034" marB="26034"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3128525"/>
                  </a:ext>
                </a:extLst>
              </a:tr>
            </a:tbl>
          </a:graphicData>
        </a:graphic>
      </p:graphicFrame>
    </p:spTree>
    <p:extLst>
      <p:ext uri="{BB962C8B-B14F-4D97-AF65-F5344CB8AC3E}">
        <p14:creationId xmlns:p14="http://schemas.microsoft.com/office/powerpoint/2010/main" val="4134015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1E7D-E163-382B-080A-7F10E5AB0CD9}"/>
              </a:ext>
            </a:extLst>
          </p:cNvPr>
          <p:cNvSpPr>
            <a:spLocks noGrp="1"/>
          </p:cNvSpPr>
          <p:nvPr>
            <p:ph type="title"/>
          </p:nvPr>
        </p:nvSpPr>
        <p:spPr/>
        <p:txBody>
          <a:bodyPr>
            <a:normAutofit/>
          </a:bodyPr>
          <a:lstStyle/>
          <a:p>
            <a:r>
              <a:rPr lang="en-US" sz="1800" dirty="0">
                <a:latin typeface="Calibri" panose="020F0502020204030204" pitchFamily="34" charset="0"/>
                <a:cs typeface="Times New Roman" panose="02020603050405020304" pitchFamily="18" charset="0"/>
              </a:rPr>
              <a:t>Anticonvulsant compared with placebo</a:t>
            </a:r>
            <a:endParaRPr lang="en-US" dirty="0"/>
          </a:p>
        </p:txBody>
      </p:sp>
      <p:sp>
        <p:nvSpPr>
          <p:cNvPr id="3" name="Content Placeholder 2">
            <a:extLst>
              <a:ext uri="{FF2B5EF4-FFF2-40B4-BE49-F238E27FC236}">
                <a16:creationId xmlns:a16="http://schemas.microsoft.com/office/drawing/2014/main" id="{A65BED30-200E-E28B-C514-D7CBC1E9476D}"/>
              </a:ext>
            </a:extLst>
          </p:cNvPr>
          <p:cNvSpPr>
            <a:spLocks noGrp="1"/>
          </p:cNvSpPr>
          <p:nvPr>
            <p:ph sz="quarter" idx="13"/>
          </p:nvPr>
        </p:nvSpPr>
        <p:spPr>
          <a:xfrm>
            <a:off x="457199" y="1021080"/>
            <a:ext cx="8111765" cy="3428999"/>
          </a:xfrm>
        </p:spPr>
        <p:txBody>
          <a:bodyPr>
            <a:normAutofit fontScale="92500" lnSpcReduction="20000"/>
          </a:bodyPr>
          <a:lstStyle/>
          <a:p>
            <a:r>
              <a:rPr lang="en-US" sz="1600" dirty="0">
                <a:ea typeface="Times New Roman" panose="02020603050405020304" pitchFamily="18" charset="0"/>
                <a:cs typeface="Times New Roman" panose="02020603050405020304" pitchFamily="18" charset="0"/>
              </a:rPr>
              <a:t>Nine</a:t>
            </a:r>
            <a:r>
              <a:rPr lang="en-US" sz="1600" dirty="0">
                <a:effectLst/>
                <a:ea typeface="Times New Roman" panose="02020603050405020304" pitchFamily="18" charset="0"/>
                <a:cs typeface="Times New Roman" panose="02020603050405020304" pitchFamily="18" charset="0"/>
              </a:rPr>
              <a:t> double-blinded RCTs (N=523) evaluating the efficacy of three anticonvulsant medications (divalproex sodium, lamotrigine, topiramate) compared with placebo</a:t>
            </a:r>
          </a:p>
          <a:p>
            <a:pPr lvl="1"/>
            <a:r>
              <a:rPr lang="en-US" sz="1400" dirty="0">
                <a:effectLst/>
                <a:ea typeface="Times New Roman" panose="02020603050405020304" pitchFamily="18" charset="0"/>
                <a:cs typeface="Times New Roman" panose="02020603050405020304" pitchFamily="18" charset="0"/>
              </a:rPr>
              <a:t>Four trials with fixed-dose designs assessing lamotrigine (200 mg/day) or topiramate (200 and 250 mg/day); five trials with flexible-dose designs for divalproex sodium or lamotrigine</a:t>
            </a:r>
          </a:p>
          <a:p>
            <a:r>
              <a:rPr lang="en-US" sz="1600" b="1" dirty="0"/>
              <a:t>Divalproex sodium</a:t>
            </a:r>
          </a:p>
          <a:p>
            <a:pPr lvl="1"/>
            <a:r>
              <a:rPr lang="en-US" sz="1400" dirty="0">
                <a:ea typeface="Times New Roman" panose="02020603050405020304" pitchFamily="18" charset="0"/>
                <a:cs typeface="Times New Roman" panose="02020603050405020304" pitchFamily="18" charset="0"/>
              </a:rPr>
              <a:t>A</a:t>
            </a:r>
            <a:r>
              <a:rPr lang="en-US" sz="1400" dirty="0">
                <a:effectLst/>
                <a:ea typeface="Times New Roman" panose="02020603050405020304" pitchFamily="18" charset="0"/>
                <a:cs typeface="Times New Roman" panose="02020603050405020304" pitchFamily="18" charset="0"/>
              </a:rPr>
              <a:t> very small benefit on aggression (2 RCTs), but no effect on other outcomes measured</a:t>
            </a:r>
          </a:p>
          <a:p>
            <a:pPr lvl="1"/>
            <a:r>
              <a:rPr lang="en-US" sz="1400" dirty="0">
                <a:effectLst/>
                <a:ea typeface="Times New Roman" panose="02020603050405020304" pitchFamily="18" charset="0"/>
                <a:cs typeface="Times New Roman" panose="02020603050405020304" pitchFamily="18" charset="0"/>
              </a:rPr>
              <a:t>No</a:t>
            </a:r>
            <a:r>
              <a:rPr lang="en-US" sz="1400" b="1" dirty="0">
                <a:effectLst/>
                <a:ea typeface="Times New Roman" panose="02020603050405020304" pitchFamily="18" charset="0"/>
                <a:cs typeface="Times New Roman" panose="02020603050405020304" pitchFamily="18" charset="0"/>
              </a:rPr>
              <a:t> </a:t>
            </a:r>
            <a:r>
              <a:rPr lang="en-US" sz="1400" dirty="0">
                <a:effectLst/>
                <a:ea typeface="Times New Roman" panose="02020603050405020304" pitchFamily="18" charset="0"/>
                <a:cs typeface="Times New Roman" panose="02020603050405020304" pitchFamily="18" charset="0"/>
              </a:rPr>
              <a:t>report on the incidence of adverse events, but similar proportions of withdrawals due to adverse events in two RCTs</a:t>
            </a:r>
          </a:p>
          <a:p>
            <a:r>
              <a:rPr lang="en-US" sz="1600" b="1" dirty="0">
                <a:effectLst/>
                <a:ea typeface="Times New Roman" panose="02020603050405020304" pitchFamily="18" charset="0"/>
                <a:cs typeface="Times New Roman" panose="02020603050405020304" pitchFamily="18" charset="0"/>
              </a:rPr>
              <a:t>Lamotrigine</a:t>
            </a:r>
          </a:p>
          <a:p>
            <a:pPr lvl="1"/>
            <a:r>
              <a:rPr lang="en-US" sz="1400" dirty="0">
                <a:ea typeface="Times New Roman" panose="02020603050405020304" pitchFamily="18" charset="0"/>
                <a:cs typeface="Times New Roman" panose="02020603050405020304" pitchFamily="18" charset="0"/>
              </a:rPr>
              <a:t>A</a:t>
            </a:r>
            <a:r>
              <a:rPr lang="en-US" sz="1400" dirty="0">
                <a:effectLst/>
                <a:ea typeface="Times New Roman" panose="02020603050405020304" pitchFamily="18" charset="0"/>
                <a:cs typeface="Times New Roman" panose="02020603050405020304" pitchFamily="18" charset="0"/>
              </a:rPr>
              <a:t> very small benefit on affective lability and anger, in one small study each, but no effect on other outcomes measured</a:t>
            </a:r>
          </a:p>
          <a:p>
            <a:pPr lvl="1"/>
            <a:r>
              <a:rPr lang="en-US" sz="1400" dirty="0">
                <a:effectLst/>
                <a:ea typeface="Times New Roman" panose="02020603050405020304" pitchFamily="18" charset="0"/>
                <a:cs typeface="Times New Roman" panose="02020603050405020304" pitchFamily="18" charset="0"/>
              </a:rPr>
              <a:t>Similar risks between lamotrigine and placebo for the incidence of adverse events, serious adverse events, and withdrawals due to adverse events </a:t>
            </a:r>
          </a:p>
          <a:p>
            <a:r>
              <a:rPr lang="en-US" sz="1600" b="1" dirty="0">
                <a:ea typeface="Times New Roman" panose="02020603050405020304" pitchFamily="18" charset="0"/>
                <a:cs typeface="Times New Roman" panose="02020603050405020304" pitchFamily="18" charset="0"/>
              </a:rPr>
              <a:t>Topiramate</a:t>
            </a:r>
          </a:p>
          <a:p>
            <a:pPr lvl="1"/>
            <a:r>
              <a:rPr lang="en-US" sz="1400" dirty="0">
                <a:ea typeface="Times New Roman" panose="02020603050405020304" pitchFamily="18" charset="0"/>
                <a:cs typeface="Times New Roman" panose="02020603050405020304" pitchFamily="18" charset="0"/>
              </a:rPr>
              <a:t>A</a:t>
            </a:r>
            <a:r>
              <a:rPr lang="en-US" sz="1400" dirty="0">
                <a:effectLst/>
                <a:ea typeface="Times New Roman" panose="02020603050405020304" pitchFamily="18" charset="0"/>
                <a:cs typeface="Times New Roman" panose="02020603050405020304" pitchFamily="18" charset="0"/>
              </a:rPr>
              <a:t> very small benefit on general psychopathology in one small study and anger in two small studies</a:t>
            </a:r>
          </a:p>
          <a:p>
            <a:pPr lvl="1"/>
            <a:r>
              <a:rPr lang="en-US" sz="1400" dirty="0">
                <a:effectLst/>
                <a:ea typeface="Times New Roman" panose="02020603050405020304" pitchFamily="18" charset="0"/>
                <a:cs typeface="Times New Roman" panose="02020603050405020304" pitchFamily="18" charset="0"/>
              </a:rPr>
              <a:t>No report on the incidence of adverse events or serious adverse events, but no participants withdrew due to adverse events during treatments in two RCTs</a:t>
            </a:r>
            <a:endParaRPr lang="en-US" sz="1000" dirty="0"/>
          </a:p>
        </p:txBody>
      </p:sp>
    </p:spTree>
    <p:extLst>
      <p:ext uri="{BB962C8B-B14F-4D97-AF65-F5344CB8AC3E}">
        <p14:creationId xmlns:p14="http://schemas.microsoft.com/office/powerpoint/2010/main" val="1308595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D808-3913-270F-FA5A-9DF2E05EA0A2}"/>
              </a:ext>
            </a:extLst>
          </p:cNvPr>
          <p:cNvSpPr>
            <a:spLocks noGrp="1"/>
          </p:cNvSpPr>
          <p:nvPr>
            <p:ph type="title"/>
          </p:nvPr>
        </p:nvSpPr>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Certainty-of-evidence ratings of outcomes comparing </a:t>
            </a:r>
            <a:r>
              <a:rPr lang="en-US" sz="1800" dirty="0"/>
              <a:t>Divalproex sodium</a:t>
            </a:r>
            <a:r>
              <a:rPr lang="en-US" dirty="0">
                <a:latin typeface="Calibri" panose="020F0502020204030204" pitchFamily="34" charset="0"/>
                <a:cs typeface="Times New Roman" panose="02020603050405020304" pitchFamily="18" charset="0"/>
              </a:rPr>
              <a:t>/</a:t>
            </a:r>
            <a:r>
              <a:rPr lang="en-US" sz="1800" dirty="0">
                <a:effectLst/>
                <a:ea typeface="Times New Roman" panose="02020603050405020304" pitchFamily="18" charset="0"/>
                <a:cs typeface="Times New Roman" panose="02020603050405020304" pitchFamily="18" charset="0"/>
              </a:rPr>
              <a:t> Lamotrigine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with placebo</a:t>
            </a:r>
            <a:endParaRPr lang="en-US" dirty="0"/>
          </a:p>
        </p:txBody>
      </p:sp>
      <p:graphicFrame>
        <p:nvGraphicFramePr>
          <p:cNvPr id="5" name="Content Placeholder 4">
            <a:extLst>
              <a:ext uri="{FF2B5EF4-FFF2-40B4-BE49-F238E27FC236}">
                <a16:creationId xmlns:a16="http://schemas.microsoft.com/office/drawing/2014/main" id="{E1C0C742-A811-9124-4759-A72A6730B2E9}"/>
              </a:ext>
            </a:extLst>
          </p:cNvPr>
          <p:cNvGraphicFramePr>
            <a:graphicFrameLocks noGrp="1"/>
          </p:cNvGraphicFramePr>
          <p:nvPr>
            <p:ph sz="quarter" idx="13"/>
            <p:extLst>
              <p:ext uri="{D42A27DB-BD31-4B8C-83A1-F6EECF244321}">
                <p14:modId xmlns:p14="http://schemas.microsoft.com/office/powerpoint/2010/main" val="1982598734"/>
              </p:ext>
            </p:extLst>
          </p:nvPr>
        </p:nvGraphicFramePr>
        <p:xfrm>
          <a:off x="320511" y="882564"/>
          <a:ext cx="8550110" cy="3649389"/>
        </p:xfrm>
        <a:graphic>
          <a:graphicData uri="http://schemas.openxmlformats.org/drawingml/2006/table">
            <a:tbl>
              <a:tblPr firstRow="1" firstCol="1" bandRow="1"/>
              <a:tblGrid>
                <a:gridCol w="2500024">
                  <a:extLst>
                    <a:ext uri="{9D8B030D-6E8A-4147-A177-3AD203B41FA5}">
                      <a16:colId xmlns:a16="http://schemas.microsoft.com/office/drawing/2014/main" val="2871515975"/>
                    </a:ext>
                  </a:extLst>
                </a:gridCol>
                <a:gridCol w="1788940">
                  <a:extLst>
                    <a:ext uri="{9D8B030D-6E8A-4147-A177-3AD203B41FA5}">
                      <a16:colId xmlns:a16="http://schemas.microsoft.com/office/drawing/2014/main" val="2096404892"/>
                    </a:ext>
                  </a:extLst>
                </a:gridCol>
                <a:gridCol w="1945404">
                  <a:extLst>
                    <a:ext uri="{9D8B030D-6E8A-4147-A177-3AD203B41FA5}">
                      <a16:colId xmlns:a16="http://schemas.microsoft.com/office/drawing/2014/main" val="1609557116"/>
                    </a:ext>
                  </a:extLst>
                </a:gridCol>
                <a:gridCol w="1157871">
                  <a:extLst>
                    <a:ext uri="{9D8B030D-6E8A-4147-A177-3AD203B41FA5}">
                      <a16:colId xmlns:a16="http://schemas.microsoft.com/office/drawing/2014/main" val="4250450173"/>
                    </a:ext>
                  </a:extLst>
                </a:gridCol>
                <a:gridCol w="1157871">
                  <a:extLst>
                    <a:ext uri="{9D8B030D-6E8A-4147-A177-3AD203B41FA5}">
                      <a16:colId xmlns:a16="http://schemas.microsoft.com/office/drawing/2014/main" val="3875738796"/>
                    </a:ext>
                  </a:extLst>
                </a:gridCol>
              </a:tblGrid>
              <a:tr h="57001">
                <a:tc rowSpan="2">
                  <a:txBody>
                    <a:bodyPr/>
                    <a:lstStyle/>
                    <a:p>
                      <a:pPr marL="0" marR="0" algn="ctr">
                        <a:lnSpc>
                          <a:spcPct val="107000"/>
                        </a:lnSpc>
                        <a:spcBef>
                          <a:spcPts val="200"/>
                        </a:spcBef>
                        <a:spcAft>
                          <a:spcPts val="200"/>
                        </a:spcAft>
                      </a:pPr>
                      <a:r>
                        <a:rPr lang="en-US" sz="13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Outcomes</a:t>
                      </a:r>
                    </a:p>
                  </a:txBody>
                  <a:tcPr marL="7986" marR="7986" marT="7986" marB="7986"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participants </a:t>
                      </a:r>
                      <a:b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(studies)</a:t>
                      </a:r>
                    </a:p>
                  </a:txBody>
                  <a:tcPr marL="7986" marR="7986" marT="7986" marB="7986"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Certainty of the evidence</a:t>
                      </a:r>
                      <a:b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(GRADE)</a:t>
                      </a:r>
                    </a:p>
                  </a:txBody>
                  <a:tcPr marL="7986" marR="7986" marT="7986" marB="7986"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gridSpan="2">
                  <a:txBody>
                    <a:bodyPr/>
                    <a:lstStyle/>
                    <a:p>
                      <a:pPr marL="0" marR="0" algn="ctr">
                        <a:lnSpc>
                          <a:spcPct val="107000"/>
                        </a:lnSpc>
                        <a:spcBef>
                          <a:spcPts val="200"/>
                        </a:spcBef>
                        <a:spcAft>
                          <a:spcPts val="20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Anticipated absolute effects</a:t>
                      </a:r>
                      <a:endParaRPr lang="en-US" sz="1300" b="1">
                        <a:effectLst/>
                        <a:latin typeface="Calibri" panose="020F0502020204030204" pitchFamily="34" charset="0"/>
                        <a:ea typeface="Calibri" panose="020F0502020204030204" pitchFamily="34" charset="0"/>
                        <a:cs typeface="Times New Roman" panose="02020603050405020304" pitchFamily="18" charset="0"/>
                      </a:endParaRPr>
                    </a:p>
                  </a:txBody>
                  <a:tcPr marL="7986" marR="7986" marT="7986" marB="7986"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lnL w="12700" cmpd="sng">
                      <a:noFill/>
                      <a:prstDash val="solid"/>
                    </a:lnL>
                  </a:tcPr>
                </a:tc>
                <a:extLst>
                  <a:ext uri="{0D108BD9-81ED-4DB2-BD59-A6C34878D82A}">
                    <a16:rowId xmlns:a16="http://schemas.microsoft.com/office/drawing/2014/main" val="688600582"/>
                  </a:ext>
                </a:extLst>
              </a:tr>
              <a:tr h="14284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Effect with placebo</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7986" marR="7986" marT="7986" marB="7986"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marL="0" marR="0" algn="ctr">
                        <a:lnSpc>
                          <a:spcPct val="107000"/>
                        </a:lnSpc>
                        <a:spcBef>
                          <a:spcPts val="200"/>
                        </a:spcBef>
                        <a:spcAft>
                          <a:spcPts val="200"/>
                        </a:spcAft>
                      </a:pPr>
                      <a:r>
                        <a:rPr lang="en-US"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Difference in effect with anticonvulsants</a:t>
                      </a:r>
                      <a:endParaRPr lang="en-US" sz="1300" b="1">
                        <a:effectLst/>
                        <a:latin typeface="Calibri" panose="020F0502020204030204" pitchFamily="34" charset="0"/>
                        <a:ea typeface="Calibri" panose="020F0502020204030204" pitchFamily="34" charset="0"/>
                        <a:cs typeface="Times New Roman" panose="02020603050405020304" pitchFamily="18" charset="0"/>
                      </a:endParaRPr>
                    </a:p>
                  </a:txBody>
                  <a:tcPr marL="7986" marR="7986" marT="7986" marB="7986" anchor="b">
                    <a:lnL>
                      <a:noFill/>
                    </a:lnL>
                    <a:lnR>
                      <a:noFill/>
                    </a:lnR>
                    <a:lnB w="12700" cap="flat" cmpd="sng" algn="ctr">
                      <a:solidFill>
                        <a:srgbClr val="000000"/>
                      </a:solidFill>
                      <a:prstDash val="solid"/>
                      <a:round/>
                      <a:headEnd type="none" w="med" len="med"/>
                      <a:tailEnd type="none" w="med" len="med"/>
                    </a:lnB>
                    <a:solidFill>
                      <a:srgbClr val="D3D3D3"/>
                    </a:solidFill>
                  </a:tcPr>
                </a:tc>
                <a:extLst>
                  <a:ext uri="{0D108BD9-81ED-4DB2-BD59-A6C34878D82A}">
                    <a16:rowId xmlns:a16="http://schemas.microsoft.com/office/drawing/2014/main" val="563802467"/>
                  </a:ext>
                </a:extLst>
              </a:tr>
              <a:tr h="57001">
                <a:tc gridSpan="5">
                  <a:txBody>
                    <a:bodyPr/>
                    <a:lstStyle/>
                    <a:p>
                      <a:pPr marL="0" marR="0" algn="ctr">
                        <a:lnSpc>
                          <a:spcPct val="107000"/>
                        </a:lnSpc>
                        <a:spcBef>
                          <a:spcPts val="0"/>
                        </a:spcBef>
                        <a:spcAft>
                          <a:spcPts val="400"/>
                        </a:spcAft>
                      </a:pPr>
                      <a:r>
                        <a:rPr lang="en-US" sz="1300" b="1">
                          <a:effectLst/>
                          <a:latin typeface="Calibri" panose="020F0502020204030204" pitchFamily="34" charset="0"/>
                          <a:ea typeface="Times New Roman" panose="02020603050405020304" pitchFamily="18" charset="0"/>
                          <a:cs typeface="Times New Roman" panose="02020603050405020304" pitchFamily="18" charset="0"/>
                        </a:rPr>
                        <a:t>Divalproex sodium</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563141327"/>
                  </a:ext>
                </a:extLst>
              </a:tr>
              <a:tr h="271614">
                <a:tc>
                  <a:txBody>
                    <a:bodyPr/>
                    <a:lstStyle/>
                    <a:p>
                      <a:pPr marL="0" marR="0" algn="ctr">
                        <a:lnSpc>
                          <a:spcPct val="107000"/>
                        </a:lnSpc>
                        <a:spcBef>
                          <a:spcPts val="0"/>
                        </a:spcBef>
                        <a:spcAft>
                          <a:spcPts val="400"/>
                        </a:spcAf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Aggression</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assessed with: MOAS; SCL-90-R subscale for anger and hostility </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follow-up: range 10 weeks to 24 </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46</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(2 RCTs)</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3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VERY LOW</a:t>
                      </a:r>
                      <a:r>
                        <a:rPr lang="en-US" sz="13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for effect of divalproex sodium</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mean score on MOAS was 3.2 points</a:t>
                      </a: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nchor="ctr">
                    <a:lnL>
                      <a:noFill/>
                    </a:lnL>
                    <a:lnR>
                      <a:noFill/>
                    </a:lnR>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400"/>
                        </a:spcAft>
                      </a:pP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 0.6 points lower </a:t>
                      </a: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(p=0.03)</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nchor="ctr">
                    <a:lnL>
                      <a:noFill/>
                    </a:lnL>
                    <a:lnR>
                      <a:noFill/>
                    </a:lnR>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3911304"/>
                  </a:ext>
                </a:extLst>
              </a:tr>
              <a:tr h="57001">
                <a:tc gridSpan="5">
                  <a:txBody>
                    <a:bodyPr/>
                    <a:lstStyle/>
                    <a:p>
                      <a:pPr marL="0" marR="0" algn="ctr">
                        <a:lnSpc>
                          <a:spcPct val="107000"/>
                        </a:lnSpc>
                        <a:spcBef>
                          <a:spcPts val="0"/>
                        </a:spcBef>
                        <a:spcAft>
                          <a:spcPts val="400"/>
                        </a:spcAf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Lamotrigine</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575834848"/>
                  </a:ext>
                </a:extLst>
              </a:tr>
              <a:tr h="185769">
                <a:tc>
                  <a:txBody>
                    <a:bodyPr/>
                    <a:lstStyle/>
                    <a:p>
                      <a:pPr marL="0" marR="0" algn="ctr">
                        <a:lnSpc>
                          <a:spcPct val="107000"/>
                        </a:lnSpc>
                        <a:spcBef>
                          <a:spcPts val="0"/>
                        </a:spcBef>
                        <a:spcAft>
                          <a:spcPts val="400"/>
                        </a:spcAf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Affective labilit</a:t>
                      </a: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y</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assessed with: ALS</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follow-up: mean 12 weeks </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28</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(1 RCT)</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3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VERY LOW</a:t>
                      </a:r>
                      <a:r>
                        <a:rPr lang="en-US" sz="13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for effect of lamotrigine</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3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mean at endpoint score was 1.52 points</a:t>
                      </a:r>
                      <a:r>
                        <a:rPr lang="en-US" sz="13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lnL>
                      <a:noFill/>
                    </a:lnL>
                    <a:lnR>
                      <a:noFill/>
                    </a:lnR>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400"/>
                        </a:spcAft>
                      </a:pPr>
                      <a:r>
                        <a:rPr lang="en-US" sz="13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 0.27 points lower (p=0.012)</a:t>
                      </a:r>
                      <a:endParaRPr lang="en-US"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lnL>
                      <a:noFill/>
                    </a:lnL>
                    <a:lnR>
                      <a:noFill/>
                    </a:lnR>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55928719"/>
                  </a:ext>
                </a:extLst>
              </a:tr>
              <a:tr h="185769">
                <a:tc>
                  <a:txBody>
                    <a:bodyPr/>
                    <a:lstStyle/>
                    <a:p>
                      <a:pPr marL="0" marR="0" algn="ctr">
                        <a:lnSpc>
                          <a:spcPct val="107000"/>
                        </a:lnSpc>
                        <a:spcBef>
                          <a:spcPts val="0"/>
                        </a:spcBef>
                        <a:spcAft>
                          <a:spcPts val="400"/>
                        </a:spcAf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Anger</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assessed with: STAXI</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follow-up: mean 8 weeks </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27</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(1 RCT)</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3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300" dirty="0">
                          <a:effectLst/>
                          <a:latin typeface="Calibri" panose="020F0502020204030204" pitchFamily="34" charset="0"/>
                          <a:ea typeface="Times New Roman" panose="02020603050405020304" pitchFamily="18" charset="0"/>
                          <a:cs typeface="Times New Roman" panose="02020603050405020304" pitchFamily="18" charset="0"/>
                        </a:rPr>
                      </a:b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LOW</a:t>
                      </a:r>
                      <a:r>
                        <a:rPr lang="en-US" sz="13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for effect of lamotrigine</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3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mean score at endpoint was NR </a:t>
                      </a:r>
                      <a:endParaRPr lang="en-US"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400"/>
                        </a:spcAft>
                      </a:pPr>
                      <a:r>
                        <a:rPr lang="en-US" sz="13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NR</a:t>
                      </a:r>
                      <a:br>
                        <a:rPr lang="en-US" sz="13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3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of 5 subscales significantly improved) </a:t>
                      </a:r>
                      <a:endParaRPr lang="en-US"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60582862"/>
                  </a:ext>
                </a:extLst>
              </a:tr>
            </a:tbl>
          </a:graphicData>
        </a:graphic>
      </p:graphicFrame>
    </p:spTree>
    <p:extLst>
      <p:ext uri="{BB962C8B-B14F-4D97-AF65-F5344CB8AC3E}">
        <p14:creationId xmlns:p14="http://schemas.microsoft.com/office/powerpoint/2010/main" val="2413035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D808-3913-270F-FA5A-9DF2E05EA0A2}"/>
              </a:ext>
            </a:extLst>
          </p:cNvPr>
          <p:cNvSpPr>
            <a:spLocks noGrp="1"/>
          </p:cNvSpPr>
          <p:nvPr>
            <p:ph type="title"/>
          </p:nvPr>
        </p:nvSpPr>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Certainty-of-evidence ratings of outcomes comparing </a:t>
            </a:r>
            <a:r>
              <a:rPr lang="en-US" dirty="0"/>
              <a:t>topiramate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with placebo</a:t>
            </a:r>
            <a:endParaRPr lang="en-US" dirty="0"/>
          </a:p>
        </p:txBody>
      </p:sp>
      <p:graphicFrame>
        <p:nvGraphicFramePr>
          <p:cNvPr id="5" name="Content Placeholder 4">
            <a:extLst>
              <a:ext uri="{FF2B5EF4-FFF2-40B4-BE49-F238E27FC236}">
                <a16:creationId xmlns:a16="http://schemas.microsoft.com/office/drawing/2014/main" id="{E1C0C742-A811-9124-4759-A72A6730B2E9}"/>
              </a:ext>
            </a:extLst>
          </p:cNvPr>
          <p:cNvGraphicFramePr>
            <a:graphicFrameLocks noGrp="1"/>
          </p:cNvGraphicFramePr>
          <p:nvPr>
            <p:ph sz="quarter" idx="13"/>
            <p:extLst>
              <p:ext uri="{D42A27DB-BD31-4B8C-83A1-F6EECF244321}">
                <p14:modId xmlns:p14="http://schemas.microsoft.com/office/powerpoint/2010/main" val="2502140708"/>
              </p:ext>
            </p:extLst>
          </p:nvPr>
        </p:nvGraphicFramePr>
        <p:xfrm>
          <a:off x="320511" y="1090560"/>
          <a:ext cx="8550110" cy="2962380"/>
        </p:xfrm>
        <a:graphic>
          <a:graphicData uri="http://schemas.openxmlformats.org/drawingml/2006/table">
            <a:tbl>
              <a:tblPr firstRow="1" firstCol="1" bandRow="1"/>
              <a:tblGrid>
                <a:gridCol w="2500024">
                  <a:extLst>
                    <a:ext uri="{9D8B030D-6E8A-4147-A177-3AD203B41FA5}">
                      <a16:colId xmlns:a16="http://schemas.microsoft.com/office/drawing/2014/main" val="2871515975"/>
                    </a:ext>
                  </a:extLst>
                </a:gridCol>
                <a:gridCol w="2062550">
                  <a:extLst>
                    <a:ext uri="{9D8B030D-6E8A-4147-A177-3AD203B41FA5}">
                      <a16:colId xmlns:a16="http://schemas.microsoft.com/office/drawing/2014/main" val="2096404892"/>
                    </a:ext>
                  </a:extLst>
                </a:gridCol>
                <a:gridCol w="1498861">
                  <a:extLst>
                    <a:ext uri="{9D8B030D-6E8A-4147-A177-3AD203B41FA5}">
                      <a16:colId xmlns:a16="http://schemas.microsoft.com/office/drawing/2014/main" val="163455110"/>
                    </a:ext>
                  </a:extLst>
                </a:gridCol>
                <a:gridCol w="1178351">
                  <a:extLst>
                    <a:ext uri="{9D8B030D-6E8A-4147-A177-3AD203B41FA5}">
                      <a16:colId xmlns:a16="http://schemas.microsoft.com/office/drawing/2014/main" val="1114145797"/>
                    </a:ext>
                  </a:extLst>
                </a:gridCol>
                <a:gridCol w="1310324">
                  <a:extLst>
                    <a:ext uri="{9D8B030D-6E8A-4147-A177-3AD203B41FA5}">
                      <a16:colId xmlns:a16="http://schemas.microsoft.com/office/drawing/2014/main" val="1379345234"/>
                    </a:ext>
                  </a:extLst>
                </a:gridCol>
              </a:tblGrid>
              <a:tr h="57001">
                <a:tc rowSpan="2">
                  <a:txBody>
                    <a:bodyPr/>
                    <a:lstStyle/>
                    <a:p>
                      <a:pPr marL="0" marR="0" algn="ctr">
                        <a:lnSpc>
                          <a:spcPct val="107000"/>
                        </a:lnSpc>
                        <a:spcBef>
                          <a:spcPts val="200"/>
                        </a:spcBef>
                        <a:spcAft>
                          <a:spcPts val="20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Outcomes</a:t>
                      </a:r>
                    </a:p>
                  </a:txBody>
                  <a:tcPr marL="7986" marR="7986" marT="7986" marB="7986"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 of participants </a:t>
                      </a:r>
                      <a:b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(studies)</a:t>
                      </a:r>
                    </a:p>
                  </a:txBody>
                  <a:tcPr marL="7986" marR="7986" marT="7986" marB="7986"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rowSpan="2">
                  <a:txBody>
                    <a:bodyPr/>
                    <a:lstStyle/>
                    <a:p>
                      <a:pPr marL="0" marR="0" algn="ctr">
                        <a:lnSpc>
                          <a:spcPct val="107000"/>
                        </a:lnSpc>
                        <a:spcBef>
                          <a:spcPts val="200"/>
                        </a:spcBef>
                        <a:spcAft>
                          <a:spcPts val="2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Certainty of the evidence</a:t>
                      </a:r>
                      <a:b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(GRADE)</a:t>
                      </a:r>
                    </a:p>
                  </a:txBody>
                  <a:tcPr marL="7986" marR="7986" marT="7986" marB="7986"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71AA"/>
                    </a:solidFill>
                  </a:tcPr>
                </a:tc>
                <a:tc gridSpan="2">
                  <a:txBody>
                    <a:bodyPr/>
                    <a:lstStyle/>
                    <a:p>
                      <a:pPr marL="0" marR="0" algn="ctr">
                        <a:lnSpc>
                          <a:spcPct val="107000"/>
                        </a:lnSpc>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Anticipated absolute effects</a:t>
                      </a:r>
                      <a:endPar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986" marR="7986" marT="7986" marB="7986"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extLst>
                  <a:ext uri="{0D108BD9-81ED-4DB2-BD59-A6C34878D82A}">
                    <a16:rowId xmlns:a16="http://schemas.microsoft.com/office/drawing/2014/main" val="688600582"/>
                  </a:ext>
                </a:extLst>
              </a:tr>
              <a:tr h="14284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Effect with placebo</a:t>
                      </a:r>
                      <a:endParaRPr lang="en-US" dirty="0"/>
                    </a:p>
                  </a:txBody>
                  <a:tcPr marL="7986" marR="7986" marT="7986" marB="7986"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Difference in effect with anticonvulsants</a:t>
                      </a:r>
                      <a:endParaRPr lang="en-US" dirty="0"/>
                    </a:p>
                  </a:txBody>
                  <a:tcPr marL="7986" marR="7986" marT="7986" marB="7986"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extLst>
                  <a:ext uri="{0D108BD9-81ED-4DB2-BD59-A6C34878D82A}">
                    <a16:rowId xmlns:a16="http://schemas.microsoft.com/office/drawing/2014/main" val="563802467"/>
                  </a:ext>
                </a:extLst>
              </a:tr>
              <a:tr h="57001">
                <a:tc gridSpan="5">
                  <a:txBody>
                    <a:bodyPr/>
                    <a:lstStyle/>
                    <a:p>
                      <a:pPr marL="0" marR="0" algn="ctr">
                        <a:lnSpc>
                          <a:spcPct val="107000"/>
                        </a:lnSpc>
                        <a:spcBef>
                          <a:spcPts val="0"/>
                        </a:spcBef>
                        <a:spcAft>
                          <a:spcPts val="40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Topiramate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0843416"/>
                  </a:ext>
                </a:extLst>
              </a:tr>
              <a:tr h="185769">
                <a:tc>
                  <a:txBody>
                    <a:bodyPr/>
                    <a:lstStyle/>
                    <a:p>
                      <a:pPr marL="0" marR="0" algn="ctr">
                        <a:lnSpc>
                          <a:spcPct val="107000"/>
                        </a:lnSpc>
                        <a:spcBef>
                          <a:spcPts val="0"/>
                        </a:spcBef>
                        <a:spcAft>
                          <a:spcPts val="40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Anger</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assessed with: STAXI</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follow-up: mean 8 weeks </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75</a:t>
                      </a:r>
                      <a:br>
                        <a:rPr lang="fr-FR" sz="1400" dirty="0">
                          <a:effectLst/>
                          <a:latin typeface="Calibri" panose="020F0502020204030204" pitchFamily="34" charset="0"/>
                          <a:ea typeface="Times New Roman" panose="02020603050405020304" pitchFamily="18" charset="0"/>
                          <a:cs typeface="Times New Roman" panose="02020603050405020304" pitchFamily="18" charset="0"/>
                        </a:rPr>
                      </a:b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(2 </a:t>
                      </a:r>
                      <a:r>
                        <a:rPr lang="fr-FR" sz="1400" dirty="0" err="1">
                          <a:effectLst/>
                          <a:latin typeface="Calibri" panose="020F0502020204030204" pitchFamily="34" charset="0"/>
                          <a:ea typeface="Times New Roman" panose="02020603050405020304" pitchFamily="18" charset="0"/>
                          <a:cs typeface="Times New Roman" panose="02020603050405020304" pitchFamily="18" charset="0"/>
                        </a:rPr>
                        <a:t>RCTs</a:t>
                      </a:r>
                      <a:r>
                        <a:rPr lang="fr-FR"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4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LOW</a:t>
                      </a:r>
                      <a:r>
                        <a:rPr lang="en-US" sz="14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for effect of topiramate</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mean score at endpoint was NR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4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NR</a:t>
                      </a:r>
                      <a:b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of 5 subscales significantly improved)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85595354"/>
                  </a:ext>
                </a:extLst>
              </a:tr>
              <a:tr h="142846">
                <a:tc>
                  <a:txBody>
                    <a:bodyPr/>
                    <a:lstStyle/>
                    <a:p>
                      <a:pPr marL="0" marR="0" algn="ctr">
                        <a:lnSpc>
                          <a:spcPct val="107000"/>
                        </a:lnSpc>
                        <a:spcBef>
                          <a:spcPts val="0"/>
                        </a:spcBef>
                        <a:spcAft>
                          <a:spcPts val="400"/>
                        </a:spcAf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General Psychopathology</a:t>
                      </a:r>
                      <a:br>
                        <a:rPr lang="en-US" sz="1400">
                          <a:effectLst/>
                          <a:latin typeface="Calibri" panose="020F0502020204030204" pitchFamily="34" charset="0"/>
                          <a:ea typeface="Times New Roman" panose="02020603050405020304" pitchFamily="18" charset="0"/>
                          <a:cs typeface="Times New Roman" panose="02020603050405020304" pitchFamily="18" charset="0"/>
                        </a:rPr>
                      </a:br>
                      <a:r>
                        <a:rPr lang="en-US" sz="1400">
                          <a:effectLst/>
                          <a:latin typeface="Calibri" panose="020F0502020204030204" pitchFamily="34" charset="0"/>
                          <a:ea typeface="Times New Roman" panose="02020603050405020304" pitchFamily="18" charset="0"/>
                          <a:cs typeface="Times New Roman" panose="02020603050405020304" pitchFamily="18" charset="0"/>
                        </a:rPr>
                        <a:t>assessed with: SCL-90</a:t>
                      </a:r>
                      <a:br>
                        <a:rPr lang="en-US" sz="1400">
                          <a:effectLst/>
                          <a:latin typeface="Calibri" panose="020F0502020204030204" pitchFamily="34" charset="0"/>
                          <a:ea typeface="Times New Roman" panose="02020603050405020304" pitchFamily="18" charset="0"/>
                          <a:cs typeface="Times New Roman" panose="02020603050405020304" pitchFamily="18" charset="0"/>
                        </a:rPr>
                      </a:br>
                      <a:r>
                        <a:rPr lang="en-US" sz="1400">
                          <a:effectLst/>
                          <a:latin typeface="Calibri" panose="020F0502020204030204" pitchFamily="34" charset="0"/>
                          <a:ea typeface="Times New Roman" panose="02020603050405020304" pitchFamily="18" charset="0"/>
                          <a:cs typeface="Times New Roman" panose="02020603050405020304" pitchFamily="18" charset="0"/>
                        </a:rPr>
                        <a:t>follow-up: range 8 weeks to 12 weeks </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56</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(1 RCT)</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400" dirty="0">
                          <a:effectLst/>
                          <a:latin typeface="Cambria Math" panose="02040503050406030204" pitchFamily="18" charset="0"/>
                          <a:ea typeface="Times New Roman" panose="02020603050405020304" pitchFamily="18" charset="0"/>
                          <a:cs typeface="Cambria Math" panose="02040503050406030204" pitchFamily="18" charset="0"/>
                        </a:rPr>
                        <a:t>⨁⨁◯◯</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LOW</a:t>
                      </a:r>
                      <a:r>
                        <a:rPr lang="en-US" sz="14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for effect of topiramate</a:t>
                      </a:r>
                    </a:p>
                  </a:txBody>
                  <a:tcPr marL="7986" marR="7986" marT="7986" marB="79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4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mean score at endpoint was 70.1 points</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40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 5.9 points lower (p&lt;0.001)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986" marR="7986" marT="7986" marB="798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810163721"/>
                  </a:ext>
                </a:extLst>
              </a:tr>
            </a:tbl>
          </a:graphicData>
        </a:graphic>
      </p:graphicFrame>
    </p:spTree>
    <p:extLst>
      <p:ext uri="{BB962C8B-B14F-4D97-AF65-F5344CB8AC3E}">
        <p14:creationId xmlns:p14="http://schemas.microsoft.com/office/powerpoint/2010/main" val="2623983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2DBF-3D45-F2E1-1AA7-B82AEE706475}"/>
              </a:ext>
            </a:extLst>
          </p:cNvPr>
          <p:cNvSpPr>
            <a:spLocks noGrp="1"/>
          </p:cNvSpPr>
          <p:nvPr>
            <p:ph type="title"/>
          </p:nvPr>
        </p:nvSpPr>
        <p:spPr/>
        <p:txBody>
          <a:bodyPr>
            <a:normAutofit fontScale="90000"/>
          </a:bodyPr>
          <a:lstStyle/>
          <a:p>
            <a:r>
              <a:rPr lang="en-US" dirty="0"/>
              <a:t>Adverse events of </a:t>
            </a:r>
            <a:r>
              <a:rPr lang="en-US" sz="1800" dirty="0">
                <a:latin typeface="Calibri" panose="020F0502020204030204" pitchFamily="34" charset="0"/>
                <a:cs typeface="Times New Roman" panose="02020603050405020304" pitchFamily="18" charset="0"/>
              </a:rPr>
              <a:t>Anticonvulsant compared with placebo</a:t>
            </a:r>
            <a:endParaRPr lang="en-US" dirty="0"/>
          </a:p>
        </p:txBody>
      </p:sp>
      <p:sp>
        <p:nvSpPr>
          <p:cNvPr id="3" name="Content Placeholder 2">
            <a:extLst>
              <a:ext uri="{FF2B5EF4-FFF2-40B4-BE49-F238E27FC236}">
                <a16:creationId xmlns:a16="http://schemas.microsoft.com/office/drawing/2014/main" id="{E55E853B-6E51-B272-A5DF-B3EF9A366CB7}"/>
              </a:ext>
            </a:extLst>
          </p:cNvPr>
          <p:cNvSpPr>
            <a:spLocks noGrp="1"/>
          </p:cNvSpPr>
          <p:nvPr>
            <p:ph sz="quarter" idx="13"/>
          </p:nvPr>
        </p:nvSpPr>
        <p:spPr/>
        <p:txBody>
          <a:bodyPr/>
          <a:lstStyle/>
          <a:p>
            <a:r>
              <a:rPr lang="en-US" sz="1800" dirty="0">
                <a:latin typeface="Calibri" panose="020F0502020204030204" pitchFamily="34" charset="0"/>
                <a:ea typeface="Times New Roman" panose="02020603050405020304" pitchFamily="18" charset="0"/>
                <a:cs typeface="Times New Roman" panose="02020603050405020304" pitchFamily="18" charset="0"/>
              </a:rPr>
              <a:t>A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meta-analysis of anticonvulsant medications as a class rendered no significant differences in withdrawals because of adverse events after 8-52 weeks of treatment </a:t>
            </a:r>
          </a:p>
          <a:p>
            <a:endParaRPr lang="en-US" dirty="0"/>
          </a:p>
        </p:txBody>
      </p:sp>
      <p:pic>
        <p:nvPicPr>
          <p:cNvPr id="4" name="Picture 3" descr="P2721#yIS1">
            <a:extLst>
              <a:ext uri="{FF2B5EF4-FFF2-40B4-BE49-F238E27FC236}">
                <a16:creationId xmlns:a16="http://schemas.microsoft.com/office/drawing/2014/main" id="{57AAFFBD-CA32-A845-7757-574F6E978C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4616" y="1914446"/>
            <a:ext cx="6430778" cy="2609730"/>
          </a:xfrm>
          <a:prstGeom prst="rect">
            <a:avLst/>
          </a:prstGeom>
          <a:noFill/>
          <a:ln>
            <a:noFill/>
          </a:ln>
        </p:spPr>
      </p:pic>
    </p:spTree>
    <p:extLst>
      <p:ext uri="{BB962C8B-B14F-4D97-AF65-F5344CB8AC3E}">
        <p14:creationId xmlns:p14="http://schemas.microsoft.com/office/powerpoint/2010/main" val="616254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EE93-79F3-2249-9689-C0389767DD0C}"/>
              </a:ext>
            </a:extLst>
          </p:cNvPr>
          <p:cNvSpPr>
            <a:spLocks noGrp="1"/>
          </p:cNvSpPr>
          <p:nvPr>
            <p:ph type="title"/>
          </p:nvPr>
        </p:nvSpPr>
        <p:spPr/>
        <p:txBody>
          <a:bodyPr/>
          <a:lstStyle/>
          <a:p>
            <a:r>
              <a:rPr lang="en-US" dirty="0"/>
              <a:t>Other treatment comparisons</a:t>
            </a:r>
          </a:p>
        </p:txBody>
      </p:sp>
      <p:sp>
        <p:nvSpPr>
          <p:cNvPr id="3" name="Content Placeholder 2">
            <a:extLst>
              <a:ext uri="{FF2B5EF4-FFF2-40B4-BE49-F238E27FC236}">
                <a16:creationId xmlns:a16="http://schemas.microsoft.com/office/drawing/2014/main" id="{3E6F2289-4182-12C2-A8F9-83AE3021BB2F}"/>
              </a:ext>
            </a:extLst>
          </p:cNvPr>
          <p:cNvSpPr>
            <a:spLocks noGrp="1"/>
          </p:cNvSpPr>
          <p:nvPr>
            <p:ph sz="quarter" idx="13"/>
          </p:nvPr>
        </p:nvSpPr>
        <p:spPr/>
        <p:txBody>
          <a:bodyPr>
            <a:normAutofit fontScale="92500"/>
          </a:bodyPr>
          <a:lstStyle/>
          <a:p>
            <a:r>
              <a:rPr lang="en-US" sz="2000" b="1" dirty="0"/>
              <a:t>Antidepressants vs. placebo</a:t>
            </a:r>
          </a:p>
          <a:p>
            <a:pPr lvl="1"/>
            <a:r>
              <a:rPr lang="en-US" sz="1800" dirty="0"/>
              <a:t>One industry-funded RCT (N=25; Simpson et al. 2004; high risk of bias) found no significant difference between fluoxetine (20-40 mg/day) and placebo on anger, aggression, and functioning after a mean of 10 weeks.</a:t>
            </a:r>
          </a:p>
          <a:p>
            <a:endParaRPr lang="en-US" sz="2000" b="1" dirty="0"/>
          </a:p>
          <a:p>
            <a:r>
              <a:rPr lang="en-US" sz="2000" b="1" dirty="0"/>
              <a:t>Repetitive transcranial magnetic stimulation (</a:t>
            </a:r>
            <a:r>
              <a:rPr lang="en-US" sz="2000" b="1" dirty="0" err="1"/>
              <a:t>rTMS</a:t>
            </a:r>
            <a:r>
              <a:rPr lang="en-US" sz="2000" b="1" dirty="0"/>
              <a:t>) vs. sham treatment</a:t>
            </a:r>
          </a:p>
          <a:p>
            <a:pPr lvl="1"/>
            <a:r>
              <a:rPr lang="en-US" sz="1800" dirty="0"/>
              <a:t>One RCT (N=9; </a:t>
            </a:r>
            <a:r>
              <a:rPr lang="en-US" sz="1800" dirty="0" err="1"/>
              <a:t>Cailhol</a:t>
            </a:r>
            <a:r>
              <a:rPr lang="en-US" sz="1800" dirty="0"/>
              <a:t> et al. 2014; moderate risk of bias) reported no significant differences between 10 sessions of </a:t>
            </a:r>
            <a:r>
              <a:rPr lang="en-US" sz="1800" dirty="0" err="1"/>
              <a:t>rTMS</a:t>
            </a:r>
            <a:r>
              <a:rPr lang="en-US" sz="1800" dirty="0"/>
              <a:t> and sham </a:t>
            </a:r>
            <a:r>
              <a:rPr lang="en-US" sz="1800" dirty="0" err="1"/>
              <a:t>rTMS</a:t>
            </a:r>
            <a:r>
              <a:rPr lang="en-US" sz="1800" dirty="0"/>
              <a:t> on the BPD Severity.</a:t>
            </a:r>
          </a:p>
          <a:p>
            <a:pPr lvl="1"/>
            <a:r>
              <a:rPr lang="en-US" sz="1800" dirty="0"/>
              <a:t>After three months, differences on the Symptom Checklist-90 and the Global Assessment Scale favored </a:t>
            </a:r>
            <a:r>
              <a:rPr lang="en-US" sz="1800" dirty="0" err="1"/>
              <a:t>rTMS</a:t>
            </a:r>
            <a:r>
              <a:rPr lang="en-US" sz="1800" dirty="0"/>
              <a:t> over sham treatment, but no statistical significance due to the small sample size</a:t>
            </a:r>
          </a:p>
        </p:txBody>
      </p:sp>
    </p:spTree>
    <p:extLst>
      <p:ext uri="{BB962C8B-B14F-4D97-AF65-F5344CB8AC3E}">
        <p14:creationId xmlns:p14="http://schemas.microsoft.com/office/powerpoint/2010/main" val="3699464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1224-95A6-26B2-C0A3-75BB6232A703}"/>
              </a:ext>
            </a:extLst>
          </p:cNvPr>
          <p:cNvSpPr>
            <a:spLocks noGrp="1"/>
          </p:cNvSpPr>
          <p:nvPr>
            <p:ph type="title"/>
          </p:nvPr>
        </p:nvSpPr>
        <p:spPr/>
        <p:txBody>
          <a:bodyPr/>
          <a:lstStyle/>
          <a:p>
            <a:r>
              <a:rPr lang="en-US" sz="1800" b="0" i="0" u="none" strike="noStrike" baseline="0" dirty="0"/>
              <a:t>Statement 8 – </a:t>
            </a:r>
            <a:r>
              <a:rPr lang="en-US" dirty="0"/>
              <a:t>Pharmacotherapy Review</a:t>
            </a:r>
          </a:p>
        </p:txBody>
      </p:sp>
      <p:graphicFrame>
        <p:nvGraphicFramePr>
          <p:cNvPr id="7" name="Content Placeholder 6">
            <a:extLst>
              <a:ext uri="{FF2B5EF4-FFF2-40B4-BE49-F238E27FC236}">
                <a16:creationId xmlns:a16="http://schemas.microsoft.com/office/drawing/2014/main" id="{D05BB3D9-A89F-A79A-34B9-479261C901C7}"/>
              </a:ext>
            </a:extLst>
          </p:cNvPr>
          <p:cNvGraphicFramePr>
            <a:graphicFrameLocks noGrp="1"/>
          </p:cNvGraphicFramePr>
          <p:nvPr>
            <p:ph sz="quarter" idx="13"/>
            <p:extLst>
              <p:ext uri="{D42A27DB-BD31-4B8C-83A1-F6EECF244321}">
                <p14:modId xmlns:p14="http://schemas.microsoft.com/office/powerpoint/2010/main" val="1127303563"/>
              </p:ext>
            </p:extLst>
          </p:nvPr>
        </p:nvGraphicFramePr>
        <p:xfrm>
          <a:off x="457200" y="1020763"/>
          <a:ext cx="7815263"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35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4481-F5B0-E079-EBC1-597CF387BE56}"/>
              </a:ext>
            </a:extLst>
          </p:cNvPr>
          <p:cNvSpPr>
            <a:spLocks noGrp="1"/>
          </p:cNvSpPr>
          <p:nvPr>
            <p:ph type="title"/>
          </p:nvPr>
        </p:nvSpPr>
        <p:spPr/>
        <p:txBody>
          <a:bodyPr/>
          <a:lstStyle/>
          <a:p>
            <a:r>
              <a:rPr lang="en-US" dirty="0"/>
              <a:t>Initial psychiatric evaluation</a:t>
            </a:r>
          </a:p>
        </p:txBody>
      </p:sp>
      <p:sp>
        <p:nvSpPr>
          <p:cNvPr id="3" name="Content Placeholder 2">
            <a:extLst>
              <a:ext uri="{FF2B5EF4-FFF2-40B4-BE49-F238E27FC236}">
                <a16:creationId xmlns:a16="http://schemas.microsoft.com/office/drawing/2014/main" id="{0CFC9D78-07D7-091E-FD8E-356010B6BD98}"/>
              </a:ext>
            </a:extLst>
          </p:cNvPr>
          <p:cNvSpPr>
            <a:spLocks noGrp="1"/>
          </p:cNvSpPr>
          <p:nvPr>
            <p:ph sz="quarter" idx="13"/>
          </p:nvPr>
        </p:nvSpPr>
        <p:spPr>
          <a:xfrm>
            <a:off x="457199" y="1021081"/>
            <a:ext cx="7962523" cy="3360796"/>
          </a:xfrm>
        </p:spPr>
        <p:txBody>
          <a:bodyPr numCol="1">
            <a:normAutofit lnSpcReduction="10000"/>
          </a:bodyPr>
          <a:lstStyle/>
          <a:p>
            <a:r>
              <a:rPr lang="en-US" sz="2000" dirty="0"/>
              <a:t>Expert opinion suggests that conducting assessments as part of the initial psychiatric evaluation improves diagnostic accuracy, appropriateness of treatment selection, and treatment safety.</a:t>
            </a:r>
          </a:p>
          <a:p>
            <a:endParaRPr lang="en-US" sz="1800" dirty="0"/>
          </a:p>
          <a:p>
            <a:pPr marL="285750" indent="-285750">
              <a:buFont typeface="Arial" panose="020B0604020202020204" pitchFamily="34" charset="0"/>
              <a:buChar char="•"/>
            </a:pPr>
            <a:r>
              <a:rPr lang="en-US" sz="2000" dirty="0"/>
              <a:t>Initial psychiatric evaluation </a:t>
            </a:r>
          </a:p>
          <a:p>
            <a:pPr marL="742950" lvl="1" indent="-285750">
              <a:buFont typeface="Wingdings" panose="05000000000000000000" pitchFamily="2" charset="2"/>
              <a:buChar char="Ø"/>
            </a:pPr>
            <a:r>
              <a:rPr lang="en-US" sz="1800" dirty="0"/>
              <a:t>serves as the initial basis for a therapeutic relationship with the patient. </a:t>
            </a:r>
          </a:p>
          <a:p>
            <a:pPr marL="742950" lvl="1" indent="-285750">
              <a:buFont typeface="Wingdings" panose="05000000000000000000" pitchFamily="2" charset="2"/>
              <a:buChar char="Ø"/>
            </a:pPr>
            <a:r>
              <a:rPr lang="en-US" sz="1800" dirty="0"/>
              <a:t>provides information that is crucial to differential diagnosis and shared decision-making about treatment.</a:t>
            </a:r>
          </a:p>
          <a:p>
            <a:pPr marL="742950" lvl="1" indent="-285750">
              <a:buFont typeface="Wingdings" panose="05000000000000000000" pitchFamily="2" charset="2"/>
              <a:buChar char="Ø"/>
            </a:pPr>
            <a:r>
              <a:rPr lang="en-US" sz="1800" dirty="0"/>
              <a:t>provides an opportunity for educating patients, family members, friends, or others involved in the patient’s care about such factors as BPD features, treatments, course, and prognosis.</a:t>
            </a:r>
            <a:endParaRPr lang="en-US" sz="2000" dirty="0"/>
          </a:p>
          <a:p>
            <a:pPr marL="0" indent="0">
              <a:buNone/>
            </a:pPr>
            <a:endParaRPr lang="en-US" dirty="0"/>
          </a:p>
        </p:txBody>
      </p:sp>
    </p:spTree>
    <p:extLst>
      <p:ext uri="{BB962C8B-B14F-4D97-AF65-F5344CB8AC3E}">
        <p14:creationId xmlns:p14="http://schemas.microsoft.com/office/powerpoint/2010/main" val="23637384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936A-8292-436C-89CC-49E4B85211F4}"/>
              </a:ext>
            </a:extLst>
          </p:cNvPr>
          <p:cNvSpPr>
            <a:spLocks noGrp="1"/>
          </p:cNvSpPr>
          <p:nvPr>
            <p:ph type="title"/>
          </p:nvPr>
        </p:nvSpPr>
        <p:spPr/>
        <p:txBody>
          <a:bodyPr/>
          <a:lstStyle/>
          <a:p>
            <a:r>
              <a:rPr lang="en-US" dirty="0"/>
              <a:t>review and reconciliation of medications</a:t>
            </a:r>
          </a:p>
        </p:txBody>
      </p:sp>
      <p:sp>
        <p:nvSpPr>
          <p:cNvPr id="3" name="Content Placeholder 2">
            <a:extLst>
              <a:ext uri="{FF2B5EF4-FFF2-40B4-BE49-F238E27FC236}">
                <a16:creationId xmlns:a16="http://schemas.microsoft.com/office/drawing/2014/main" id="{E25CAC3A-ECE6-CDE0-2B93-DCAC94709BD4}"/>
              </a:ext>
            </a:extLst>
          </p:cNvPr>
          <p:cNvSpPr>
            <a:spLocks noGrp="1"/>
          </p:cNvSpPr>
          <p:nvPr>
            <p:ph sz="quarter" idx="13"/>
          </p:nvPr>
        </p:nvSpPr>
        <p:spPr/>
        <p:txBody>
          <a:bodyPr/>
          <a:lstStyle/>
          <a:p>
            <a:pPr lvl="0"/>
            <a:r>
              <a:rPr lang="en-US" sz="2000" b="1" dirty="0"/>
              <a:t>Appropriate use of pharmacotherapy for BPD</a:t>
            </a:r>
            <a:endParaRPr lang="en-US" sz="1800" b="1" dirty="0"/>
          </a:p>
          <a:p>
            <a:pPr lvl="1">
              <a:buFont typeface="Wingdings" panose="05000000000000000000" pitchFamily="2" charset="2"/>
              <a:buChar char="v"/>
            </a:pPr>
            <a:r>
              <a:rPr lang="en-US" sz="1600" dirty="0"/>
              <a:t>prescribing as few medications as possible</a:t>
            </a:r>
          </a:p>
          <a:p>
            <a:pPr lvl="1">
              <a:buFont typeface="Wingdings" panose="05000000000000000000" pitchFamily="2" charset="2"/>
              <a:buChar char="v"/>
            </a:pPr>
            <a:r>
              <a:rPr lang="en-US" sz="1600" dirty="0"/>
              <a:t>using medication as an adjunct to treatment with psychotherapy</a:t>
            </a:r>
          </a:p>
          <a:p>
            <a:pPr lvl="1">
              <a:buFont typeface="Wingdings" panose="05000000000000000000" pitchFamily="2" charset="2"/>
              <a:buChar char="v"/>
            </a:pPr>
            <a:r>
              <a:rPr lang="en-US" sz="1600" dirty="0"/>
              <a:t>selecting medications based on their ability to target specific and prominent symptom clusters</a:t>
            </a:r>
          </a:p>
          <a:p>
            <a:pPr lvl="0" algn="l"/>
            <a:r>
              <a:rPr lang="en-US" sz="2000" b="1" dirty="0"/>
              <a:t>Continuous review and reconciliation of medications is critical </a:t>
            </a:r>
            <a:r>
              <a:rPr lang="en-US" sz="1800" dirty="0"/>
              <a:t>for avoiding or mitigating prolonged and unnecessary exposure to pharmacotherapy as well as inappropriate polypharmacy.</a:t>
            </a:r>
          </a:p>
          <a:p>
            <a:pPr lvl="0" algn="l"/>
            <a:r>
              <a:rPr lang="en-US" sz="1800" dirty="0"/>
              <a:t>Medication review should involve </a:t>
            </a:r>
            <a:r>
              <a:rPr lang="en-US" sz="2000" b="1" dirty="0"/>
              <a:t>a structured, critical assessment of all medications prescribed</a:t>
            </a:r>
            <a:r>
              <a:rPr lang="en-US" sz="1800" dirty="0"/>
              <a:t>, including among patients also participating in psychotherapy.</a:t>
            </a:r>
          </a:p>
        </p:txBody>
      </p:sp>
    </p:spTree>
    <p:extLst>
      <p:ext uri="{BB962C8B-B14F-4D97-AF65-F5344CB8AC3E}">
        <p14:creationId xmlns:p14="http://schemas.microsoft.com/office/powerpoint/2010/main" val="20074306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DC13-A096-58DB-6D90-EFFEEF85F79E}"/>
              </a:ext>
            </a:extLst>
          </p:cNvPr>
          <p:cNvSpPr>
            <a:spLocks noGrp="1"/>
          </p:cNvSpPr>
          <p:nvPr>
            <p:ph type="title"/>
          </p:nvPr>
        </p:nvSpPr>
        <p:spPr>
          <a:xfrm>
            <a:off x="457200" y="230841"/>
            <a:ext cx="6060302" cy="439906"/>
          </a:xfrm>
        </p:spPr>
        <p:txBody>
          <a:bodyPr anchor="ctr">
            <a:normAutofit/>
          </a:bodyPr>
          <a:lstStyle/>
          <a:p>
            <a:r>
              <a:rPr lang="en-US" dirty="0"/>
              <a:t>Other APA Guidelines and resources are Available at</a:t>
            </a:r>
          </a:p>
        </p:txBody>
      </p:sp>
      <p:graphicFrame>
        <p:nvGraphicFramePr>
          <p:cNvPr id="5" name="Content Placeholder 2">
            <a:extLst>
              <a:ext uri="{FF2B5EF4-FFF2-40B4-BE49-F238E27FC236}">
                <a16:creationId xmlns:a16="http://schemas.microsoft.com/office/drawing/2014/main" id="{18470072-DCDE-7F29-C6F3-094599796A9A}"/>
              </a:ext>
            </a:extLst>
          </p:cNvPr>
          <p:cNvGraphicFramePr>
            <a:graphicFrameLocks noGrp="1"/>
          </p:cNvGraphicFramePr>
          <p:nvPr>
            <p:ph sz="quarter" idx="13"/>
            <p:extLst>
              <p:ext uri="{D42A27DB-BD31-4B8C-83A1-F6EECF244321}">
                <p14:modId xmlns:p14="http://schemas.microsoft.com/office/powerpoint/2010/main" val="2907140949"/>
              </p:ext>
            </p:extLst>
          </p:nvPr>
        </p:nvGraphicFramePr>
        <p:xfrm>
          <a:off x="457200" y="1021080"/>
          <a:ext cx="7815262"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72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4481-F5B0-E079-EBC1-597CF387BE56}"/>
              </a:ext>
            </a:extLst>
          </p:cNvPr>
          <p:cNvSpPr>
            <a:spLocks noGrp="1"/>
          </p:cNvSpPr>
          <p:nvPr>
            <p:ph type="title"/>
          </p:nvPr>
        </p:nvSpPr>
        <p:spPr/>
        <p:txBody>
          <a:bodyPr>
            <a:normAutofit/>
          </a:bodyPr>
          <a:lstStyle/>
          <a:p>
            <a:r>
              <a:rPr lang="en-US" dirty="0"/>
              <a:t>Recommended Assessment aspects</a:t>
            </a:r>
          </a:p>
        </p:txBody>
      </p:sp>
      <p:sp>
        <p:nvSpPr>
          <p:cNvPr id="3" name="Content Placeholder 2">
            <a:extLst>
              <a:ext uri="{FF2B5EF4-FFF2-40B4-BE49-F238E27FC236}">
                <a16:creationId xmlns:a16="http://schemas.microsoft.com/office/drawing/2014/main" id="{0CFC9D78-07D7-091E-FD8E-356010B6BD98}"/>
              </a:ext>
            </a:extLst>
          </p:cNvPr>
          <p:cNvSpPr>
            <a:spLocks noGrp="1"/>
          </p:cNvSpPr>
          <p:nvPr>
            <p:ph sz="quarter" idx="13"/>
          </p:nvPr>
        </p:nvSpPr>
        <p:spPr>
          <a:xfrm>
            <a:off x="457199" y="886690"/>
            <a:ext cx="2406074" cy="1496292"/>
          </a:xfrm>
        </p:spPr>
        <p:txBody>
          <a:bodyPr numCol="1">
            <a:noAutofit/>
          </a:bodyPr>
          <a:lstStyle/>
          <a:p>
            <a:pPr marL="0" indent="0">
              <a:buNone/>
            </a:pPr>
            <a:r>
              <a:rPr lang="en-US" dirty="0"/>
              <a:t>APA’s </a:t>
            </a:r>
            <a:r>
              <a:rPr lang="en-US" b="1" i="1" dirty="0"/>
              <a:t>Practice Guidelines for the Psychiatric Evaluation of Adults, 3rd Edition </a:t>
            </a:r>
            <a:r>
              <a:rPr lang="en-US" dirty="0"/>
              <a:t>describes recommended aspects of assessment. </a:t>
            </a:r>
          </a:p>
        </p:txBody>
      </p:sp>
      <p:pic>
        <p:nvPicPr>
          <p:cNvPr id="5" name="Picture 4">
            <a:extLst>
              <a:ext uri="{FF2B5EF4-FFF2-40B4-BE49-F238E27FC236}">
                <a16:creationId xmlns:a16="http://schemas.microsoft.com/office/drawing/2014/main" id="{CC761949-9043-8FAD-DA2A-416C8F66B74B}"/>
              </a:ext>
            </a:extLst>
          </p:cNvPr>
          <p:cNvPicPr>
            <a:picLocks noChangeAspect="1"/>
          </p:cNvPicPr>
          <p:nvPr/>
        </p:nvPicPr>
        <p:blipFill>
          <a:blip r:embed="rId4"/>
          <a:stretch>
            <a:fillRect/>
          </a:stretch>
        </p:blipFill>
        <p:spPr>
          <a:xfrm>
            <a:off x="750945" y="2205237"/>
            <a:ext cx="1633025" cy="2051573"/>
          </a:xfrm>
          <a:prstGeom prst="rect">
            <a:avLst/>
          </a:prstGeom>
        </p:spPr>
      </p:pic>
      <p:pic>
        <p:nvPicPr>
          <p:cNvPr id="7" name="Picture 6">
            <a:extLst>
              <a:ext uri="{FF2B5EF4-FFF2-40B4-BE49-F238E27FC236}">
                <a16:creationId xmlns:a16="http://schemas.microsoft.com/office/drawing/2014/main" id="{B6116190-0D5F-8F22-1324-933362E0FAC1}"/>
              </a:ext>
            </a:extLst>
          </p:cNvPr>
          <p:cNvPicPr>
            <a:picLocks noChangeAspect="1"/>
          </p:cNvPicPr>
          <p:nvPr/>
        </p:nvPicPr>
        <p:blipFill>
          <a:blip r:embed="rId5"/>
          <a:stretch>
            <a:fillRect/>
          </a:stretch>
        </p:blipFill>
        <p:spPr>
          <a:xfrm>
            <a:off x="2863273" y="1108363"/>
            <a:ext cx="6060302" cy="3509818"/>
          </a:xfrm>
          <a:prstGeom prst="rect">
            <a:avLst/>
          </a:prstGeom>
        </p:spPr>
      </p:pic>
      <p:sp>
        <p:nvSpPr>
          <p:cNvPr id="9" name="Content Placeholder 2">
            <a:extLst>
              <a:ext uri="{FF2B5EF4-FFF2-40B4-BE49-F238E27FC236}">
                <a16:creationId xmlns:a16="http://schemas.microsoft.com/office/drawing/2014/main" id="{2D3D0716-22F7-BD9E-EFA7-0056A0C024B5}"/>
              </a:ext>
            </a:extLst>
          </p:cNvPr>
          <p:cNvSpPr txBox="1">
            <a:spLocks/>
          </p:cNvSpPr>
          <p:nvPr/>
        </p:nvSpPr>
        <p:spPr>
          <a:xfrm>
            <a:off x="3404788" y="805642"/>
            <a:ext cx="4498110" cy="383770"/>
          </a:xfrm>
          <a:prstGeom prst="rect">
            <a:avLst/>
          </a:prstGeom>
        </p:spPr>
        <p:txBody>
          <a:bodyPr vert="horz" lIns="91440" tIns="45720" rIns="91440" bIns="45720" numCol="1" rtlCol="0">
            <a:normAutofit/>
          </a:bodyPr>
          <a:lstStyle>
            <a:lvl1pPr marL="257175" indent="-257175" algn="l" defTabSz="342900" rtl="0" eaLnBrk="1" latinLnBrk="0" hangingPunct="1">
              <a:spcBef>
                <a:spcPct val="20000"/>
              </a:spcBef>
              <a:buFont typeface="Arial"/>
              <a:buChar char="•"/>
              <a:defRPr sz="15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2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2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sz="1400" b="1" dirty="0">
                <a:effectLst>
                  <a:outerShdw blurRad="38100" dist="38100" dir="2700000" algn="tl">
                    <a:srgbClr val="000000">
                      <a:alpha val="43137"/>
                    </a:srgbClr>
                  </a:outerShdw>
                </a:effectLst>
              </a:rPr>
              <a:t>Examples of Assessment Elements </a:t>
            </a:r>
          </a:p>
        </p:txBody>
      </p:sp>
    </p:spTree>
    <p:extLst>
      <p:ext uri="{BB962C8B-B14F-4D97-AF65-F5344CB8AC3E}">
        <p14:creationId xmlns:p14="http://schemas.microsoft.com/office/powerpoint/2010/main" val="237412221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1224-95A6-26B2-C0A3-75BB6232A703}"/>
              </a:ext>
            </a:extLst>
          </p:cNvPr>
          <p:cNvSpPr>
            <a:spLocks noGrp="1"/>
          </p:cNvSpPr>
          <p:nvPr>
            <p:ph type="title"/>
          </p:nvPr>
        </p:nvSpPr>
        <p:spPr/>
        <p:txBody>
          <a:bodyPr/>
          <a:lstStyle/>
          <a:p>
            <a:r>
              <a:rPr lang="en-US" dirty="0"/>
              <a:t>Statement 2 – Quantitative Measures</a:t>
            </a:r>
          </a:p>
        </p:txBody>
      </p:sp>
      <p:graphicFrame>
        <p:nvGraphicFramePr>
          <p:cNvPr id="7" name="Content Placeholder 6">
            <a:extLst>
              <a:ext uri="{FF2B5EF4-FFF2-40B4-BE49-F238E27FC236}">
                <a16:creationId xmlns:a16="http://schemas.microsoft.com/office/drawing/2014/main" id="{D05BB3D9-A89F-A79A-34B9-479261C901C7}"/>
              </a:ext>
            </a:extLst>
          </p:cNvPr>
          <p:cNvGraphicFramePr>
            <a:graphicFrameLocks noGrp="1"/>
          </p:cNvGraphicFramePr>
          <p:nvPr>
            <p:ph sz="quarter" idx="13"/>
            <p:extLst>
              <p:ext uri="{D42A27DB-BD31-4B8C-83A1-F6EECF244321}">
                <p14:modId xmlns:p14="http://schemas.microsoft.com/office/powerpoint/2010/main" val="3030828450"/>
              </p:ext>
            </p:extLst>
          </p:nvPr>
        </p:nvGraphicFramePr>
        <p:xfrm>
          <a:off x="457200" y="1020763"/>
          <a:ext cx="7815263"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894223"/>
      </p:ext>
    </p:extLst>
  </p:cSld>
  <p:clrMapOvr>
    <a:masterClrMapping/>
  </p:clrMapOvr>
</p:sld>
</file>

<file path=ppt/theme/theme1.xml><?xml version="1.0" encoding="utf-8"?>
<a:theme xmlns:a="http://schemas.openxmlformats.org/drawingml/2006/main" name="APA">
  <a:themeElements>
    <a:clrScheme name="APA Palette 1">
      <a:dk1>
        <a:sysClr val="windowText" lastClr="000000"/>
      </a:dk1>
      <a:lt1>
        <a:sysClr val="window" lastClr="FFFFFF"/>
      </a:lt1>
      <a:dk2>
        <a:srgbClr val="003399"/>
      </a:dk2>
      <a:lt2>
        <a:srgbClr val="D2D1CF"/>
      </a:lt2>
      <a:accent1>
        <a:srgbClr val="003399"/>
      </a:accent1>
      <a:accent2>
        <a:srgbClr val="3B8634"/>
      </a:accent2>
      <a:accent3>
        <a:srgbClr val="196779"/>
      </a:accent3>
      <a:accent4>
        <a:srgbClr val="C33F23"/>
      </a:accent4>
      <a:accent5>
        <a:srgbClr val="B01E2C"/>
      </a:accent5>
      <a:accent6>
        <a:srgbClr val="701921"/>
      </a:accent6>
      <a:hlink>
        <a:srgbClr val="003399"/>
      </a:hlink>
      <a:folHlink>
        <a:srgbClr val="27509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6AF55E2F5BAD469BA689340A0873A4" ma:contentTypeVersion="21" ma:contentTypeDescription="Create a new document." ma:contentTypeScope="" ma:versionID="dcedd17859a237c6b87d8e2e7803738d">
  <xsd:schema xmlns:xsd="http://www.w3.org/2001/XMLSchema" xmlns:xs="http://www.w3.org/2001/XMLSchema" xmlns:p="http://schemas.microsoft.com/office/2006/metadata/properties" xmlns:ns2="3862250f-9002-4f02-959b-5a6e2949d751" xmlns:ns3="e6e50485-58c1-4b4e-9740-c7ddb7b8a047" targetNamespace="http://schemas.microsoft.com/office/2006/metadata/properties" ma:root="true" ma:fieldsID="8e60024cc67092654cf8b2a7794224b2" ns2:_="" ns3:_="">
    <xsd:import namespace="3862250f-9002-4f02-959b-5a6e2949d751"/>
    <xsd:import namespace="e6e50485-58c1-4b4e-9740-c7ddb7b8a047"/>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3:TaxCatchAll" minOccurs="0"/>
                <xsd:element ref="ns2:MediaServiceGenerationTime" minOccurs="0"/>
                <xsd:element ref="ns2:MediaServiceEventHashCode" minOccurs="0"/>
                <xsd:element ref="ns2:lcf76f155ced4ddcb4097134ff3c332f" minOccurs="0"/>
                <xsd:element ref="ns2:Thumbnail"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2250f-9002-4f02-959b-5a6e2949d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667700-8036-4437-9f06-b3ebdb67bc87" ma:termSetId="09814cd3-568e-fe90-9814-8d621ff8fb84" ma:anchorId="fba54fb3-c3e1-fe81-a776-ca4b69148c4d" ma:open="true" ma:isKeyword="false">
      <xsd:complexType>
        <xsd:sequence>
          <xsd:element ref="pc:Terms" minOccurs="0" maxOccurs="1"/>
        </xsd:sequence>
      </xsd:complexType>
    </xsd:element>
    <xsd:element name="Thumbnail" ma:index="19" nillable="true" ma:displayName="Thumbnail" ma:format="Thumbnail" ma:internalName="Thumbnail">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e50485-58c1-4b4e-9740-c7ddb7b8a04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0eb0a73-21cf-4357-bd46-2e4d3799812b}" ma:internalName="TaxCatchAll" ma:showField="CatchAllData" ma:web="e6e50485-58c1-4b4e-9740-c7ddb7b8a0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62250f-9002-4f02-959b-5a6e2949d751">
      <Terms xmlns="http://schemas.microsoft.com/office/infopath/2007/PartnerControls"/>
    </lcf76f155ced4ddcb4097134ff3c332f>
    <TaxCatchAll xmlns="e6e50485-58c1-4b4e-9740-c7ddb7b8a047" xsi:nil="true"/>
    <Thumbnail xmlns="3862250f-9002-4f02-959b-5a6e2949d751" xsi:nil="true"/>
  </documentManagement>
</p:properties>
</file>

<file path=customXml/itemProps1.xml><?xml version="1.0" encoding="utf-8"?>
<ds:datastoreItem xmlns:ds="http://schemas.openxmlformats.org/officeDocument/2006/customXml" ds:itemID="{C8FB0C08-90DD-4D48-B5D9-E51D94E84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2250f-9002-4f02-959b-5a6e2949d751"/>
    <ds:schemaRef ds:uri="e6e50485-58c1-4b4e-9740-c7ddb7b8a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F228AE-04CB-4106-B305-444D7C02AC9E}">
  <ds:schemaRefs>
    <ds:schemaRef ds:uri="http://schemas.microsoft.com/sharepoint/v3/contenttype/forms"/>
  </ds:schemaRefs>
</ds:datastoreItem>
</file>

<file path=customXml/itemProps3.xml><?xml version="1.0" encoding="utf-8"?>
<ds:datastoreItem xmlns:ds="http://schemas.openxmlformats.org/officeDocument/2006/customXml" ds:itemID="{888E6D82-89ED-4237-9F54-7D83CA6C3E43}">
  <ds:schemaRefs>
    <ds:schemaRef ds:uri="d8f34d49-299c-4b14-9567-54c50f2dba52"/>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955103eb-6242-429c-a0c4-7ad9118dac7f"/>
    <ds:schemaRef ds:uri="http://schemas.microsoft.com/sharepoint/v3"/>
    <ds:schemaRef ds:uri="http://www.w3.org/XML/1998/namespace"/>
    <ds:schemaRef ds:uri="http://purl.org/dc/terms/"/>
    <ds:schemaRef ds:uri="3862250f-9002-4f02-959b-5a6e2949d751"/>
    <ds:schemaRef ds:uri="e6e50485-58c1-4b4e-9740-c7ddb7b8a047"/>
  </ds:schemaRefs>
</ds:datastoreItem>
</file>

<file path=docProps/app.xml><?xml version="1.0" encoding="utf-8"?>
<Properties xmlns="http://schemas.openxmlformats.org/officeDocument/2006/extended-properties" xmlns:vt="http://schemas.openxmlformats.org/officeDocument/2006/docPropsVTypes">
  <Template>APA.potx</Template>
  <TotalTime>13683</TotalTime>
  <Words>7073</Words>
  <Application>Microsoft Office PowerPoint</Application>
  <PresentationFormat>On-screen Show (16:9)</PresentationFormat>
  <Paragraphs>636</Paragraphs>
  <Slides>71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Calibri</vt:lpstr>
      <vt:lpstr>Cambria Math</vt:lpstr>
      <vt:lpstr>HelveticaNeueLTStd-Bd</vt:lpstr>
      <vt:lpstr>HelveticaNeueLTStd-BdCn</vt:lpstr>
      <vt:lpstr>Times New Roman</vt:lpstr>
      <vt:lpstr>Wingdings</vt:lpstr>
      <vt:lpstr>APA</vt:lpstr>
      <vt:lpstr>American Psychiatric Association practice guideline for the treatment of patients with borderline personality disorder</vt:lpstr>
      <vt:lpstr>Practice guideline development process</vt:lpstr>
      <vt:lpstr>Prevalence of BORDERLINE PERSONALITY DISORDER (BPD)</vt:lpstr>
      <vt:lpstr>Rationale for this guideline</vt:lpstr>
      <vt:lpstr>Rationale for this guideline (continued)</vt:lpstr>
      <vt:lpstr>Statement 1 – initial assessment</vt:lpstr>
      <vt:lpstr>Initial psychiatric evaluation</vt:lpstr>
      <vt:lpstr>Recommended Assessment aspects</vt:lpstr>
      <vt:lpstr>Statement 2 – Quantitative Measures</vt:lpstr>
      <vt:lpstr>Use of Quantitative Measures</vt:lpstr>
      <vt:lpstr>Examples of Quantitative Measures</vt:lpstr>
      <vt:lpstr>Statement 3 – Treatment Planning</vt:lpstr>
      <vt:lpstr>Comprehensive and Person-centered treatment plan</vt:lpstr>
      <vt:lpstr>Elements of Treatment plan</vt:lpstr>
      <vt:lpstr>Elements of Treatment plan (continued)</vt:lpstr>
      <vt:lpstr>Determining a Treatment Setting</vt:lpstr>
      <vt:lpstr>Establishing and Maintaining therapeutic alliance</vt:lpstr>
      <vt:lpstr>Establishing a therapeutic framework</vt:lpstr>
      <vt:lpstr>Countertransference</vt:lpstr>
      <vt:lpstr>Coordinating the Treatment Effort</vt:lpstr>
      <vt:lpstr>Assessing RISK FOR SUICIDE AND SUICIDAL BEHAVIORS</vt:lpstr>
      <vt:lpstr>Assessing RISK FOR AGGRESSIVE BEHAVIOR</vt:lpstr>
      <vt:lpstr>mood Disorders and BPD</vt:lpstr>
      <vt:lpstr>Treating Co-occurring mood Disorders</vt:lpstr>
      <vt:lpstr>Treating Co-occurring Anxiety Disorders</vt:lpstr>
      <vt:lpstr>Treating Co-occurring eating Disorders</vt:lpstr>
      <vt:lpstr>Treating Co-occurring substance use disorders</vt:lpstr>
      <vt:lpstr>Treating Co-occurring Posttraumatic Stress Disorder</vt:lpstr>
      <vt:lpstr>Treating Patients During Pregnancy and the Postpartum Period</vt:lpstr>
      <vt:lpstr>Medication use During Pregnancy and the Postpartum Period</vt:lpstr>
      <vt:lpstr>Individuals with BPD in correctional settings</vt:lpstr>
      <vt:lpstr>Statement 4 – discussion of diagnosis and treatment</vt:lpstr>
      <vt:lpstr>collaborative discussion of diagnosis and treatment</vt:lpstr>
      <vt:lpstr>Statement 5 – psychotherapy</vt:lpstr>
      <vt:lpstr>Psychotherapy recommended for BPD</vt:lpstr>
      <vt:lpstr>Psychotherapy recommended for BPD</vt:lpstr>
      <vt:lpstr>Dialectical behavior therapy (DBT)</vt:lpstr>
      <vt:lpstr>Mentalization-Based treatment (MBT)</vt:lpstr>
      <vt:lpstr>Transference-focused psychotherapy (TFP)</vt:lpstr>
      <vt:lpstr>Dynamic deconstructive psychotherapy (DdP)</vt:lpstr>
      <vt:lpstr>Schema-focused therapy (SFT)</vt:lpstr>
      <vt:lpstr>Systems Training for Emotional Predictability and Problem Solving (STEPPS)</vt:lpstr>
      <vt:lpstr>Good psychiatric management (GPM)</vt:lpstr>
      <vt:lpstr>Comparison of psychotherapies for BPD</vt:lpstr>
      <vt:lpstr>Comparison of psychotherapies for BPD (continued)</vt:lpstr>
      <vt:lpstr>Overall Evidence for psychotherapy for BPD</vt:lpstr>
      <vt:lpstr>Evidence for Dialectical behavior therapy (DBT) compared with TAU</vt:lpstr>
      <vt:lpstr>Certainty-of-evidence ratings of outcomes comparing DBT with TAU</vt:lpstr>
      <vt:lpstr>Certainty-of-evidence ratings of outcomes comparing DBT with TAU (continued)</vt:lpstr>
      <vt:lpstr>Certainty-of-evidence ratings of outcomes comparing DBT with TAU (continued)</vt:lpstr>
      <vt:lpstr>Certainty-of-evidence ratings of outcomes comparing DBT with TAU (continued)</vt:lpstr>
      <vt:lpstr>Evidence for DBT compared with other psychotherapies</vt:lpstr>
      <vt:lpstr>Statement 6 – Clinical Review Before Medication Initiation</vt:lpstr>
      <vt:lpstr>Clinical review Before initiating new medication</vt:lpstr>
      <vt:lpstr>Clinical review Before initiating new medication (continued)</vt:lpstr>
      <vt:lpstr>Statement 7 – Pharmacotherapy Principles</vt:lpstr>
      <vt:lpstr>Selection of psychotropic medication</vt:lpstr>
      <vt:lpstr>Use of psychotropic medication</vt:lpstr>
      <vt:lpstr>Overall Evidence on pharmacotherapy for bpd</vt:lpstr>
      <vt:lpstr>Effects of SGA compared with placebo</vt:lpstr>
      <vt:lpstr>Adverse events of SGA compared with placebo</vt:lpstr>
      <vt:lpstr>SGA compared with antidepressant/SGA</vt:lpstr>
      <vt:lpstr>Certainty-of-evidence ratings of outcomes comparing SGA with antidepressant</vt:lpstr>
      <vt:lpstr>Anticonvulsant compared with placebo</vt:lpstr>
      <vt:lpstr>Certainty-of-evidence ratings of outcomes comparing Divalproex sodium/ Lamotrigine with placebo</vt:lpstr>
      <vt:lpstr>Certainty-of-evidence ratings of outcomes comparing topiramate with placebo</vt:lpstr>
      <vt:lpstr>Adverse events of Anticonvulsant compared with placebo</vt:lpstr>
      <vt:lpstr>Other treatment comparisons</vt:lpstr>
      <vt:lpstr>Statement 8 – Pharmacotherapy Review</vt:lpstr>
      <vt:lpstr>review and reconciliation of medications</vt:lpstr>
      <vt:lpstr>Other APA Guidelines and resources are Available at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PowerPoint Template</dc:title>
  <dc:subject/>
  <dc:creator>Cynthia DeDios</dc:creator>
  <cp:keywords/>
  <dc:description/>
  <cp:lastModifiedBy>Jennifer Medicus</cp:lastModifiedBy>
  <cp:revision>98</cp:revision>
  <dcterms:created xsi:type="dcterms:W3CDTF">2015-04-29T13:45:43Z</dcterms:created>
  <dcterms:modified xsi:type="dcterms:W3CDTF">2026-05-13T21:25:21Z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ediaServiceImageTags">
    <vt:lpwstr/>
  </property>
  <property fmtid="{D5CDD505-2E9C-101B-9397-08002B2CF9AE}" pid="4" name="ContentTypeId">
    <vt:lpwstr>0x010100466AF55E2F5BAD469BA689340A0873A4</vt:lpwstr>
  </property>
</Properties>
</file>