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11455" r:id="rId6"/>
    <p:sldId id="259" r:id="rId7"/>
    <p:sldId id="260" r:id="rId8"/>
    <p:sldId id="257" r:id="rId9"/>
    <p:sldId id="11449" r:id="rId10"/>
    <p:sldId id="11450" r:id="rId11"/>
    <p:sldId id="261" r:id="rId12"/>
    <p:sldId id="11451" r:id="rId13"/>
    <p:sldId id="11452" r:id="rId14"/>
    <p:sldId id="262" r:id="rId15"/>
    <p:sldId id="11453" r:id="rId16"/>
    <p:sldId id="11454" r:id="rId17"/>
    <p:sldId id="258"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A2"/>
    <a:srgbClr val="1C2D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3296B-2B93-45F9-9894-BF5ED14E6FB6}" v="29" dt="2026-04-16T15:43:54.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92" autoAdjust="0"/>
    <p:restoredTop sz="79967" autoAdjust="0"/>
  </p:normalViewPr>
  <p:slideViewPr>
    <p:cSldViewPr snapToGrid="0" snapToObjects="1">
      <p:cViewPr varScale="1">
        <p:scale>
          <a:sx n="117" d="100"/>
          <a:sy n="117" d="100"/>
        </p:scale>
        <p:origin x="1902"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Nathan Copeland, M.D." userId="2452c630-acc9-4998-9640-4bde74398351" providerId="ADAL" clId="{C5DEEA19-FC93-4DB9-9634-71C66F4361E4}"/>
    <pc:docChg chg="custSel addSld modSld">
      <pc:chgData name="J. Nathan Copeland, M.D." userId="2452c630-acc9-4998-9640-4bde74398351" providerId="ADAL" clId="{C5DEEA19-FC93-4DB9-9634-71C66F4361E4}" dt="2026-04-16T15:43:54.756" v="1578" actId="27636"/>
      <pc:docMkLst>
        <pc:docMk/>
      </pc:docMkLst>
      <pc:sldChg chg="modSp mod modNotesTx">
        <pc:chgData name="J. Nathan Copeland, M.D." userId="2452c630-acc9-4998-9640-4bde74398351" providerId="ADAL" clId="{C5DEEA19-FC93-4DB9-9634-71C66F4361E4}" dt="2026-04-16T15:43:54.756" v="1578" actId="27636"/>
        <pc:sldMkLst>
          <pc:docMk/>
          <pc:sldMk cId="1686429091" sldId="256"/>
        </pc:sldMkLst>
        <pc:spChg chg="mod">
          <ac:chgData name="J. Nathan Copeland, M.D." userId="2452c630-acc9-4998-9640-4bde74398351" providerId="ADAL" clId="{C5DEEA19-FC93-4DB9-9634-71C66F4361E4}" dt="2026-04-16T15:43:54.756" v="1578" actId="27636"/>
          <ac:spMkLst>
            <pc:docMk/>
            <pc:sldMk cId="1686429091" sldId="256"/>
            <ac:spMk id="7" creationId="{FCD27F9D-C750-F2CC-0528-48EE22C73DE5}"/>
          </ac:spMkLst>
        </pc:spChg>
      </pc:sldChg>
      <pc:sldChg chg="modNotesTx">
        <pc:chgData name="J. Nathan Copeland, M.D." userId="2452c630-acc9-4998-9640-4bde74398351" providerId="ADAL" clId="{C5DEEA19-FC93-4DB9-9634-71C66F4361E4}" dt="2026-04-16T14:57:30.641" v="1572" actId="20577"/>
        <pc:sldMkLst>
          <pc:docMk/>
          <pc:sldMk cId="819378830" sldId="259"/>
        </pc:sldMkLst>
      </pc:sldChg>
      <pc:sldChg chg="modNotesTx">
        <pc:chgData name="J. Nathan Copeland, M.D." userId="2452c630-acc9-4998-9640-4bde74398351" providerId="ADAL" clId="{C5DEEA19-FC93-4DB9-9634-71C66F4361E4}" dt="2026-04-16T13:53:11.995" v="1484" actId="20577"/>
        <pc:sldMkLst>
          <pc:docMk/>
          <pc:sldMk cId="152896357" sldId="260"/>
        </pc:sldMkLst>
      </pc:sldChg>
      <pc:sldChg chg="modAnim">
        <pc:chgData name="J. Nathan Copeland, M.D." userId="2452c630-acc9-4998-9640-4bde74398351" providerId="ADAL" clId="{C5DEEA19-FC93-4DB9-9634-71C66F4361E4}" dt="2026-04-16T13:20:48.455" v="475"/>
        <pc:sldMkLst>
          <pc:docMk/>
          <pc:sldMk cId="546810626" sldId="11449"/>
        </pc:sldMkLst>
      </pc:sldChg>
      <pc:sldChg chg="modAnim">
        <pc:chgData name="J. Nathan Copeland, M.D." userId="2452c630-acc9-4998-9640-4bde74398351" providerId="ADAL" clId="{C5DEEA19-FC93-4DB9-9634-71C66F4361E4}" dt="2026-04-16T13:20:56.243" v="480"/>
        <pc:sldMkLst>
          <pc:docMk/>
          <pc:sldMk cId="3332878419" sldId="11450"/>
        </pc:sldMkLst>
      </pc:sldChg>
      <pc:sldChg chg="addSp delSp modSp mod">
        <pc:chgData name="J. Nathan Copeland, M.D." userId="2452c630-acc9-4998-9640-4bde74398351" providerId="ADAL" clId="{C5DEEA19-FC93-4DB9-9634-71C66F4361E4}" dt="2026-04-14T16:41:59.776" v="453" actId="1076"/>
        <pc:sldMkLst>
          <pc:docMk/>
          <pc:sldMk cId="255087232" sldId="11451"/>
        </pc:sldMkLst>
        <pc:spChg chg="add mod">
          <ac:chgData name="J. Nathan Copeland, M.D." userId="2452c630-acc9-4998-9640-4bde74398351" providerId="ADAL" clId="{C5DEEA19-FC93-4DB9-9634-71C66F4361E4}" dt="2026-04-14T16:41:59.776" v="453" actId="1076"/>
          <ac:spMkLst>
            <pc:docMk/>
            <pc:sldMk cId="255087232" sldId="11451"/>
            <ac:spMk id="5" creationId="{28D11AFA-A385-C087-2C7C-C8D75E2AC93B}"/>
          </ac:spMkLst>
        </pc:spChg>
      </pc:sldChg>
      <pc:sldChg chg="add modNotesTx">
        <pc:chgData name="J. Nathan Copeland, M.D." userId="2452c630-acc9-4998-9640-4bde74398351" providerId="ADAL" clId="{C5DEEA19-FC93-4DB9-9634-71C66F4361E4}" dt="2026-04-16T14:57:02.786" v="1516" actId="20577"/>
        <pc:sldMkLst>
          <pc:docMk/>
          <pc:sldMk cId="1792100169" sldId="114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65FB9F-FB2B-2347-9F03-1F63B833DE54}" type="datetimeFigureOut">
              <a:rPr lang="en-US" smtClean="0"/>
              <a:t>4/16/2026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5692AB-AA0B-9C44-BF2E-0D873C6C2A0C}" type="slidenum">
              <a:rPr lang="en-US" smtClean="0"/>
              <a:t>‹#›</a:t>
            </a:fld>
            <a:endParaRPr lang="en-US"/>
          </a:p>
        </p:txBody>
      </p:sp>
    </p:spTree>
    <p:extLst>
      <p:ext uri="{BB962C8B-B14F-4D97-AF65-F5344CB8AC3E}">
        <p14:creationId xmlns:p14="http://schemas.microsoft.com/office/powerpoint/2010/main" val="4060821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B1A94-1202-1A4E-BF4A-7DBA825D3D57}" type="datetimeFigureOut">
              <a:rPr lang="en-US" smtClean="0"/>
              <a:t>4/16/2026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81D03-0386-1448-BCBB-5C49E9D65F15}" type="slidenum">
              <a:rPr lang="en-US" smtClean="0"/>
              <a:t>‹#›</a:t>
            </a:fld>
            <a:endParaRPr lang="en-US"/>
          </a:p>
        </p:txBody>
      </p:sp>
    </p:spTree>
    <p:extLst>
      <p:ext uri="{BB962C8B-B14F-4D97-AF65-F5344CB8AC3E}">
        <p14:creationId xmlns:p14="http://schemas.microsoft.com/office/powerpoint/2010/main" val="1130271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our webinar “Implementation of Asynchronous depression screening and safety protocols for psychiatrists. My name is Nathan Copeland, and I am a child psychiatrist at Duke, and we will meet our other speakers in just a few minutes Drs. Rachel Weir, Lisa Rosenthal, and Tom </a:t>
            </a:r>
            <a:r>
              <a:rPr lang="en-US" dirty="0" err="1"/>
              <a:t>Zaubler</a:t>
            </a:r>
            <a:r>
              <a:rPr lang="en-US" dirty="0"/>
              <a:t> very soon. This presentation is brought to you by the American Psychiatric Association’s Committee on Integrated Care. </a:t>
            </a:r>
          </a:p>
        </p:txBody>
      </p:sp>
      <p:sp>
        <p:nvSpPr>
          <p:cNvPr id="4" name="Slide Number Placeholder 3"/>
          <p:cNvSpPr>
            <a:spLocks noGrp="1"/>
          </p:cNvSpPr>
          <p:nvPr>
            <p:ph type="sldNum" sz="quarter" idx="5"/>
          </p:nvPr>
        </p:nvSpPr>
        <p:spPr/>
        <p:txBody>
          <a:bodyPr/>
          <a:lstStyle/>
          <a:p>
            <a:fld id="{B1E81D03-0386-1448-BCBB-5C49E9D65F15}" type="slidenum">
              <a:rPr lang="en-US" smtClean="0"/>
              <a:t>1</a:t>
            </a:fld>
            <a:endParaRPr lang="en-US"/>
          </a:p>
        </p:txBody>
      </p:sp>
    </p:spTree>
    <p:extLst>
      <p:ext uri="{BB962C8B-B14F-4D97-AF65-F5344CB8AC3E}">
        <p14:creationId xmlns:p14="http://schemas.microsoft.com/office/powerpoint/2010/main" val="1921890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E81D03-0386-1448-BCBB-5C49E9D65F15}" type="slidenum">
              <a:rPr lang="en-US" smtClean="0"/>
              <a:t>10</a:t>
            </a:fld>
            <a:endParaRPr lang="en-US"/>
          </a:p>
        </p:txBody>
      </p:sp>
    </p:spTree>
    <p:extLst>
      <p:ext uri="{BB962C8B-B14F-4D97-AF65-F5344CB8AC3E}">
        <p14:creationId xmlns:p14="http://schemas.microsoft.com/office/powerpoint/2010/main" val="323541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E81D03-0386-1448-BCBB-5C49E9D65F15}" type="slidenum">
              <a:rPr lang="en-US" smtClean="0"/>
              <a:t>11</a:t>
            </a:fld>
            <a:endParaRPr lang="en-US"/>
          </a:p>
        </p:txBody>
      </p:sp>
    </p:spTree>
    <p:extLst>
      <p:ext uri="{BB962C8B-B14F-4D97-AF65-F5344CB8AC3E}">
        <p14:creationId xmlns:p14="http://schemas.microsoft.com/office/powerpoint/2010/main" val="1903008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few house keeping items. This is a short session and we will try to cover a lot. The format will be meeting our speakers and learning a little bit about structure of their asynchronous depression screening program, and then we’ll spend time delving into some of the details of their thoughts on this work. It is possible we may not have time for questions. However, please ask your questions as we may have a little time, and it would provide us guidance about needed resources or educational tools.</a:t>
            </a:r>
          </a:p>
        </p:txBody>
      </p:sp>
      <p:sp>
        <p:nvSpPr>
          <p:cNvPr id="4" name="Slide Number Placeholder 3"/>
          <p:cNvSpPr>
            <a:spLocks noGrp="1"/>
          </p:cNvSpPr>
          <p:nvPr>
            <p:ph type="sldNum" sz="quarter" idx="5"/>
          </p:nvPr>
        </p:nvSpPr>
        <p:spPr/>
        <p:txBody>
          <a:bodyPr/>
          <a:lstStyle/>
          <a:p>
            <a:fld id="{B1E81D03-0386-1448-BCBB-5C49E9D65F15}" type="slidenum">
              <a:rPr lang="en-US" smtClean="0"/>
              <a:t>2</a:t>
            </a:fld>
            <a:endParaRPr lang="en-US"/>
          </a:p>
        </p:txBody>
      </p:sp>
    </p:spTree>
    <p:extLst>
      <p:ext uri="{BB962C8B-B14F-4D97-AF65-F5344CB8AC3E}">
        <p14:creationId xmlns:p14="http://schemas.microsoft.com/office/powerpoint/2010/main" val="126541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with, so we can also be thinking about the same topic, I would like to orient you to the topic of asynchronous depression screening. Asynchronous depression screening involves patients completing validated tools like the </a:t>
            </a:r>
            <a:r>
              <a:rPr lang="en-US" sz="1200" b="0" i="0" kern="1200" dirty="0">
                <a:solidFill>
                  <a:schemeClr val="tx1"/>
                </a:solidFill>
                <a:effectLst/>
                <a:latin typeface="+mn-lt"/>
                <a:ea typeface="+mn-ea"/>
                <a:cs typeface="+mn-cs"/>
              </a:rPr>
              <a:t>PHQ-9 via patient portals or digital apps before or after appointments. An important thing to acknowledge here is that it is the advancement in and uniquity of technology that has allowed for this to occur. Right, we are both able to push these tools out from our electronic health record, and the vast majority of patients have patient portal apps and the technology at home that allows them to complete these screeners. Also, while we are focused on depression assessment and safety today, this method of assessing for mental illnesses can run the full range of conditions including anxiety, ADHD, substance use disorders, and others.</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3</a:t>
            </a:fld>
            <a:endParaRPr lang="en-US"/>
          </a:p>
        </p:txBody>
      </p:sp>
    </p:spTree>
    <p:extLst>
      <p:ext uri="{BB962C8B-B14F-4D97-AF65-F5344CB8AC3E}">
        <p14:creationId xmlns:p14="http://schemas.microsoft.com/office/powerpoint/2010/main" val="6268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why might you consider implementing asynchronous depression screening? There are many advantages, but there are also considerations (read through). And it is this last point that presents a particular concern and challenge for psychiatrists and health systems. If a patient reports suicidal ideation before or after a visit on a screening scale, we want to ensure safety of that patient, and it is also this concern and challenge that makes many health systems believe the risk, to the health system, the psychiatrists, and the most importantly the patient, is too great to implement asynchronous depression screening.</a:t>
            </a:r>
          </a:p>
          <a:p>
            <a:endParaRPr lang="en-US" dirty="0"/>
          </a:p>
          <a:p>
            <a:r>
              <a:rPr lang="en-US" dirty="0"/>
              <a:t>However, part of the reason we are doing this seminar is there are many systems and psychiatrists in the country that have implemented an asynchronous screening process. And we are going to hear from a few psychiatrists today about how their systems have implemented asynchronous screening and have a conversation about learned lessons and ensuring patient safety in this process.</a:t>
            </a:r>
          </a:p>
        </p:txBody>
      </p:sp>
      <p:sp>
        <p:nvSpPr>
          <p:cNvPr id="4" name="Slide Number Placeholder 3"/>
          <p:cNvSpPr>
            <a:spLocks noGrp="1"/>
          </p:cNvSpPr>
          <p:nvPr>
            <p:ph type="sldNum" sz="quarter" idx="5"/>
          </p:nvPr>
        </p:nvSpPr>
        <p:spPr/>
        <p:txBody>
          <a:bodyPr/>
          <a:lstStyle/>
          <a:p>
            <a:fld id="{B1E81D03-0386-1448-BCBB-5C49E9D65F15}" type="slidenum">
              <a:rPr lang="en-US" smtClean="0"/>
              <a:t>4</a:t>
            </a:fld>
            <a:endParaRPr lang="en-US"/>
          </a:p>
        </p:txBody>
      </p:sp>
    </p:spTree>
    <p:extLst>
      <p:ext uri="{BB962C8B-B14F-4D97-AF65-F5344CB8AC3E}">
        <p14:creationId xmlns:p14="http://schemas.microsoft.com/office/powerpoint/2010/main" val="70552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a:t>
            </a:fld>
            <a:endParaRPr lang="en-US"/>
          </a:p>
        </p:txBody>
      </p:sp>
    </p:spTree>
    <p:extLst>
      <p:ext uri="{BB962C8B-B14F-4D97-AF65-F5344CB8AC3E}">
        <p14:creationId xmlns:p14="http://schemas.microsoft.com/office/powerpoint/2010/main" val="367183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E81D03-0386-1448-BCBB-5C49E9D65F15}" type="slidenum">
              <a:rPr lang="en-US" smtClean="0"/>
              <a:t>6</a:t>
            </a:fld>
            <a:endParaRPr lang="en-US"/>
          </a:p>
        </p:txBody>
      </p:sp>
    </p:spTree>
    <p:extLst>
      <p:ext uri="{BB962C8B-B14F-4D97-AF65-F5344CB8AC3E}">
        <p14:creationId xmlns:p14="http://schemas.microsoft.com/office/powerpoint/2010/main" val="159927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E81D03-0386-1448-BCBB-5C49E9D65F15}" type="slidenum">
              <a:rPr lang="en-US" smtClean="0"/>
              <a:t>7</a:t>
            </a:fld>
            <a:endParaRPr lang="en-US"/>
          </a:p>
        </p:txBody>
      </p:sp>
    </p:spTree>
    <p:extLst>
      <p:ext uri="{BB962C8B-B14F-4D97-AF65-F5344CB8AC3E}">
        <p14:creationId xmlns:p14="http://schemas.microsoft.com/office/powerpoint/2010/main" val="182232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E81D03-0386-1448-BCBB-5C49E9D65F15}" type="slidenum">
              <a:rPr lang="en-US" smtClean="0"/>
              <a:t>8</a:t>
            </a:fld>
            <a:endParaRPr lang="en-US"/>
          </a:p>
        </p:txBody>
      </p:sp>
    </p:spTree>
    <p:extLst>
      <p:ext uri="{BB962C8B-B14F-4D97-AF65-F5344CB8AC3E}">
        <p14:creationId xmlns:p14="http://schemas.microsoft.com/office/powerpoint/2010/main" val="20269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E81D03-0386-1448-BCBB-5C49E9D65F15}" type="slidenum">
              <a:rPr lang="en-US" smtClean="0"/>
              <a:t>9</a:t>
            </a:fld>
            <a:endParaRPr lang="en-US"/>
          </a:p>
        </p:txBody>
      </p:sp>
    </p:spTree>
    <p:extLst>
      <p:ext uri="{BB962C8B-B14F-4D97-AF65-F5344CB8AC3E}">
        <p14:creationId xmlns:p14="http://schemas.microsoft.com/office/powerpoint/2010/main" val="3367890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r="20014" b="25379"/>
          <a:stretch/>
        </p:blipFill>
        <p:spPr>
          <a:xfrm>
            <a:off x="5441800" y="921544"/>
            <a:ext cx="3702201" cy="4221956"/>
          </a:xfrm>
          <a:prstGeom prst="rect">
            <a:avLst/>
          </a:prstGeom>
        </p:spPr>
      </p:pic>
      <p:cxnSp>
        <p:nvCxnSpPr>
          <p:cNvPr id="8" name="Straight Connector 7"/>
          <p:cNvCxnSpPr/>
          <p:nvPr userDrawn="1"/>
        </p:nvCxnSpPr>
        <p:spPr>
          <a:xfrm>
            <a:off x="671284" y="2295414"/>
            <a:ext cx="0" cy="1861259"/>
          </a:xfrm>
          <a:prstGeom prst="line">
            <a:avLst/>
          </a:prstGeom>
          <a:ln>
            <a:solidFill>
              <a:srgbClr val="FFFFFF"/>
            </a:solidFill>
          </a:ln>
          <a:effectLst/>
        </p:spPr>
        <p:style>
          <a:lnRef idx="3">
            <a:schemeClr val="accent3"/>
          </a:lnRef>
          <a:fillRef idx="0">
            <a:schemeClr val="accent3"/>
          </a:fillRef>
          <a:effectRef idx="2">
            <a:schemeClr val="accent3"/>
          </a:effectRef>
          <a:fontRef idx="minor">
            <a:schemeClr val="tx1"/>
          </a:fontRef>
        </p:style>
      </p:cxnSp>
      <p:sp>
        <p:nvSpPr>
          <p:cNvPr id="18" name="Title 1"/>
          <p:cNvSpPr>
            <a:spLocks noGrp="1"/>
          </p:cNvSpPr>
          <p:nvPr>
            <p:ph type="title" hasCustomPrompt="1"/>
          </p:nvPr>
        </p:nvSpPr>
        <p:spPr>
          <a:xfrm>
            <a:off x="870854" y="2364427"/>
            <a:ext cx="5987146" cy="967790"/>
          </a:xfrm>
        </p:spPr>
        <p:txBody>
          <a:bodyPr>
            <a:noAutofit/>
          </a:bodyPr>
          <a:lstStyle>
            <a:lvl1pPr algn="l">
              <a:defRPr sz="3000" cap="all"/>
            </a:lvl1pPr>
          </a:lstStyle>
          <a:p>
            <a:r>
              <a:rPr lang="en-US" dirty="0"/>
              <a:t>PRESENTATION TITLE</a:t>
            </a:r>
            <a:br>
              <a:rPr lang="en-US" dirty="0"/>
            </a:br>
            <a:r>
              <a:rPr lang="en-US" dirty="0"/>
              <a:t>UP TO TWO LINES</a:t>
            </a:r>
          </a:p>
        </p:txBody>
      </p:sp>
      <p:sp>
        <p:nvSpPr>
          <p:cNvPr id="25" name="Subtitle 2"/>
          <p:cNvSpPr>
            <a:spLocks noGrp="1"/>
          </p:cNvSpPr>
          <p:nvPr>
            <p:ph type="subTitle" idx="1" hasCustomPrompt="1"/>
          </p:nvPr>
        </p:nvSpPr>
        <p:spPr>
          <a:xfrm>
            <a:off x="870856" y="3353049"/>
            <a:ext cx="5415645" cy="803624"/>
          </a:xfrm>
        </p:spPr>
        <p:txBody>
          <a:bodyPr>
            <a:normAutofit/>
          </a:bodyPr>
          <a:lstStyle>
            <a:lvl1pPr marL="0" indent="0" algn="l">
              <a:buNone/>
              <a:defRPr sz="1875"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Presentation subhead goes here, and can also be up to two lines long.</a:t>
            </a:r>
          </a:p>
        </p:txBody>
      </p:sp>
      <p:sp>
        <p:nvSpPr>
          <p:cNvPr id="13" name="Text Placeholder 2"/>
          <p:cNvSpPr>
            <a:spLocks noGrp="1"/>
          </p:cNvSpPr>
          <p:nvPr>
            <p:ph type="body" idx="10" hasCustomPrompt="1"/>
          </p:nvPr>
        </p:nvSpPr>
        <p:spPr>
          <a:xfrm>
            <a:off x="870855" y="4313982"/>
            <a:ext cx="7772400" cy="357079"/>
          </a:xfrm>
        </p:spPr>
        <p:txBody>
          <a:bodyPr anchor="t">
            <a:normAutofit/>
          </a:bodyPr>
          <a:lstStyle>
            <a:lvl1pPr marL="0" indent="0">
              <a:buNone/>
              <a:defRPr sz="105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Author: Jane Smith | April 30, 2026</a:t>
            </a:r>
          </a:p>
        </p:txBody>
      </p:sp>
      <p:sp>
        <p:nvSpPr>
          <p:cNvPr id="7" name="TextBox 6"/>
          <p:cNvSpPr txBox="1"/>
          <p:nvPr userDrawn="1"/>
        </p:nvSpPr>
        <p:spPr>
          <a:xfrm>
            <a:off x="5121983" y="4644648"/>
            <a:ext cx="3992283" cy="207749"/>
          </a:xfrm>
          <a:prstGeom prst="rect">
            <a:avLst/>
          </a:prstGeom>
          <a:noFill/>
        </p:spPr>
        <p:txBody>
          <a:bodyPr wrap="square" rtlCol="0" anchor="ctr">
            <a:spAutoFit/>
          </a:bodyPr>
          <a:lstStyle/>
          <a:p>
            <a:pPr algn="r"/>
            <a:r>
              <a:rPr lang="en-US" sz="750" kern="1200" dirty="0">
                <a:solidFill>
                  <a:schemeClr val="tx1"/>
                </a:solidFill>
                <a:effectLst/>
                <a:latin typeface="+mn-lt"/>
                <a:ea typeface="+mn-ea"/>
                <a:cs typeface="+mn-cs"/>
              </a:rPr>
              <a:t>© 2026 American Psychiatric Association. All rights reserved. </a:t>
            </a:r>
          </a:p>
        </p:txBody>
      </p:sp>
      <p:pic>
        <p:nvPicPr>
          <p:cNvPr id="9" name="Picture 8"/>
          <p:cNvPicPr>
            <a:picLocks noChangeAspect="1"/>
          </p:cNvPicPr>
          <p:nvPr userDrawn="1"/>
        </p:nvPicPr>
        <p:blipFill>
          <a:blip r:embed="rId3"/>
          <a:srcRect/>
          <a:stretch/>
        </p:blipFill>
        <p:spPr>
          <a:xfrm>
            <a:off x="7369977" y="204528"/>
            <a:ext cx="1612448" cy="669575"/>
          </a:xfrm>
          <a:prstGeom prst="rect">
            <a:avLst/>
          </a:prstGeom>
        </p:spPr>
      </p:pic>
    </p:spTree>
    <p:extLst>
      <p:ext uri="{BB962C8B-B14F-4D97-AF65-F5344CB8AC3E}">
        <p14:creationId xmlns:p14="http://schemas.microsoft.com/office/powerpoint/2010/main" val="68746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l="12971" t="10187" b="27721"/>
          <a:stretch/>
        </p:blipFill>
        <p:spPr>
          <a:xfrm>
            <a:off x="2" y="0"/>
            <a:ext cx="5932448" cy="5143500"/>
          </a:xfrm>
          <a:prstGeom prst="rect">
            <a:avLst/>
          </a:prstGeom>
        </p:spPr>
      </p:pic>
      <p:sp>
        <p:nvSpPr>
          <p:cNvPr id="11" name="Rectangle 10"/>
          <p:cNvSpPr/>
          <p:nvPr userDrawn="1"/>
        </p:nvSpPr>
        <p:spPr>
          <a:xfrm>
            <a:off x="-71120" y="2511137"/>
            <a:ext cx="9144000" cy="1714500"/>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title" hasCustomPrompt="1"/>
          </p:nvPr>
        </p:nvSpPr>
        <p:spPr>
          <a:xfrm>
            <a:off x="870854" y="2511137"/>
            <a:ext cx="5987146" cy="1714500"/>
          </a:xfrm>
        </p:spPr>
        <p:txBody>
          <a:bodyPr>
            <a:normAutofit/>
          </a:bodyPr>
          <a:lstStyle>
            <a:lvl1pPr algn="l">
              <a:defRPr sz="3000" cap="all"/>
            </a:lvl1pPr>
          </a:lstStyle>
          <a:p>
            <a:r>
              <a:rPr lang="en-US" dirty="0"/>
              <a:t>SECTION TITLE</a:t>
            </a:r>
          </a:p>
        </p:txBody>
      </p:sp>
      <p:pic>
        <p:nvPicPr>
          <p:cNvPr id="6" name="Picture 5">
            <a:extLst>
              <a:ext uri="{FF2B5EF4-FFF2-40B4-BE49-F238E27FC236}">
                <a16:creationId xmlns:a16="http://schemas.microsoft.com/office/drawing/2014/main" id="{0C9EEB96-57E6-A94C-9CB1-7A807ACF17A9}"/>
              </a:ext>
            </a:extLst>
          </p:cNvPr>
          <p:cNvPicPr>
            <a:picLocks noChangeAspect="1"/>
          </p:cNvPicPr>
          <p:nvPr userDrawn="1"/>
        </p:nvPicPr>
        <p:blipFill>
          <a:blip r:embed="rId3"/>
          <a:srcRect/>
          <a:stretch/>
        </p:blipFill>
        <p:spPr>
          <a:xfrm>
            <a:off x="7369977" y="204528"/>
            <a:ext cx="1612448" cy="669575"/>
          </a:xfrm>
          <a:prstGeom prst="rect">
            <a:avLst/>
          </a:prstGeom>
        </p:spPr>
      </p:pic>
    </p:spTree>
    <p:extLst>
      <p:ext uri="{BB962C8B-B14F-4D97-AF65-F5344CB8AC3E}">
        <p14:creationId xmlns:p14="http://schemas.microsoft.com/office/powerpoint/2010/main" val="334229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KG">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11332"/>
            <a:ext cx="9144000" cy="289604"/>
          </a:xfrm>
          <a:prstGeom prst="rect">
            <a:avLst/>
          </a:prstGeom>
          <a:solidFill>
            <a:srgbClr val="003399"/>
          </a:solidFill>
          <a:ln>
            <a:noFill/>
          </a:ln>
          <a:effectLst/>
        </p:spPr>
        <p:style>
          <a:lnRef idx="3">
            <a:schemeClr val="lt1"/>
          </a:lnRef>
          <a:fillRef idx="1">
            <a:schemeClr val="accent6"/>
          </a:fillRef>
          <a:effectRef idx="1">
            <a:schemeClr val="accent6"/>
          </a:effectRef>
          <a:fontRef idx="minor">
            <a:schemeClr val="lt1"/>
          </a:fontRef>
        </p:style>
        <p:txBody>
          <a:bodyPr rtlCol="0" anchor="b"/>
          <a:lstStyle/>
          <a:p>
            <a:pPr algn="ctr"/>
            <a:endParaRPr lang="en-US" sz="1350"/>
          </a:p>
        </p:txBody>
      </p:sp>
      <p:pic>
        <p:nvPicPr>
          <p:cNvPr id="18" name="Picture 17"/>
          <p:cNvPicPr>
            <a:picLocks noChangeAspect="1"/>
          </p:cNvPicPr>
          <p:nvPr userDrawn="1"/>
        </p:nvPicPr>
        <p:blipFill>
          <a:blip r:embed="rId2"/>
          <a:srcRect/>
          <a:stretch/>
        </p:blipFill>
        <p:spPr>
          <a:xfrm>
            <a:off x="7414571" y="208036"/>
            <a:ext cx="1580482" cy="503196"/>
          </a:xfrm>
          <a:prstGeom prst="rect">
            <a:avLst/>
          </a:prstGeom>
        </p:spPr>
      </p:pic>
      <p:cxnSp>
        <p:nvCxnSpPr>
          <p:cNvPr id="19" name="Straight Connector 18"/>
          <p:cNvCxnSpPr/>
          <p:nvPr userDrawn="1"/>
        </p:nvCxnSpPr>
        <p:spPr>
          <a:xfrm>
            <a:off x="0" y="762187"/>
            <a:ext cx="6517502"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5148676" y="4652961"/>
            <a:ext cx="3992283" cy="207749"/>
          </a:xfrm>
          <a:prstGeom prst="rect">
            <a:avLst/>
          </a:prstGeom>
          <a:noFill/>
        </p:spPr>
        <p:txBody>
          <a:bodyPr wrap="square" rtlCol="0" anchor="ctr">
            <a:spAutoFit/>
          </a:bodyPr>
          <a:lstStyle/>
          <a:p>
            <a:pPr algn="r"/>
            <a:r>
              <a:rPr lang="en-US" sz="750" kern="1200" dirty="0">
                <a:solidFill>
                  <a:schemeClr val="bg1"/>
                </a:solidFill>
                <a:effectLst/>
                <a:latin typeface="+mn-lt"/>
                <a:ea typeface="+mn-ea"/>
                <a:cs typeface="+mn-cs"/>
              </a:rPr>
              <a:t>© 2026 American Psychiatric Association. All rights reserved. </a:t>
            </a:r>
          </a:p>
        </p:txBody>
      </p:sp>
      <p:sp>
        <p:nvSpPr>
          <p:cNvPr id="23" name="Title 1"/>
          <p:cNvSpPr>
            <a:spLocks noGrp="1"/>
          </p:cNvSpPr>
          <p:nvPr>
            <p:ph type="title" hasCustomPrompt="1"/>
          </p:nvPr>
        </p:nvSpPr>
        <p:spPr>
          <a:xfrm>
            <a:off x="457200" y="230841"/>
            <a:ext cx="6060302" cy="439906"/>
          </a:xfrm>
        </p:spPr>
        <p:txBody>
          <a:bodyPr>
            <a:normAutofit/>
          </a:bodyPr>
          <a:lstStyle>
            <a:lvl1pPr algn="l">
              <a:defRPr sz="1800" cap="all">
                <a:solidFill>
                  <a:srgbClr val="003399"/>
                </a:solidFill>
              </a:defRPr>
            </a:lvl1pPr>
          </a:lstStyle>
          <a:p>
            <a:r>
              <a:rPr lang="en-US" dirty="0"/>
              <a:t>SECTION TITLE</a:t>
            </a:r>
          </a:p>
        </p:txBody>
      </p:sp>
      <p:sp>
        <p:nvSpPr>
          <p:cNvPr id="28" name="Content Placeholder 25"/>
          <p:cNvSpPr>
            <a:spLocks noGrp="1"/>
          </p:cNvSpPr>
          <p:nvPr>
            <p:ph sz="quarter" idx="13"/>
          </p:nvPr>
        </p:nvSpPr>
        <p:spPr>
          <a:xfrm>
            <a:off x="457200" y="1021080"/>
            <a:ext cx="7815262" cy="342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457200" y="4611852"/>
            <a:ext cx="2133600" cy="273844"/>
          </a:xfrm>
          <a:prstGeom prst="rect">
            <a:avLst/>
          </a:prstGeom>
        </p:spPr>
        <p:txBody>
          <a:bodyPr vert="horz" lIns="68580" tIns="34290" rIns="68580" bIns="3429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z="750" smtClean="0">
                <a:solidFill>
                  <a:schemeClr val="bg1"/>
                </a:solidFill>
              </a:rPr>
              <a:pPr/>
              <a:t>‹#›</a:t>
            </a:fld>
            <a:endParaRPr lang="en-US" sz="750" dirty="0">
              <a:solidFill>
                <a:schemeClr val="bg1"/>
              </a:solidFill>
            </a:endParaRPr>
          </a:p>
        </p:txBody>
      </p:sp>
    </p:spTree>
    <p:extLst>
      <p:ext uri="{BB962C8B-B14F-4D97-AF65-F5344CB8AC3E}">
        <p14:creationId xmlns:p14="http://schemas.microsoft.com/office/powerpoint/2010/main" val="41741216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KG">
    <p:spTree>
      <p:nvGrpSpPr>
        <p:cNvPr id="1" name=""/>
        <p:cNvGrpSpPr/>
        <p:nvPr/>
      </p:nvGrpSpPr>
      <p:grpSpPr>
        <a:xfrm>
          <a:off x="0" y="0"/>
          <a:ext cx="0" cy="0"/>
          <a:chOff x="0" y="0"/>
          <a:chExt cx="0" cy="0"/>
        </a:xfrm>
      </p:grpSpPr>
      <p:sp>
        <p:nvSpPr>
          <p:cNvPr id="10" name="Rectangle 9"/>
          <p:cNvSpPr/>
          <p:nvPr userDrawn="1"/>
        </p:nvSpPr>
        <p:spPr>
          <a:xfrm>
            <a:off x="0" y="4611332"/>
            <a:ext cx="9144000" cy="289604"/>
          </a:xfrm>
          <a:prstGeom prst="rect">
            <a:avLst/>
          </a:prstGeom>
          <a:solidFill>
            <a:srgbClr val="FFFFFF"/>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a:p>
        </p:txBody>
      </p:sp>
      <p:sp>
        <p:nvSpPr>
          <p:cNvPr id="5" name="Title 1"/>
          <p:cNvSpPr>
            <a:spLocks noGrp="1"/>
          </p:cNvSpPr>
          <p:nvPr>
            <p:ph type="title" hasCustomPrompt="1"/>
          </p:nvPr>
        </p:nvSpPr>
        <p:spPr>
          <a:xfrm>
            <a:off x="457200" y="230841"/>
            <a:ext cx="6060302" cy="439906"/>
          </a:xfrm>
        </p:spPr>
        <p:txBody>
          <a:bodyPr>
            <a:normAutofit/>
          </a:bodyPr>
          <a:lstStyle>
            <a:lvl1pPr algn="l">
              <a:defRPr sz="1800" cap="all"/>
            </a:lvl1pPr>
          </a:lstStyle>
          <a:p>
            <a:r>
              <a:rPr lang="en-US" dirty="0"/>
              <a:t>SECTION TITLE</a:t>
            </a:r>
          </a:p>
        </p:txBody>
      </p:sp>
      <p:cxnSp>
        <p:nvCxnSpPr>
          <p:cNvPr id="8" name="Straight Connector 7"/>
          <p:cNvCxnSpPr/>
          <p:nvPr userDrawn="1"/>
        </p:nvCxnSpPr>
        <p:spPr>
          <a:xfrm>
            <a:off x="0" y="754567"/>
            <a:ext cx="6517502" cy="4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148674" y="4655334"/>
            <a:ext cx="3992283" cy="207749"/>
          </a:xfrm>
          <a:prstGeom prst="rect">
            <a:avLst/>
          </a:prstGeom>
          <a:noFill/>
        </p:spPr>
        <p:txBody>
          <a:bodyPr wrap="square" rtlCol="0" anchor="ctr">
            <a:spAutoFit/>
          </a:bodyPr>
          <a:lstStyle/>
          <a:p>
            <a:pPr algn="r"/>
            <a:r>
              <a:rPr lang="en-US" sz="750" kern="1200" dirty="0">
                <a:solidFill>
                  <a:schemeClr val="bg2"/>
                </a:solidFill>
                <a:effectLst/>
                <a:latin typeface="+mn-lt"/>
                <a:ea typeface="+mn-ea"/>
                <a:cs typeface="+mn-cs"/>
              </a:rPr>
              <a:t>© 2026 American Psychiatric Association. All rights reserved. </a:t>
            </a:r>
          </a:p>
        </p:txBody>
      </p:sp>
      <p:sp>
        <p:nvSpPr>
          <p:cNvPr id="7" name="Rectangle 6"/>
          <p:cNvSpPr/>
          <p:nvPr userDrawn="1"/>
        </p:nvSpPr>
        <p:spPr>
          <a:xfrm>
            <a:off x="6517502" y="746760"/>
            <a:ext cx="2626498" cy="2057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Content Placeholder 25"/>
          <p:cNvSpPr>
            <a:spLocks noGrp="1"/>
          </p:cNvSpPr>
          <p:nvPr>
            <p:ph sz="quarter" idx="13"/>
          </p:nvPr>
        </p:nvSpPr>
        <p:spPr>
          <a:xfrm>
            <a:off x="457200" y="1021080"/>
            <a:ext cx="7815262" cy="3428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457200" y="4611852"/>
            <a:ext cx="2133600" cy="273844"/>
          </a:xfrm>
          <a:prstGeom prst="rect">
            <a:avLst/>
          </a:prstGeom>
        </p:spPr>
        <p:txBody>
          <a:bodyPr vert="horz" lIns="68580" tIns="34290" rIns="68580" bIns="3429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z="750" smtClean="0">
                <a:solidFill>
                  <a:schemeClr val="bg2"/>
                </a:solidFill>
              </a:rPr>
              <a:pPr/>
              <a:t>‹#›</a:t>
            </a:fld>
            <a:endParaRPr lang="en-US" sz="750" dirty="0">
              <a:solidFill>
                <a:schemeClr val="bg2"/>
              </a:solidFill>
            </a:endParaRPr>
          </a:p>
        </p:txBody>
      </p:sp>
      <p:pic>
        <p:nvPicPr>
          <p:cNvPr id="13" name="Picture 12"/>
          <p:cNvPicPr>
            <a:picLocks noChangeAspect="1"/>
          </p:cNvPicPr>
          <p:nvPr userDrawn="1"/>
        </p:nvPicPr>
        <p:blipFill>
          <a:blip r:embed="rId2"/>
          <a:srcRect/>
          <a:stretch/>
        </p:blipFill>
        <p:spPr>
          <a:xfrm>
            <a:off x="7282976" y="195790"/>
            <a:ext cx="1725791" cy="550493"/>
          </a:xfrm>
          <a:prstGeom prst="rect">
            <a:avLst/>
          </a:prstGeom>
        </p:spPr>
      </p:pic>
    </p:spTree>
    <p:extLst>
      <p:ext uri="{BB962C8B-B14F-4D97-AF65-F5344CB8AC3E}">
        <p14:creationId xmlns:p14="http://schemas.microsoft.com/office/powerpoint/2010/main" val="173995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1B68-B49E-DB6C-5723-E3F562FFAB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EB4509-7DD6-34FF-C8D1-50E270B184DB}"/>
              </a:ext>
            </a:extLst>
          </p:cNvPr>
          <p:cNvSpPr>
            <a:spLocks noGrp="1"/>
          </p:cNvSpPr>
          <p:nvPr>
            <p:ph type="sldNum" sz="quarter" idx="10"/>
          </p:nvPr>
        </p:nvSpPr>
        <p:spPr/>
        <p:txBody>
          <a:bodyPr/>
          <a:lstStyle/>
          <a:p>
            <a:fld id="{F35CCB00-38B5-9543-8B3D-7DAFB5B0A7B3}" type="slidenum">
              <a:rPr lang="en-US" smtClean="0"/>
              <a:pPr/>
              <a:t>‹#›</a:t>
            </a:fld>
            <a:endParaRPr lang="en-US" dirty="0"/>
          </a:p>
        </p:txBody>
      </p:sp>
    </p:spTree>
    <p:extLst>
      <p:ext uri="{BB962C8B-B14F-4D97-AF65-F5344CB8AC3E}">
        <p14:creationId xmlns:p14="http://schemas.microsoft.com/office/powerpoint/2010/main" val="29835396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AP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7E21-D551-5A51-F398-AE136DA01496}"/>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148E8F2B-6125-17CF-0605-BCED30836BF7}"/>
              </a:ext>
            </a:extLst>
          </p:cNvPr>
          <p:cNvSpPr>
            <a:spLocks noGrp="1"/>
          </p:cNvSpPr>
          <p:nvPr>
            <p:ph type="sldNum" sz="quarter" idx="10"/>
          </p:nvPr>
        </p:nvSpPr>
        <p:spPr/>
        <p:txBody>
          <a:bodyPr/>
          <a:lstStyle/>
          <a:p>
            <a:fld id="{F35CCB00-38B5-9543-8B3D-7DAFB5B0A7B3}" type="slidenum">
              <a:rPr lang="en-US" smtClean="0"/>
              <a:pPr/>
              <a:t>‹#›</a:t>
            </a:fld>
            <a:endParaRPr lang="en-US" dirty="0"/>
          </a:p>
        </p:txBody>
      </p:sp>
    </p:spTree>
    <p:extLst>
      <p:ext uri="{BB962C8B-B14F-4D97-AF65-F5344CB8AC3E}">
        <p14:creationId xmlns:p14="http://schemas.microsoft.com/office/powerpoint/2010/main" val="134307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95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610382"/>
            <a:ext cx="2133600"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F35CCB00-38B5-9543-8B3D-7DAFB5B0A7B3}" type="slidenum">
              <a:rPr lang="en-US" smtClean="0"/>
              <a:pPr/>
              <a:t>‹#›</a:t>
            </a:fld>
            <a:endParaRPr lang="en-US" dirty="0"/>
          </a:p>
        </p:txBody>
      </p:sp>
    </p:spTree>
    <p:extLst>
      <p:ext uri="{BB962C8B-B14F-4D97-AF65-F5344CB8AC3E}">
        <p14:creationId xmlns:p14="http://schemas.microsoft.com/office/powerpoint/2010/main" val="2132548080"/>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7" r:id="rId5"/>
    <p:sldLayoutId id="2147483656" r:id="rId6"/>
    <p:sldLayoutId id="2147483658" r:id="rId7"/>
  </p:sldLayoutIdLst>
  <p:hf hdr="0" ftr="0" dt="0"/>
  <p:txStyles>
    <p:titleStyle>
      <a:lvl1pPr algn="l" defTabSz="342900" rtl="0" eaLnBrk="1" latinLnBrk="0" hangingPunct="1">
        <a:spcBef>
          <a:spcPct val="0"/>
        </a:spcBef>
        <a:buNone/>
        <a:defRPr sz="18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2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2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tnews.com/2025/08/14/phq-9-depression-screen-test-suicide-question-legal-liability-research/"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practicemanagement@psych.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7DBD7-E4B7-FC03-38D2-6782CC4CFDE3}"/>
              </a:ext>
            </a:extLst>
          </p:cNvPr>
          <p:cNvSpPr>
            <a:spLocks noGrp="1"/>
          </p:cNvSpPr>
          <p:nvPr>
            <p:ph type="title"/>
          </p:nvPr>
        </p:nvSpPr>
        <p:spPr>
          <a:xfrm>
            <a:off x="870854" y="2364427"/>
            <a:ext cx="8176894" cy="967790"/>
          </a:xfrm>
        </p:spPr>
        <p:txBody>
          <a:bodyPr/>
          <a:lstStyle/>
          <a:p>
            <a:r>
              <a:rPr lang="en-US" sz="2500" dirty="0"/>
              <a:t>Implementation of Asynchronous Depression Screening and SAFETY PROTOCOLS FOR PSYCHIATRISTS</a:t>
            </a:r>
          </a:p>
        </p:txBody>
      </p:sp>
      <p:sp>
        <p:nvSpPr>
          <p:cNvPr id="7" name="Subtitle 6">
            <a:extLst>
              <a:ext uri="{FF2B5EF4-FFF2-40B4-BE49-F238E27FC236}">
                <a16:creationId xmlns:a16="http://schemas.microsoft.com/office/drawing/2014/main" id="{FCD27F9D-C750-F2CC-0528-48EE22C73DE5}"/>
              </a:ext>
            </a:extLst>
          </p:cNvPr>
          <p:cNvSpPr>
            <a:spLocks noGrp="1"/>
          </p:cNvSpPr>
          <p:nvPr>
            <p:ph type="subTitle" idx="1"/>
          </p:nvPr>
        </p:nvSpPr>
        <p:spPr>
          <a:xfrm>
            <a:off x="870856" y="3353048"/>
            <a:ext cx="5415645" cy="1459583"/>
          </a:xfrm>
        </p:spPr>
        <p:txBody>
          <a:bodyPr>
            <a:normAutofit/>
          </a:bodyPr>
          <a:lstStyle/>
          <a:p>
            <a:r>
              <a:rPr lang="en-US" dirty="0"/>
              <a:t>J. Nathan Copeland, MD, MPH</a:t>
            </a:r>
          </a:p>
          <a:p>
            <a:r>
              <a:rPr lang="en-US" dirty="0"/>
              <a:t>Rachel Weir, MD</a:t>
            </a:r>
          </a:p>
          <a:p>
            <a:r>
              <a:rPr lang="en-US" dirty="0"/>
              <a:t>Lisa Rosenthal, MD</a:t>
            </a:r>
          </a:p>
          <a:p>
            <a:r>
              <a:rPr lang="en-US" dirty="0"/>
              <a:t>Tom </a:t>
            </a:r>
            <a:r>
              <a:rPr lang="en-US" dirty="0" err="1"/>
              <a:t>Zaubler</a:t>
            </a:r>
            <a:r>
              <a:rPr lang="en-US" dirty="0"/>
              <a:t>, MD, MPH</a:t>
            </a:r>
          </a:p>
          <a:p>
            <a:endParaRPr lang="en-US" dirty="0"/>
          </a:p>
        </p:txBody>
      </p:sp>
    </p:spTree>
    <p:extLst>
      <p:ext uri="{BB962C8B-B14F-4D97-AF65-F5344CB8AC3E}">
        <p14:creationId xmlns:p14="http://schemas.microsoft.com/office/powerpoint/2010/main" val="168642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72BA-E90F-23A3-A464-9FF34BEC0419}"/>
              </a:ext>
            </a:extLst>
          </p:cNvPr>
          <p:cNvSpPr>
            <a:spLocks noGrp="1"/>
          </p:cNvSpPr>
          <p:nvPr>
            <p:ph type="title"/>
          </p:nvPr>
        </p:nvSpPr>
        <p:spPr/>
        <p:txBody>
          <a:bodyPr/>
          <a:lstStyle/>
          <a:p>
            <a:r>
              <a:rPr lang="en-US" dirty="0"/>
              <a:t>“Omitting a question about suicide is indefensible”</a:t>
            </a:r>
          </a:p>
        </p:txBody>
      </p:sp>
      <p:sp>
        <p:nvSpPr>
          <p:cNvPr id="3" name="Content Placeholder 2">
            <a:extLst>
              <a:ext uri="{FF2B5EF4-FFF2-40B4-BE49-F238E27FC236}">
                <a16:creationId xmlns:a16="http://schemas.microsoft.com/office/drawing/2014/main" id="{5D9F382F-F55E-E252-6B59-A17BF075FFF5}"/>
              </a:ext>
            </a:extLst>
          </p:cNvPr>
          <p:cNvSpPr>
            <a:spLocks noGrp="1"/>
          </p:cNvSpPr>
          <p:nvPr>
            <p:ph sz="quarter" idx="13"/>
          </p:nvPr>
        </p:nvSpPr>
        <p:spPr>
          <a:xfrm>
            <a:off x="243840" y="1010921"/>
            <a:ext cx="8371840" cy="3428999"/>
          </a:xfrm>
        </p:spPr>
        <p:txBody>
          <a:bodyPr>
            <a:normAutofit/>
          </a:bodyPr>
          <a:lstStyle/>
          <a:p>
            <a:pPr marL="0" indent="0">
              <a:buNone/>
            </a:pPr>
            <a:r>
              <a:rPr lang="en-US" sz="1600" dirty="0">
                <a:solidFill>
                  <a:prstClr val="black"/>
                </a:solidFill>
              </a:rPr>
              <a:t>“Instead of worrying about legal liability if health care organizations ask the last question on the PHQ-9, perhaps the real liability lies in not assessing potential suicidality, because failure to treat an at-risk patient is the most common reason psychiatrists are sued.“</a:t>
            </a:r>
            <a:endParaRPr lang="en-US" sz="1600" dirty="0"/>
          </a:p>
          <a:p>
            <a:pPr>
              <a:buFont typeface="Courier New" panose="02070309020205020404" pitchFamily="49" charset="0"/>
              <a:buChar char="o"/>
            </a:pPr>
            <a:r>
              <a:rPr lang="en-US" sz="1600" dirty="0"/>
              <a:t>Stat News:  Kyle Fitzpatrick, Geoffrey Engel, and J. Wesley Boyd. Aug. 14, 2025</a:t>
            </a:r>
          </a:p>
          <a:p>
            <a:pPr lvl="1"/>
            <a:r>
              <a:rPr lang="en-US" dirty="0">
                <a:hlinkClick r:id="rId3"/>
              </a:rPr>
              <a:t>https://www.statnews.com/2025/08/14/phq-9-depression-screen-test-suicide-question-legal-liability-research/</a:t>
            </a:r>
            <a:endParaRPr lang="en-US" dirty="0"/>
          </a:p>
          <a:p>
            <a:pPr marL="0" indent="0">
              <a:buNone/>
            </a:pPr>
            <a:endParaRPr lang="en-US" dirty="0"/>
          </a:p>
          <a:p>
            <a:pPr marL="0" indent="0">
              <a:buNone/>
            </a:pPr>
            <a:endParaRPr lang="en-US" dirty="0"/>
          </a:p>
          <a:p>
            <a:pPr marL="0" indent="0">
              <a:buNone/>
            </a:pPr>
            <a:r>
              <a:rPr lang="en-US" sz="1600" dirty="0"/>
              <a:t>And - the “standard” of an immediate and personal response sets up an impossible paradigm</a:t>
            </a:r>
          </a:p>
        </p:txBody>
      </p:sp>
    </p:spTree>
    <p:extLst>
      <p:ext uri="{BB962C8B-B14F-4D97-AF65-F5344CB8AC3E}">
        <p14:creationId xmlns:p14="http://schemas.microsoft.com/office/powerpoint/2010/main" val="1347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3D2BE-984C-E260-8AB2-7C81C9D42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60608-7524-07C8-B383-28763B3A1CBF}"/>
              </a:ext>
            </a:extLst>
          </p:cNvPr>
          <p:cNvSpPr>
            <a:spLocks noGrp="1"/>
          </p:cNvSpPr>
          <p:nvPr>
            <p:ph type="title"/>
          </p:nvPr>
        </p:nvSpPr>
        <p:spPr/>
        <p:txBody>
          <a:bodyPr>
            <a:normAutofit/>
          </a:bodyPr>
          <a:lstStyle/>
          <a:p>
            <a:r>
              <a:rPr lang="en-US" dirty="0"/>
              <a:t>Tom </a:t>
            </a:r>
            <a:r>
              <a:rPr lang="en-US" dirty="0" err="1"/>
              <a:t>zaubler</a:t>
            </a:r>
            <a:r>
              <a:rPr lang="en-US" dirty="0"/>
              <a:t>, md, mph</a:t>
            </a:r>
            <a:br>
              <a:rPr lang="en-US" dirty="0"/>
            </a:br>
            <a:r>
              <a:rPr lang="en-US" sz="1600" dirty="0"/>
              <a:t>chief medical officer at neuroflow, FOUNDER AND Medical DIRECTOR OF PEGASUS PSYCHIATRY ASSOCIATES</a:t>
            </a:r>
          </a:p>
        </p:txBody>
      </p:sp>
    </p:spTree>
    <p:extLst>
      <p:ext uri="{BB962C8B-B14F-4D97-AF65-F5344CB8AC3E}">
        <p14:creationId xmlns:p14="http://schemas.microsoft.com/office/powerpoint/2010/main" val="315889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0"/>
          <p:cNvSpPr/>
          <p:nvPr/>
        </p:nvSpPr>
        <p:spPr>
          <a:xfrm>
            <a:off x="320040" y="109728"/>
            <a:ext cx="7132320" cy="475488"/>
          </a:xfrm>
          <a:prstGeom prst="rect">
            <a:avLst/>
          </a:prstGeom>
          <a:noFill/>
          <a:ln/>
        </p:spPr>
        <p:txBody>
          <a:bodyPr wrap="square" rtlCol="0" anchor="ctr"/>
          <a:lstStyle/>
          <a:p>
            <a:pPr marL="0" indent="0">
              <a:buNone/>
            </a:pPr>
            <a:r>
              <a:rPr lang="en-US" sz="1800" b="1" kern="0" spc="100" dirty="0">
                <a:solidFill>
                  <a:srgbClr val="003399"/>
                </a:solidFill>
                <a:latin typeface="Arial" pitchFamily="34" charset="0"/>
                <a:ea typeface="Arial" pitchFamily="34" charset="-122"/>
                <a:cs typeface="Arial" pitchFamily="34" charset="-120"/>
              </a:rPr>
              <a:t>TECH-AUGMENTED BEHAVIORAL HEALTH INTEGRATION: HOW IT WORKS</a:t>
            </a:r>
            <a:endParaRPr lang="en-US" sz="1800" dirty="0"/>
          </a:p>
        </p:txBody>
      </p:sp>
      <p:sp>
        <p:nvSpPr>
          <p:cNvPr id="3" name="Shape 1"/>
          <p:cNvSpPr/>
          <p:nvPr/>
        </p:nvSpPr>
        <p:spPr>
          <a:xfrm>
            <a:off x="320040" y="603504"/>
            <a:ext cx="8503920" cy="22860"/>
          </a:xfrm>
          <a:prstGeom prst="rect">
            <a:avLst/>
          </a:prstGeom>
          <a:solidFill>
            <a:srgbClr val="E8EDF5"/>
          </a:solidFill>
          <a:ln w="12700">
            <a:solidFill>
              <a:srgbClr val="E8EDF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7498080" y="64008"/>
            <a:ext cx="1463040" cy="466344"/>
          </a:xfrm>
          <a:prstGeom prst="rect">
            <a:avLst/>
          </a:prstGeom>
        </p:spPr>
      </p:pic>
      <p:sp>
        <p:nvSpPr>
          <p:cNvPr id="5" name="Shape 2"/>
          <p:cNvSpPr/>
          <p:nvPr/>
        </p:nvSpPr>
        <p:spPr>
          <a:xfrm>
            <a:off x="0" y="4828032"/>
            <a:ext cx="9144000" cy="315468"/>
          </a:xfrm>
          <a:prstGeom prst="rect">
            <a:avLst/>
          </a:prstGeom>
          <a:solidFill>
            <a:srgbClr val="002680"/>
          </a:solidFill>
          <a:ln w="12700">
            <a:solidFill>
              <a:srgbClr val="002680"/>
            </a:solidFill>
            <a:prstDash val="solid"/>
          </a:ln>
        </p:spPr>
        <p:txBody>
          <a:bodyPr/>
          <a:lstStyle/>
          <a:p>
            <a:endParaRPr lang="en-US"/>
          </a:p>
        </p:txBody>
      </p:sp>
      <p:sp>
        <p:nvSpPr>
          <p:cNvPr id="6" name="Text 3"/>
          <p:cNvSpPr/>
          <p:nvPr/>
        </p:nvSpPr>
        <p:spPr>
          <a:xfrm>
            <a:off x="201168" y="4828032"/>
            <a:ext cx="365760" cy="315468"/>
          </a:xfrm>
          <a:prstGeom prst="rect">
            <a:avLst/>
          </a:prstGeom>
          <a:noFill/>
          <a:ln/>
        </p:spPr>
        <p:txBody>
          <a:bodyPr wrap="square" lIns="0" tIns="0" rIns="0" bIns="0" rtlCol="0" anchor="ctr"/>
          <a:lstStyle/>
          <a:p>
            <a:pPr marL="0" indent="0">
              <a:buNone/>
            </a:pPr>
            <a:r>
              <a:rPr lang="en-US" sz="1000" dirty="0">
                <a:solidFill>
                  <a:srgbClr val="FFFFFF"/>
                </a:solidFill>
              </a:rPr>
              <a:t>1</a:t>
            </a:r>
            <a:endParaRPr lang="en-US" sz="1000" dirty="0"/>
          </a:p>
        </p:txBody>
      </p:sp>
      <p:sp>
        <p:nvSpPr>
          <p:cNvPr id="7" name="Text 4"/>
          <p:cNvSpPr/>
          <p:nvPr/>
        </p:nvSpPr>
        <p:spPr>
          <a:xfrm>
            <a:off x="2286000" y="4828032"/>
            <a:ext cx="6656832" cy="315468"/>
          </a:xfrm>
          <a:prstGeom prst="rect">
            <a:avLst/>
          </a:prstGeom>
          <a:noFill/>
          <a:ln/>
        </p:spPr>
        <p:txBody>
          <a:bodyPr wrap="square" lIns="0" tIns="0" rIns="0" bIns="0" rtlCol="0" anchor="ctr"/>
          <a:lstStyle/>
          <a:p>
            <a:pPr marL="0" indent="0" algn="r">
              <a:buNone/>
            </a:pPr>
            <a:r>
              <a:rPr lang="en-US" sz="1000" dirty="0">
                <a:solidFill>
                  <a:srgbClr val="FFFFFF"/>
                </a:solidFill>
              </a:rPr>
              <a:t>© 2026 American Psychiatric Association. All rights reserved.</a:t>
            </a:r>
            <a:endParaRPr lang="en-US" sz="1000" dirty="0"/>
          </a:p>
        </p:txBody>
      </p:sp>
      <p:sp>
        <p:nvSpPr>
          <p:cNvPr id="8" name="Shape 5"/>
          <p:cNvSpPr/>
          <p:nvPr/>
        </p:nvSpPr>
        <p:spPr>
          <a:xfrm>
            <a:off x="320040" y="676656"/>
            <a:ext cx="2286000" cy="219456"/>
          </a:xfrm>
          <a:prstGeom prst="rect">
            <a:avLst/>
          </a:prstGeom>
          <a:solidFill>
            <a:srgbClr val="003399"/>
          </a:solidFill>
          <a:ln w="12700">
            <a:solidFill>
              <a:srgbClr val="003399"/>
            </a:solidFill>
            <a:prstDash val="solid"/>
          </a:ln>
        </p:spPr>
        <p:txBody>
          <a:bodyPr/>
          <a:lstStyle/>
          <a:p>
            <a:endParaRPr lang="en-US"/>
          </a:p>
        </p:txBody>
      </p:sp>
      <p:sp>
        <p:nvSpPr>
          <p:cNvPr id="9" name="Text 6"/>
          <p:cNvSpPr/>
          <p:nvPr/>
        </p:nvSpPr>
        <p:spPr>
          <a:xfrm>
            <a:off x="320040" y="676656"/>
            <a:ext cx="2286000" cy="219456"/>
          </a:xfrm>
          <a:prstGeom prst="rect">
            <a:avLst/>
          </a:prstGeom>
          <a:noFill/>
          <a:ln/>
        </p:spPr>
        <p:txBody>
          <a:bodyPr wrap="square" lIns="0" tIns="0" rIns="0" bIns="0" rtlCol="0" anchor="ctr"/>
          <a:lstStyle/>
          <a:p>
            <a:pPr marL="0" indent="0" algn="ctr">
              <a:buNone/>
            </a:pPr>
            <a:r>
              <a:rPr lang="en-US" sz="750" b="1" dirty="0">
                <a:solidFill>
                  <a:srgbClr val="FFFFFF"/>
                </a:solidFill>
              </a:rPr>
              <a:t>POPULATION DATA INPUTS</a:t>
            </a:r>
            <a:endParaRPr lang="en-US" sz="750" dirty="0"/>
          </a:p>
        </p:txBody>
      </p:sp>
      <p:sp>
        <p:nvSpPr>
          <p:cNvPr id="10" name="Shape 7"/>
          <p:cNvSpPr/>
          <p:nvPr/>
        </p:nvSpPr>
        <p:spPr>
          <a:xfrm>
            <a:off x="3584448" y="676656"/>
            <a:ext cx="2048256" cy="219456"/>
          </a:xfrm>
          <a:prstGeom prst="rect">
            <a:avLst/>
          </a:prstGeom>
          <a:solidFill>
            <a:srgbClr val="002680"/>
          </a:solidFill>
          <a:ln w="12700">
            <a:solidFill>
              <a:srgbClr val="002680"/>
            </a:solidFill>
            <a:prstDash val="solid"/>
          </a:ln>
        </p:spPr>
        <p:txBody>
          <a:bodyPr/>
          <a:lstStyle/>
          <a:p>
            <a:endParaRPr lang="en-US"/>
          </a:p>
        </p:txBody>
      </p:sp>
      <p:sp>
        <p:nvSpPr>
          <p:cNvPr id="11" name="Text 8"/>
          <p:cNvSpPr/>
          <p:nvPr/>
        </p:nvSpPr>
        <p:spPr>
          <a:xfrm>
            <a:off x="3584448" y="676656"/>
            <a:ext cx="2048256" cy="219456"/>
          </a:xfrm>
          <a:prstGeom prst="rect">
            <a:avLst/>
          </a:prstGeom>
          <a:noFill/>
          <a:ln/>
        </p:spPr>
        <p:txBody>
          <a:bodyPr wrap="square" lIns="0" tIns="0" rIns="0" bIns="0" rtlCol="0" anchor="ctr"/>
          <a:lstStyle/>
          <a:p>
            <a:pPr marL="0" indent="0" algn="ctr">
              <a:buNone/>
            </a:pPr>
            <a:r>
              <a:rPr lang="en-US" sz="750" b="1" dirty="0">
                <a:solidFill>
                  <a:srgbClr val="FFFFFF"/>
                </a:solidFill>
              </a:rPr>
              <a:t>AI TRIAGE ENGINE</a:t>
            </a:r>
            <a:endParaRPr lang="en-US" sz="750" dirty="0"/>
          </a:p>
        </p:txBody>
      </p:sp>
      <p:sp>
        <p:nvSpPr>
          <p:cNvPr id="12" name="Shape 9"/>
          <p:cNvSpPr/>
          <p:nvPr/>
        </p:nvSpPr>
        <p:spPr>
          <a:xfrm>
            <a:off x="6620256" y="676656"/>
            <a:ext cx="2304288" cy="219456"/>
          </a:xfrm>
          <a:prstGeom prst="rect">
            <a:avLst/>
          </a:prstGeom>
          <a:solidFill>
            <a:srgbClr val="196779"/>
          </a:solidFill>
          <a:ln w="12700">
            <a:solidFill>
              <a:srgbClr val="196779"/>
            </a:solidFill>
            <a:prstDash val="solid"/>
          </a:ln>
        </p:spPr>
        <p:txBody>
          <a:bodyPr/>
          <a:lstStyle/>
          <a:p>
            <a:endParaRPr lang="en-US"/>
          </a:p>
        </p:txBody>
      </p:sp>
      <p:sp>
        <p:nvSpPr>
          <p:cNvPr id="13" name="Text 10"/>
          <p:cNvSpPr/>
          <p:nvPr/>
        </p:nvSpPr>
        <p:spPr>
          <a:xfrm>
            <a:off x="6620256" y="676656"/>
            <a:ext cx="2304288" cy="219456"/>
          </a:xfrm>
          <a:prstGeom prst="rect">
            <a:avLst/>
          </a:prstGeom>
          <a:noFill/>
          <a:ln/>
        </p:spPr>
        <p:txBody>
          <a:bodyPr wrap="square" lIns="0" tIns="0" rIns="0" bIns="0" rtlCol="0" anchor="ctr"/>
          <a:lstStyle/>
          <a:p>
            <a:pPr marL="0" indent="0" algn="ctr">
              <a:buNone/>
            </a:pPr>
            <a:r>
              <a:rPr lang="en-US" sz="750" b="1" dirty="0">
                <a:solidFill>
                  <a:srgbClr val="FFFFFF"/>
                </a:solidFill>
              </a:rPr>
              <a:t>OUTPUTS</a:t>
            </a:r>
            <a:endParaRPr lang="en-US" sz="750" dirty="0"/>
          </a:p>
        </p:txBody>
      </p:sp>
      <p:sp>
        <p:nvSpPr>
          <p:cNvPr id="14" name="Shape 11"/>
          <p:cNvSpPr/>
          <p:nvPr/>
        </p:nvSpPr>
        <p:spPr>
          <a:xfrm>
            <a:off x="320040" y="950976"/>
            <a:ext cx="2286000" cy="548640"/>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15" name="Shape 12"/>
          <p:cNvSpPr/>
          <p:nvPr/>
        </p:nvSpPr>
        <p:spPr>
          <a:xfrm>
            <a:off x="320040" y="950976"/>
            <a:ext cx="64008" cy="548640"/>
          </a:xfrm>
          <a:prstGeom prst="rect">
            <a:avLst/>
          </a:prstGeom>
          <a:solidFill>
            <a:srgbClr val="003399"/>
          </a:solidFill>
          <a:ln w="12700">
            <a:solidFill>
              <a:srgbClr val="003399"/>
            </a:solidFill>
            <a:prstDash val="solid"/>
          </a:ln>
        </p:spPr>
        <p:txBody>
          <a:bodyPr/>
          <a:lstStyle/>
          <a:p>
            <a:endParaRPr lang="en-US"/>
          </a:p>
        </p:txBody>
      </p:sp>
      <p:sp>
        <p:nvSpPr>
          <p:cNvPr id="16" name="Shape 13"/>
          <p:cNvSpPr/>
          <p:nvPr/>
        </p:nvSpPr>
        <p:spPr>
          <a:xfrm>
            <a:off x="438912" y="1042416"/>
            <a:ext cx="347472" cy="347472"/>
          </a:xfrm>
          <a:prstGeom prst="ellipse">
            <a:avLst/>
          </a:prstGeom>
          <a:solidFill>
            <a:srgbClr val="003399">
              <a:alpha val="15000"/>
            </a:srgbClr>
          </a:solidFill>
          <a:ln w="12700">
            <a:solidFill>
              <a:srgbClr val="003399">
                <a:alpha val="40000"/>
              </a:srgbClr>
            </a:solidFill>
            <a:prstDash val="solid"/>
          </a:ln>
        </p:spPr>
        <p:txBody>
          <a:bodyPr/>
          <a:lstStyle/>
          <a:p>
            <a:endParaRPr lang="en-US"/>
          </a:p>
        </p:txBody>
      </p:sp>
      <p:sp>
        <p:nvSpPr>
          <p:cNvPr id="17" name="Text 14"/>
          <p:cNvSpPr/>
          <p:nvPr/>
        </p:nvSpPr>
        <p:spPr>
          <a:xfrm>
            <a:off x="429768" y="1024128"/>
            <a:ext cx="365760" cy="384048"/>
          </a:xfrm>
          <a:prstGeom prst="rect">
            <a:avLst/>
          </a:prstGeom>
          <a:noFill/>
          <a:ln/>
        </p:spPr>
        <p:txBody>
          <a:bodyPr wrap="square" lIns="0" tIns="0" rIns="0" bIns="0" rtlCol="0" anchor="ctr"/>
          <a:lstStyle/>
          <a:p>
            <a:pPr marL="0" indent="0" algn="ctr">
              <a:buNone/>
            </a:pPr>
            <a:r>
              <a:rPr lang="en-US" sz="1200" dirty="0">
                <a:solidFill>
                  <a:srgbClr val="000000"/>
                </a:solidFill>
              </a:rPr>
              <a:t>📋</a:t>
            </a:r>
            <a:endParaRPr lang="en-US" sz="1200" dirty="0"/>
          </a:p>
        </p:txBody>
      </p:sp>
      <p:sp>
        <p:nvSpPr>
          <p:cNvPr id="18" name="Text 15"/>
          <p:cNvSpPr/>
          <p:nvPr/>
        </p:nvSpPr>
        <p:spPr>
          <a:xfrm>
            <a:off x="868680" y="1005840"/>
            <a:ext cx="1664208" cy="182880"/>
          </a:xfrm>
          <a:prstGeom prst="rect">
            <a:avLst/>
          </a:prstGeom>
          <a:noFill/>
          <a:ln/>
        </p:spPr>
        <p:txBody>
          <a:bodyPr wrap="square" lIns="0" tIns="0" rIns="0" bIns="0" rtlCol="0" anchor="b"/>
          <a:lstStyle/>
          <a:p>
            <a:pPr marL="0" indent="0">
              <a:buNone/>
            </a:pPr>
            <a:r>
              <a:rPr lang="en-US" sz="950" b="1" dirty="0">
                <a:solidFill>
                  <a:srgbClr val="2D3556"/>
                </a:solidFill>
              </a:rPr>
              <a:t>PHQ-9 / GAD-7</a:t>
            </a:r>
            <a:endParaRPr lang="en-US" sz="950" dirty="0"/>
          </a:p>
        </p:txBody>
      </p:sp>
      <p:sp>
        <p:nvSpPr>
          <p:cNvPr id="19" name="Text 16"/>
          <p:cNvSpPr/>
          <p:nvPr/>
        </p:nvSpPr>
        <p:spPr>
          <a:xfrm>
            <a:off x="868680" y="1207008"/>
            <a:ext cx="1664208" cy="256032"/>
          </a:xfrm>
          <a:prstGeom prst="rect">
            <a:avLst/>
          </a:prstGeom>
          <a:noFill/>
          <a:ln/>
        </p:spPr>
        <p:txBody>
          <a:bodyPr wrap="square" lIns="0" tIns="0" rIns="0" bIns="0" rtlCol="0" anchor="t"/>
          <a:lstStyle/>
          <a:p>
            <a:pPr marL="0" indent="0">
              <a:lnSpc>
                <a:spcPct val="110000"/>
              </a:lnSpc>
              <a:buNone/>
            </a:pPr>
            <a:r>
              <a:rPr lang="en-US" sz="780" dirty="0">
                <a:solidFill>
                  <a:srgbClr val="6B7A99"/>
                </a:solidFill>
              </a:rPr>
              <a:t>Validated scales</a:t>
            </a:r>
            <a:endParaRPr lang="en-US" sz="780" dirty="0"/>
          </a:p>
          <a:p>
            <a:pPr marL="0" indent="0">
              <a:lnSpc>
                <a:spcPct val="110000"/>
              </a:lnSpc>
              <a:buNone/>
            </a:pPr>
            <a:r>
              <a:rPr lang="en-US" sz="780" dirty="0">
                <a:solidFill>
                  <a:srgbClr val="6B7A99"/>
                </a:solidFill>
              </a:rPr>
              <a:t>asynchronously</a:t>
            </a:r>
            <a:endParaRPr lang="en-US" sz="780" dirty="0"/>
          </a:p>
        </p:txBody>
      </p:sp>
      <p:sp>
        <p:nvSpPr>
          <p:cNvPr id="20" name="Shape 17"/>
          <p:cNvSpPr/>
          <p:nvPr/>
        </p:nvSpPr>
        <p:spPr>
          <a:xfrm>
            <a:off x="320040" y="1511503"/>
            <a:ext cx="2286000" cy="548640"/>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21" name="Shape 18"/>
          <p:cNvSpPr/>
          <p:nvPr/>
        </p:nvSpPr>
        <p:spPr>
          <a:xfrm>
            <a:off x="320040" y="1511503"/>
            <a:ext cx="64008" cy="548640"/>
          </a:xfrm>
          <a:prstGeom prst="rect">
            <a:avLst/>
          </a:prstGeom>
          <a:solidFill>
            <a:srgbClr val="003399"/>
          </a:solidFill>
          <a:ln w="12700">
            <a:solidFill>
              <a:srgbClr val="003399"/>
            </a:solidFill>
            <a:prstDash val="solid"/>
          </a:ln>
        </p:spPr>
        <p:txBody>
          <a:bodyPr/>
          <a:lstStyle/>
          <a:p>
            <a:endParaRPr lang="en-US"/>
          </a:p>
        </p:txBody>
      </p:sp>
      <p:sp>
        <p:nvSpPr>
          <p:cNvPr id="22" name="Shape 19"/>
          <p:cNvSpPr/>
          <p:nvPr/>
        </p:nvSpPr>
        <p:spPr>
          <a:xfrm>
            <a:off x="438912" y="1602943"/>
            <a:ext cx="347472" cy="347472"/>
          </a:xfrm>
          <a:prstGeom prst="ellipse">
            <a:avLst/>
          </a:prstGeom>
          <a:solidFill>
            <a:srgbClr val="003399">
              <a:alpha val="15000"/>
            </a:srgbClr>
          </a:solidFill>
          <a:ln w="12700">
            <a:solidFill>
              <a:srgbClr val="003399">
                <a:alpha val="40000"/>
              </a:srgbClr>
            </a:solidFill>
            <a:prstDash val="solid"/>
          </a:ln>
        </p:spPr>
        <p:txBody>
          <a:bodyPr/>
          <a:lstStyle/>
          <a:p>
            <a:endParaRPr lang="en-US"/>
          </a:p>
        </p:txBody>
      </p:sp>
      <p:sp>
        <p:nvSpPr>
          <p:cNvPr id="23" name="Text 20"/>
          <p:cNvSpPr/>
          <p:nvPr/>
        </p:nvSpPr>
        <p:spPr>
          <a:xfrm>
            <a:off x="429768" y="1584655"/>
            <a:ext cx="365760" cy="384048"/>
          </a:xfrm>
          <a:prstGeom prst="rect">
            <a:avLst/>
          </a:prstGeom>
          <a:noFill/>
          <a:ln/>
        </p:spPr>
        <p:txBody>
          <a:bodyPr wrap="square" lIns="0" tIns="0" rIns="0" bIns="0" rtlCol="0" anchor="ctr"/>
          <a:lstStyle/>
          <a:p>
            <a:pPr marL="0" indent="0" algn="ctr">
              <a:buNone/>
            </a:pPr>
            <a:r>
              <a:rPr lang="en-US" sz="1200" dirty="0">
                <a:solidFill>
                  <a:srgbClr val="000000"/>
                </a:solidFill>
              </a:rPr>
              <a:t>📱</a:t>
            </a:r>
            <a:endParaRPr lang="en-US" sz="1200" dirty="0"/>
          </a:p>
        </p:txBody>
      </p:sp>
      <p:sp>
        <p:nvSpPr>
          <p:cNvPr id="24" name="Text 21"/>
          <p:cNvSpPr/>
          <p:nvPr/>
        </p:nvSpPr>
        <p:spPr>
          <a:xfrm>
            <a:off x="868680" y="1566367"/>
            <a:ext cx="1664208" cy="182880"/>
          </a:xfrm>
          <a:prstGeom prst="rect">
            <a:avLst/>
          </a:prstGeom>
          <a:noFill/>
          <a:ln/>
        </p:spPr>
        <p:txBody>
          <a:bodyPr wrap="square" lIns="0" tIns="0" rIns="0" bIns="0" rtlCol="0" anchor="b"/>
          <a:lstStyle/>
          <a:p>
            <a:pPr marL="0" indent="0">
              <a:buNone/>
            </a:pPr>
            <a:r>
              <a:rPr lang="en-US" sz="950" b="1" dirty="0">
                <a:solidFill>
                  <a:srgbClr val="2D3556"/>
                </a:solidFill>
              </a:rPr>
              <a:t>EMA Trackers</a:t>
            </a:r>
            <a:endParaRPr lang="en-US" sz="950" dirty="0"/>
          </a:p>
        </p:txBody>
      </p:sp>
      <p:sp>
        <p:nvSpPr>
          <p:cNvPr id="25" name="Text 22"/>
          <p:cNvSpPr/>
          <p:nvPr/>
        </p:nvSpPr>
        <p:spPr>
          <a:xfrm>
            <a:off x="868680" y="1767535"/>
            <a:ext cx="1664208" cy="256032"/>
          </a:xfrm>
          <a:prstGeom prst="rect">
            <a:avLst/>
          </a:prstGeom>
          <a:noFill/>
          <a:ln/>
        </p:spPr>
        <p:txBody>
          <a:bodyPr wrap="square" lIns="0" tIns="0" rIns="0" bIns="0" rtlCol="0" anchor="t"/>
          <a:lstStyle/>
          <a:p>
            <a:pPr marL="0" indent="0">
              <a:lnSpc>
                <a:spcPct val="110000"/>
              </a:lnSpc>
              <a:buNone/>
            </a:pPr>
            <a:r>
              <a:rPr lang="en-US" sz="780" dirty="0">
                <a:solidFill>
                  <a:srgbClr val="6B7A99"/>
                </a:solidFill>
              </a:rPr>
              <a:t>Mood · sleep · stress</a:t>
            </a:r>
            <a:endParaRPr lang="en-US" sz="780" dirty="0"/>
          </a:p>
          <a:p>
            <a:pPr marL="0" indent="0">
              <a:lnSpc>
                <a:spcPct val="110000"/>
              </a:lnSpc>
              <a:buNone/>
            </a:pPr>
            <a:r>
              <a:rPr lang="en-US" sz="780" dirty="0">
                <a:solidFill>
                  <a:srgbClr val="6B7A99"/>
                </a:solidFill>
              </a:rPr>
              <a:t>pain · daily check-ins</a:t>
            </a:r>
            <a:endParaRPr lang="en-US" sz="780" dirty="0"/>
          </a:p>
        </p:txBody>
      </p:sp>
      <p:sp>
        <p:nvSpPr>
          <p:cNvPr id="26" name="Shape 23"/>
          <p:cNvSpPr/>
          <p:nvPr/>
        </p:nvSpPr>
        <p:spPr>
          <a:xfrm>
            <a:off x="320040" y="2072030"/>
            <a:ext cx="2286000" cy="548640"/>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27" name="Shape 24"/>
          <p:cNvSpPr/>
          <p:nvPr/>
        </p:nvSpPr>
        <p:spPr>
          <a:xfrm>
            <a:off x="320040" y="2072030"/>
            <a:ext cx="64008" cy="548640"/>
          </a:xfrm>
          <a:prstGeom prst="rect">
            <a:avLst/>
          </a:prstGeom>
          <a:solidFill>
            <a:srgbClr val="003399"/>
          </a:solidFill>
          <a:ln w="12700">
            <a:solidFill>
              <a:srgbClr val="003399"/>
            </a:solidFill>
            <a:prstDash val="solid"/>
          </a:ln>
        </p:spPr>
        <p:txBody>
          <a:bodyPr/>
          <a:lstStyle/>
          <a:p>
            <a:endParaRPr lang="en-US"/>
          </a:p>
        </p:txBody>
      </p:sp>
      <p:sp>
        <p:nvSpPr>
          <p:cNvPr id="28" name="Shape 25"/>
          <p:cNvSpPr/>
          <p:nvPr/>
        </p:nvSpPr>
        <p:spPr>
          <a:xfrm>
            <a:off x="438912" y="2163470"/>
            <a:ext cx="347472" cy="347472"/>
          </a:xfrm>
          <a:prstGeom prst="ellipse">
            <a:avLst/>
          </a:prstGeom>
          <a:solidFill>
            <a:srgbClr val="003399">
              <a:alpha val="15000"/>
            </a:srgbClr>
          </a:solidFill>
          <a:ln w="12700">
            <a:solidFill>
              <a:srgbClr val="003399">
                <a:alpha val="40000"/>
              </a:srgbClr>
            </a:solidFill>
            <a:prstDash val="solid"/>
          </a:ln>
        </p:spPr>
        <p:txBody>
          <a:bodyPr/>
          <a:lstStyle/>
          <a:p>
            <a:endParaRPr lang="en-US"/>
          </a:p>
        </p:txBody>
      </p:sp>
      <p:sp>
        <p:nvSpPr>
          <p:cNvPr id="29" name="Text 26"/>
          <p:cNvSpPr/>
          <p:nvPr/>
        </p:nvSpPr>
        <p:spPr>
          <a:xfrm>
            <a:off x="429768" y="2145182"/>
            <a:ext cx="365760" cy="384048"/>
          </a:xfrm>
          <a:prstGeom prst="rect">
            <a:avLst/>
          </a:prstGeom>
          <a:noFill/>
          <a:ln/>
        </p:spPr>
        <p:txBody>
          <a:bodyPr wrap="square" lIns="0" tIns="0" rIns="0" bIns="0" rtlCol="0" anchor="ctr"/>
          <a:lstStyle/>
          <a:p>
            <a:pPr marL="0" indent="0" algn="ctr">
              <a:buNone/>
            </a:pPr>
            <a:r>
              <a:rPr lang="en-US" sz="1200" dirty="0">
                <a:solidFill>
                  <a:srgbClr val="000000"/>
                </a:solidFill>
              </a:rPr>
              <a:t>📓</a:t>
            </a:r>
            <a:endParaRPr lang="en-US" sz="1200" dirty="0"/>
          </a:p>
        </p:txBody>
      </p:sp>
      <p:sp>
        <p:nvSpPr>
          <p:cNvPr id="30" name="Text 27"/>
          <p:cNvSpPr/>
          <p:nvPr/>
        </p:nvSpPr>
        <p:spPr>
          <a:xfrm>
            <a:off x="868680" y="2126894"/>
            <a:ext cx="1664208" cy="182880"/>
          </a:xfrm>
          <a:prstGeom prst="rect">
            <a:avLst/>
          </a:prstGeom>
          <a:noFill/>
          <a:ln/>
        </p:spPr>
        <p:txBody>
          <a:bodyPr wrap="square" lIns="0" tIns="0" rIns="0" bIns="0" rtlCol="0" anchor="b"/>
          <a:lstStyle/>
          <a:p>
            <a:pPr marL="0" indent="0">
              <a:buNone/>
            </a:pPr>
            <a:r>
              <a:rPr lang="en-US" sz="950" b="1" dirty="0">
                <a:solidFill>
                  <a:srgbClr val="2D3556"/>
                </a:solidFill>
              </a:rPr>
              <a:t>Patient Journals</a:t>
            </a:r>
            <a:endParaRPr lang="en-US" sz="950" dirty="0"/>
          </a:p>
        </p:txBody>
      </p:sp>
      <p:sp>
        <p:nvSpPr>
          <p:cNvPr id="31" name="Text 28"/>
          <p:cNvSpPr/>
          <p:nvPr/>
        </p:nvSpPr>
        <p:spPr>
          <a:xfrm>
            <a:off x="868680" y="2328062"/>
            <a:ext cx="1664208" cy="256032"/>
          </a:xfrm>
          <a:prstGeom prst="rect">
            <a:avLst/>
          </a:prstGeom>
          <a:noFill/>
          <a:ln/>
        </p:spPr>
        <p:txBody>
          <a:bodyPr wrap="square" lIns="0" tIns="0" rIns="0" bIns="0" rtlCol="0" anchor="t"/>
          <a:lstStyle/>
          <a:p>
            <a:pPr marL="0" indent="0">
              <a:lnSpc>
                <a:spcPct val="110000"/>
              </a:lnSpc>
              <a:buNone/>
            </a:pPr>
            <a:r>
              <a:rPr lang="en-US" sz="780" dirty="0">
                <a:solidFill>
                  <a:srgbClr val="6B7A99"/>
                </a:solidFill>
              </a:rPr>
              <a:t>Free-text analyzed</a:t>
            </a:r>
            <a:endParaRPr lang="en-US" sz="780" dirty="0"/>
          </a:p>
          <a:p>
            <a:pPr marL="0" indent="0">
              <a:lnSpc>
                <a:spcPct val="110000"/>
              </a:lnSpc>
              <a:buNone/>
            </a:pPr>
            <a:r>
              <a:rPr lang="en-US" sz="780" dirty="0">
                <a:solidFill>
                  <a:srgbClr val="6B7A99"/>
                </a:solidFill>
              </a:rPr>
              <a:t>by NLP / LLM</a:t>
            </a:r>
            <a:endParaRPr lang="en-US" sz="780" dirty="0"/>
          </a:p>
        </p:txBody>
      </p:sp>
      <p:sp>
        <p:nvSpPr>
          <p:cNvPr id="32" name="Shape 29"/>
          <p:cNvSpPr/>
          <p:nvPr/>
        </p:nvSpPr>
        <p:spPr>
          <a:xfrm>
            <a:off x="320040" y="2632558"/>
            <a:ext cx="2286000" cy="548640"/>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33" name="Shape 30"/>
          <p:cNvSpPr/>
          <p:nvPr/>
        </p:nvSpPr>
        <p:spPr>
          <a:xfrm>
            <a:off x="320040" y="2632558"/>
            <a:ext cx="64008" cy="548640"/>
          </a:xfrm>
          <a:prstGeom prst="rect">
            <a:avLst/>
          </a:prstGeom>
          <a:solidFill>
            <a:srgbClr val="003399"/>
          </a:solidFill>
          <a:ln w="12700">
            <a:solidFill>
              <a:srgbClr val="003399"/>
            </a:solidFill>
            <a:prstDash val="solid"/>
          </a:ln>
        </p:spPr>
        <p:txBody>
          <a:bodyPr/>
          <a:lstStyle/>
          <a:p>
            <a:endParaRPr lang="en-US"/>
          </a:p>
        </p:txBody>
      </p:sp>
      <p:sp>
        <p:nvSpPr>
          <p:cNvPr id="34" name="Shape 31"/>
          <p:cNvSpPr/>
          <p:nvPr/>
        </p:nvSpPr>
        <p:spPr>
          <a:xfrm>
            <a:off x="438912" y="2723998"/>
            <a:ext cx="347472" cy="347472"/>
          </a:xfrm>
          <a:prstGeom prst="ellipse">
            <a:avLst/>
          </a:prstGeom>
          <a:solidFill>
            <a:srgbClr val="003399">
              <a:alpha val="15000"/>
            </a:srgbClr>
          </a:solidFill>
          <a:ln w="12700">
            <a:solidFill>
              <a:srgbClr val="003399">
                <a:alpha val="40000"/>
              </a:srgbClr>
            </a:solidFill>
            <a:prstDash val="solid"/>
          </a:ln>
        </p:spPr>
        <p:txBody>
          <a:bodyPr/>
          <a:lstStyle/>
          <a:p>
            <a:endParaRPr lang="en-US"/>
          </a:p>
        </p:txBody>
      </p:sp>
      <p:sp>
        <p:nvSpPr>
          <p:cNvPr id="35" name="Text 32"/>
          <p:cNvSpPr/>
          <p:nvPr/>
        </p:nvSpPr>
        <p:spPr>
          <a:xfrm>
            <a:off x="429768" y="2705710"/>
            <a:ext cx="365760" cy="384048"/>
          </a:xfrm>
          <a:prstGeom prst="rect">
            <a:avLst/>
          </a:prstGeom>
          <a:noFill/>
          <a:ln/>
        </p:spPr>
        <p:txBody>
          <a:bodyPr wrap="square" lIns="0" tIns="0" rIns="0" bIns="0" rtlCol="0" anchor="ctr"/>
          <a:lstStyle/>
          <a:p>
            <a:pPr marL="0" indent="0" algn="ctr">
              <a:buNone/>
            </a:pPr>
            <a:r>
              <a:rPr lang="en-US" sz="1200" dirty="0">
                <a:solidFill>
                  <a:srgbClr val="000000"/>
                </a:solidFill>
              </a:rPr>
              <a:t>🏥</a:t>
            </a:r>
            <a:endParaRPr lang="en-US" sz="1200" dirty="0"/>
          </a:p>
        </p:txBody>
      </p:sp>
      <p:sp>
        <p:nvSpPr>
          <p:cNvPr id="36" name="Text 33"/>
          <p:cNvSpPr/>
          <p:nvPr/>
        </p:nvSpPr>
        <p:spPr>
          <a:xfrm>
            <a:off x="868680" y="2687422"/>
            <a:ext cx="1664208" cy="182880"/>
          </a:xfrm>
          <a:prstGeom prst="rect">
            <a:avLst/>
          </a:prstGeom>
          <a:noFill/>
          <a:ln/>
        </p:spPr>
        <p:txBody>
          <a:bodyPr wrap="square" lIns="0" tIns="0" rIns="0" bIns="0" rtlCol="0" anchor="b"/>
          <a:lstStyle/>
          <a:p>
            <a:pPr marL="0" indent="0">
              <a:buNone/>
            </a:pPr>
            <a:r>
              <a:rPr lang="en-US" sz="950" b="1" dirty="0">
                <a:solidFill>
                  <a:srgbClr val="2D3556"/>
                </a:solidFill>
              </a:rPr>
              <a:t>EHR Records</a:t>
            </a:r>
            <a:endParaRPr lang="en-US" sz="950" dirty="0"/>
          </a:p>
        </p:txBody>
      </p:sp>
      <p:sp>
        <p:nvSpPr>
          <p:cNvPr id="37" name="Text 34"/>
          <p:cNvSpPr/>
          <p:nvPr/>
        </p:nvSpPr>
        <p:spPr>
          <a:xfrm>
            <a:off x="868680" y="2888590"/>
            <a:ext cx="1664208" cy="256032"/>
          </a:xfrm>
          <a:prstGeom prst="rect">
            <a:avLst/>
          </a:prstGeom>
          <a:noFill/>
          <a:ln/>
        </p:spPr>
        <p:txBody>
          <a:bodyPr wrap="square" lIns="0" tIns="0" rIns="0" bIns="0" rtlCol="0" anchor="t"/>
          <a:lstStyle/>
          <a:p>
            <a:pPr marL="0" indent="0">
              <a:lnSpc>
                <a:spcPct val="110000"/>
              </a:lnSpc>
              <a:buNone/>
            </a:pPr>
            <a:r>
              <a:rPr lang="en-US" sz="780" dirty="0">
                <a:solidFill>
                  <a:srgbClr val="6B7A99"/>
                </a:solidFill>
              </a:rPr>
              <a:t>ADT feeds · discharge</a:t>
            </a:r>
            <a:endParaRPr lang="en-US" sz="780" dirty="0"/>
          </a:p>
          <a:p>
            <a:pPr marL="0" indent="0">
              <a:lnSpc>
                <a:spcPct val="110000"/>
              </a:lnSpc>
              <a:buNone/>
            </a:pPr>
            <a:r>
              <a:rPr lang="en-US" sz="780" dirty="0">
                <a:solidFill>
                  <a:srgbClr val="6B7A99"/>
                </a:solidFill>
              </a:rPr>
              <a:t>transition triggers</a:t>
            </a:r>
            <a:endParaRPr lang="en-US" sz="780" dirty="0"/>
          </a:p>
        </p:txBody>
      </p:sp>
      <p:sp>
        <p:nvSpPr>
          <p:cNvPr id="38" name="Shape 35"/>
          <p:cNvSpPr/>
          <p:nvPr/>
        </p:nvSpPr>
        <p:spPr>
          <a:xfrm>
            <a:off x="320040" y="3193085"/>
            <a:ext cx="2286000" cy="548640"/>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39" name="Shape 36"/>
          <p:cNvSpPr/>
          <p:nvPr/>
        </p:nvSpPr>
        <p:spPr>
          <a:xfrm>
            <a:off x="320040" y="3193085"/>
            <a:ext cx="64008" cy="548640"/>
          </a:xfrm>
          <a:prstGeom prst="rect">
            <a:avLst/>
          </a:prstGeom>
          <a:solidFill>
            <a:srgbClr val="003399"/>
          </a:solidFill>
          <a:ln w="12700">
            <a:solidFill>
              <a:srgbClr val="003399"/>
            </a:solidFill>
            <a:prstDash val="solid"/>
          </a:ln>
        </p:spPr>
        <p:txBody>
          <a:bodyPr/>
          <a:lstStyle/>
          <a:p>
            <a:endParaRPr lang="en-US"/>
          </a:p>
        </p:txBody>
      </p:sp>
      <p:sp>
        <p:nvSpPr>
          <p:cNvPr id="40" name="Shape 37"/>
          <p:cNvSpPr/>
          <p:nvPr/>
        </p:nvSpPr>
        <p:spPr>
          <a:xfrm>
            <a:off x="438912" y="3284525"/>
            <a:ext cx="347472" cy="347472"/>
          </a:xfrm>
          <a:prstGeom prst="ellipse">
            <a:avLst/>
          </a:prstGeom>
          <a:solidFill>
            <a:srgbClr val="003399">
              <a:alpha val="15000"/>
            </a:srgbClr>
          </a:solidFill>
          <a:ln w="12700">
            <a:solidFill>
              <a:srgbClr val="003399">
                <a:alpha val="40000"/>
              </a:srgbClr>
            </a:solidFill>
            <a:prstDash val="solid"/>
          </a:ln>
        </p:spPr>
        <p:txBody>
          <a:bodyPr/>
          <a:lstStyle/>
          <a:p>
            <a:endParaRPr lang="en-US"/>
          </a:p>
        </p:txBody>
      </p:sp>
      <p:sp>
        <p:nvSpPr>
          <p:cNvPr id="41" name="Text 38"/>
          <p:cNvSpPr/>
          <p:nvPr/>
        </p:nvSpPr>
        <p:spPr>
          <a:xfrm>
            <a:off x="429768" y="3266237"/>
            <a:ext cx="365760" cy="384048"/>
          </a:xfrm>
          <a:prstGeom prst="rect">
            <a:avLst/>
          </a:prstGeom>
          <a:noFill/>
          <a:ln/>
        </p:spPr>
        <p:txBody>
          <a:bodyPr wrap="square" lIns="0" tIns="0" rIns="0" bIns="0" rtlCol="0" anchor="ctr"/>
          <a:lstStyle/>
          <a:p>
            <a:pPr marL="0" indent="0" algn="ctr">
              <a:buNone/>
            </a:pPr>
            <a:r>
              <a:rPr lang="en-US" sz="1200" dirty="0">
                <a:solidFill>
                  <a:srgbClr val="000000"/>
                </a:solidFill>
              </a:rPr>
              <a:t>📊</a:t>
            </a:r>
            <a:endParaRPr lang="en-US" sz="1200" dirty="0"/>
          </a:p>
        </p:txBody>
      </p:sp>
      <p:sp>
        <p:nvSpPr>
          <p:cNvPr id="42" name="Text 39"/>
          <p:cNvSpPr/>
          <p:nvPr/>
        </p:nvSpPr>
        <p:spPr>
          <a:xfrm>
            <a:off x="868680" y="3247949"/>
            <a:ext cx="1664208" cy="182880"/>
          </a:xfrm>
          <a:prstGeom prst="rect">
            <a:avLst/>
          </a:prstGeom>
          <a:noFill/>
          <a:ln/>
        </p:spPr>
        <p:txBody>
          <a:bodyPr wrap="square" lIns="0" tIns="0" rIns="0" bIns="0" rtlCol="0" anchor="b"/>
          <a:lstStyle/>
          <a:p>
            <a:pPr marL="0" indent="0">
              <a:buNone/>
            </a:pPr>
            <a:r>
              <a:rPr lang="en-US" sz="950" b="1" dirty="0">
                <a:solidFill>
                  <a:srgbClr val="2D3556"/>
                </a:solidFill>
              </a:rPr>
              <a:t>Claims Data</a:t>
            </a:r>
            <a:endParaRPr lang="en-US" sz="950" dirty="0"/>
          </a:p>
        </p:txBody>
      </p:sp>
      <p:sp>
        <p:nvSpPr>
          <p:cNvPr id="43" name="Text 40"/>
          <p:cNvSpPr/>
          <p:nvPr/>
        </p:nvSpPr>
        <p:spPr>
          <a:xfrm>
            <a:off x="868680" y="3449117"/>
            <a:ext cx="1664208" cy="256032"/>
          </a:xfrm>
          <a:prstGeom prst="rect">
            <a:avLst/>
          </a:prstGeom>
          <a:noFill/>
          <a:ln/>
        </p:spPr>
        <p:txBody>
          <a:bodyPr wrap="square" lIns="0" tIns="0" rIns="0" bIns="0" rtlCol="0" anchor="t"/>
          <a:lstStyle/>
          <a:p>
            <a:pPr marL="0" indent="0">
              <a:lnSpc>
                <a:spcPct val="110000"/>
              </a:lnSpc>
              <a:buNone/>
            </a:pPr>
            <a:r>
              <a:rPr lang="en-US" sz="780" dirty="0">
                <a:solidFill>
                  <a:srgbClr val="6B7A99"/>
                </a:solidFill>
              </a:rPr>
              <a:t>Utilization · cost</a:t>
            </a:r>
            <a:endParaRPr lang="en-US" sz="780" dirty="0"/>
          </a:p>
          <a:p>
            <a:pPr marL="0" indent="0">
              <a:lnSpc>
                <a:spcPct val="110000"/>
              </a:lnSpc>
              <a:buNone/>
            </a:pPr>
            <a:r>
              <a:rPr lang="en-US" sz="780" dirty="0">
                <a:solidFill>
                  <a:srgbClr val="6B7A99"/>
                </a:solidFill>
              </a:rPr>
              <a:t>comorb. history</a:t>
            </a:r>
            <a:endParaRPr lang="en-US" sz="780" dirty="0"/>
          </a:p>
        </p:txBody>
      </p:sp>
      <p:sp>
        <p:nvSpPr>
          <p:cNvPr id="44" name="Shape 41"/>
          <p:cNvSpPr/>
          <p:nvPr/>
        </p:nvSpPr>
        <p:spPr>
          <a:xfrm>
            <a:off x="320040" y="3753612"/>
            <a:ext cx="2286000" cy="548640"/>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45" name="Shape 42"/>
          <p:cNvSpPr/>
          <p:nvPr/>
        </p:nvSpPr>
        <p:spPr>
          <a:xfrm>
            <a:off x="320040" y="3753612"/>
            <a:ext cx="64008" cy="548640"/>
          </a:xfrm>
          <a:prstGeom prst="rect">
            <a:avLst/>
          </a:prstGeom>
          <a:solidFill>
            <a:srgbClr val="003399"/>
          </a:solidFill>
          <a:ln w="12700">
            <a:solidFill>
              <a:srgbClr val="003399"/>
            </a:solidFill>
            <a:prstDash val="solid"/>
          </a:ln>
        </p:spPr>
        <p:txBody>
          <a:bodyPr/>
          <a:lstStyle/>
          <a:p>
            <a:endParaRPr lang="en-US"/>
          </a:p>
        </p:txBody>
      </p:sp>
      <p:sp>
        <p:nvSpPr>
          <p:cNvPr id="46" name="Shape 43"/>
          <p:cNvSpPr/>
          <p:nvPr/>
        </p:nvSpPr>
        <p:spPr>
          <a:xfrm>
            <a:off x="438912" y="3845052"/>
            <a:ext cx="347472" cy="347472"/>
          </a:xfrm>
          <a:prstGeom prst="ellipse">
            <a:avLst/>
          </a:prstGeom>
          <a:solidFill>
            <a:srgbClr val="003399">
              <a:alpha val="15000"/>
            </a:srgbClr>
          </a:solidFill>
          <a:ln w="12700">
            <a:solidFill>
              <a:srgbClr val="003399">
                <a:alpha val="40000"/>
              </a:srgbClr>
            </a:solidFill>
            <a:prstDash val="solid"/>
          </a:ln>
        </p:spPr>
        <p:txBody>
          <a:bodyPr/>
          <a:lstStyle/>
          <a:p>
            <a:endParaRPr lang="en-US"/>
          </a:p>
        </p:txBody>
      </p:sp>
      <p:sp>
        <p:nvSpPr>
          <p:cNvPr id="47" name="Text 44"/>
          <p:cNvSpPr/>
          <p:nvPr/>
        </p:nvSpPr>
        <p:spPr>
          <a:xfrm>
            <a:off x="429768" y="3826764"/>
            <a:ext cx="365760" cy="384048"/>
          </a:xfrm>
          <a:prstGeom prst="rect">
            <a:avLst/>
          </a:prstGeom>
          <a:noFill/>
          <a:ln/>
        </p:spPr>
        <p:txBody>
          <a:bodyPr wrap="square" lIns="0" tIns="0" rIns="0" bIns="0" rtlCol="0" anchor="ctr"/>
          <a:lstStyle/>
          <a:p>
            <a:pPr marL="0" indent="0" algn="ctr">
              <a:buNone/>
            </a:pPr>
            <a:r>
              <a:rPr lang="en-US" sz="1200" dirty="0">
                <a:solidFill>
                  <a:srgbClr val="000000"/>
                </a:solidFill>
              </a:rPr>
              <a:t>🌍</a:t>
            </a:r>
            <a:endParaRPr lang="en-US" sz="1200" dirty="0"/>
          </a:p>
        </p:txBody>
      </p:sp>
      <p:sp>
        <p:nvSpPr>
          <p:cNvPr id="48" name="Text 45"/>
          <p:cNvSpPr/>
          <p:nvPr/>
        </p:nvSpPr>
        <p:spPr>
          <a:xfrm>
            <a:off x="868680" y="3808476"/>
            <a:ext cx="1664208" cy="182880"/>
          </a:xfrm>
          <a:prstGeom prst="rect">
            <a:avLst/>
          </a:prstGeom>
          <a:noFill/>
          <a:ln/>
        </p:spPr>
        <p:txBody>
          <a:bodyPr wrap="square" lIns="0" tIns="0" rIns="0" bIns="0" rtlCol="0" anchor="b"/>
          <a:lstStyle/>
          <a:p>
            <a:pPr marL="0" indent="0">
              <a:buNone/>
            </a:pPr>
            <a:r>
              <a:rPr lang="en-US" sz="950" b="1" dirty="0">
                <a:solidFill>
                  <a:srgbClr val="2D3556"/>
                </a:solidFill>
              </a:rPr>
              <a:t>SDOH Data</a:t>
            </a:r>
            <a:endParaRPr lang="en-US" sz="950" dirty="0"/>
          </a:p>
        </p:txBody>
      </p:sp>
      <p:sp>
        <p:nvSpPr>
          <p:cNvPr id="49" name="Text 46"/>
          <p:cNvSpPr/>
          <p:nvPr/>
        </p:nvSpPr>
        <p:spPr>
          <a:xfrm>
            <a:off x="868680" y="4009644"/>
            <a:ext cx="1664208" cy="256032"/>
          </a:xfrm>
          <a:prstGeom prst="rect">
            <a:avLst/>
          </a:prstGeom>
          <a:noFill/>
          <a:ln/>
        </p:spPr>
        <p:txBody>
          <a:bodyPr wrap="square" lIns="0" tIns="0" rIns="0" bIns="0" rtlCol="0" anchor="t"/>
          <a:lstStyle/>
          <a:p>
            <a:pPr marL="0" indent="0">
              <a:lnSpc>
                <a:spcPct val="110000"/>
              </a:lnSpc>
              <a:buNone/>
            </a:pPr>
            <a:r>
              <a:rPr lang="en-US" sz="780" dirty="0">
                <a:solidFill>
                  <a:srgbClr val="6B7A99"/>
                </a:solidFill>
              </a:rPr>
              <a:t>Social determinants</a:t>
            </a:r>
            <a:endParaRPr lang="en-US" sz="780" dirty="0"/>
          </a:p>
          <a:p>
            <a:pPr marL="0" indent="0">
              <a:lnSpc>
                <a:spcPct val="110000"/>
              </a:lnSpc>
              <a:buNone/>
            </a:pPr>
            <a:r>
              <a:rPr lang="en-US" sz="780" dirty="0">
                <a:solidFill>
                  <a:srgbClr val="6B7A99"/>
                </a:solidFill>
              </a:rPr>
              <a:t>of health</a:t>
            </a:r>
            <a:endParaRPr lang="en-US" sz="780" dirty="0"/>
          </a:p>
        </p:txBody>
      </p:sp>
      <p:sp>
        <p:nvSpPr>
          <p:cNvPr id="50" name="Shape 47"/>
          <p:cNvSpPr/>
          <p:nvPr/>
        </p:nvSpPr>
        <p:spPr>
          <a:xfrm>
            <a:off x="2624328" y="2359152"/>
            <a:ext cx="932688" cy="146304"/>
          </a:xfrm>
          <a:prstGeom prst="rect">
            <a:avLst/>
          </a:prstGeom>
          <a:solidFill>
            <a:srgbClr val="196779"/>
          </a:solidFill>
          <a:ln w="12700">
            <a:solidFill>
              <a:srgbClr val="196779"/>
            </a:solidFill>
            <a:prstDash val="solid"/>
          </a:ln>
        </p:spPr>
        <p:txBody>
          <a:bodyPr/>
          <a:lstStyle/>
          <a:p>
            <a:endParaRPr lang="en-US"/>
          </a:p>
        </p:txBody>
      </p:sp>
      <p:sp>
        <p:nvSpPr>
          <p:cNvPr id="51" name="Text 48"/>
          <p:cNvSpPr/>
          <p:nvPr/>
        </p:nvSpPr>
        <p:spPr>
          <a:xfrm>
            <a:off x="3383280" y="2258568"/>
            <a:ext cx="256032" cy="347472"/>
          </a:xfrm>
          <a:prstGeom prst="rect">
            <a:avLst/>
          </a:prstGeom>
          <a:noFill/>
          <a:ln/>
        </p:spPr>
        <p:txBody>
          <a:bodyPr wrap="square" rtlCol="0" anchor="ctr"/>
          <a:lstStyle/>
          <a:p>
            <a:pPr marL="0" indent="0" algn="ctr">
              <a:buNone/>
            </a:pPr>
            <a:r>
              <a:rPr lang="en-US" sz="1600" b="1" dirty="0">
                <a:solidFill>
                  <a:srgbClr val="196779"/>
                </a:solidFill>
              </a:rPr>
              <a:t>►</a:t>
            </a:r>
            <a:endParaRPr lang="en-US" sz="1600" dirty="0"/>
          </a:p>
        </p:txBody>
      </p:sp>
      <p:sp>
        <p:nvSpPr>
          <p:cNvPr id="52" name="Shape 49"/>
          <p:cNvSpPr/>
          <p:nvPr/>
        </p:nvSpPr>
        <p:spPr>
          <a:xfrm>
            <a:off x="5650992" y="2359152"/>
            <a:ext cx="950976" cy="146304"/>
          </a:xfrm>
          <a:prstGeom prst="rect">
            <a:avLst/>
          </a:prstGeom>
          <a:solidFill>
            <a:srgbClr val="196779"/>
          </a:solidFill>
          <a:ln w="12700">
            <a:solidFill>
              <a:srgbClr val="196779"/>
            </a:solidFill>
            <a:prstDash val="solid"/>
          </a:ln>
        </p:spPr>
        <p:txBody>
          <a:bodyPr/>
          <a:lstStyle/>
          <a:p>
            <a:endParaRPr lang="en-US"/>
          </a:p>
        </p:txBody>
      </p:sp>
      <p:sp>
        <p:nvSpPr>
          <p:cNvPr id="53" name="Text 50"/>
          <p:cNvSpPr/>
          <p:nvPr/>
        </p:nvSpPr>
        <p:spPr>
          <a:xfrm>
            <a:off x="6437376" y="2258568"/>
            <a:ext cx="256032" cy="347472"/>
          </a:xfrm>
          <a:prstGeom prst="rect">
            <a:avLst/>
          </a:prstGeom>
          <a:noFill/>
          <a:ln/>
        </p:spPr>
        <p:txBody>
          <a:bodyPr wrap="square" rtlCol="0" anchor="ctr"/>
          <a:lstStyle/>
          <a:p>
            <a:pPr marL="0" indent="0" algn="ctr">
              <a:buNone/>
            </a:pPr>
            <a:r>
              <a:rPr lang="en-US" sz="1600" b="1" dirty="0">
                <a:solidFill>
                  <a:srgbClr val="196779"/>
                </a:solidFill>
              </a:rPr>
              <a:t>►</a:t>
            </a:r>
            <a:endParaRPr lang="en-US" sz="1600" dirty="0"/>
          </a:p>
        </p:txBody>
      </p:sp>
      <p:sp>
        <p:nvSpPr>
          <p:cNvPr id="54" name="Shape 51"/>
          <p:cNvSpPr/>
          <p:nvPr/>
        </p:nvSpPr>
        <p:spPr>
          <a:xfrm>
            <a:off x="3584448" y="950976"/>
            <a:ext cx="2048256" cy="3785616"/>
          </a:xfrm>
          <a:prstGeom prst="rect">
            <a:avLst/>
          </a:prstGeom>
          <a:solidFill>
            <a:srgbClr val="003399"/>
          </a:solidFill>
          <a:ln w="19050">
            <a:solidFill>
              <a:srgbClr val="002680"/>
            </a:solidFill>
            <a:prstDash val="solid"/>
          </a:ln>
          <a:effectLst>
            <a:outerShdw blurRad="76200" dist="38100" dir="8100000" algn="bl" rotWithShape="0">
              <a:srgbClr val="000000">
                <a:alpha val="14000"/>
              </a:srgbClr>
            </a:outerShdw>
          </a:effectLst>
        </p:spPr>
        <p:txBody>
          <a:bodyPr/>
          <a:lstStyle/>
          <a:p>
            <a:endParaRPr lang="en-US"/>
          </a:p>
        </p:txBody>
      </p:sp>
      <p:sp>
        <p:nvSpPr>
          <p:cNvPr id="55" name="Shape 52"/>
          <p:cNvSpPr/>
          <p:nvPr/>
        </p:nvSpPr>
        <p:spPr>
          <a:xfrm>
            <a:off x="4206240" y="1060704"/>
            <a:ext cx="713232" cy="713232"/>
          </a:xfrm>
          <a:prstGeom prst="ellipse">
            <a:avLst/>
          </a:prstGeom>
          <a:solidFill>
            <a:srgbClr val="196779">
              <a:alpha val="45000"/>
            </a:srgbClr>
          </a:solidFill>
          <a:ln w="12700">
            <a:solidFill>
              <a:srgbClr val="196779"/>
            </a:solidFill>
            <a:prstDash val="solid"/>
          </a:ln>
        </p:spPr>
        <p:txBody>
          <a:bodyPr/>
          <a:lstStyle/>
          <a:p>
            <a:endParaRPr lang="en-US"/>
          </a:p>
        </p:txBody>
      </p:sp>
      <p:sp>
        <p:nvSpPr>
          <p:cNvPr id="56" name="Text 53"/>
          <p:cNvSpPr/>
          <p:nvPr/>
        </p:nvSpPr>
        <p:spPr>
          <a:xfrm>
            <a:off x="4178808" y="1042416"/>
            <a:ext cx="768096" cy="749808"/>
          </a:xfrm>
          <a:prstGeom prst="rect">
            <a:avLst/>
          </a:prstGeom>
          <a:noFill/>
          <a:ln/>
        </p:spPr>
        <p:txBody>
          <a:bodyPr wrap="square" lIns="0" tIns="0" rIns="0" bIns="0" rtlCol="0" anchor="ctr"/>
          <a:lstStyle/>
          <a:p>
            <a:pPr marL="0" indent="0" algn="ctr">
              <a:buNone/>
            </a:pPr>
            <a:r>
              <a:rPr lang="en-US" sz="2200" dirty="0">
                <a:solidFill>
                  <a:srgbClr val="000000"/>
                </a:solidFill>
              </a:rPr>
              <a:t>🧠</a:t>
            </a:r>
            <a:endParaRPr lang="en-US" sz="2200" dirty="0"/>
          </a:p>
        </p:txBody>
      </p:sp>
      <p:sp>
        <p:nvSpPr>
          <p:cNvPr id="57" name="Text 54"/>
          <p:cNvSpPr/>
          <p:nvPr/>
        </p:nvSpPr>
        <p:spPr>
          <a:xfrm>
            <a:off x="3657600" y="1847088"/>
            <a:ext cx="1901952" cy="256032"/>
          </a:xfrm>
          <a:prstGeom prst="rect">
            <a:avLst/>
          </a:prstGeom>
          <a:noFill/>
          <a:ln/>
        </p:spPr>
        <p:txBody>
          <a:bodyPr wrap="square" lIns="0" tIns="0" rIns="0" bIns="0" rtlCol="0" anchor="ctr"/>
          <a:lstStyle/>
          <a:p>
            <a:pPr marL="0" indent="0" algn="ctr">
              <a:buNone/>
            </a:pPr>
            <a:r>
              <a:rPr lang="en-US" sz="1000" b="1" kern="0" spc="50" dirty="0">
                <a:solidFill>
                  <a:srgbClr val="FFFFFF"/>
                </a:solidFill>
              </a:rPr>
              <a:t>AI TRIAGE ENGINE</a:t>
            </a:r>
            <a:endParaRPr lang="en-US" sz="1000" dirty="0"/>
          </a:p>
        </p:txBody>
      </p:sp>
      <p:sp>
        <p:nvSpPr>
          <p:cNvPr id="58" name="Shape 55"/>
          <p:cNvSpPr/>
          <p:nvPr/>
        </p:nvSpPr>
        <p:spPr>
          <a:xfrm>
            <a:off x="3712464" y="2240280"/>
            <a:ext cx="219456" cy="219456"/>
          </a:xfrm>
          <a:prstGeom prst="ellipse">
            <a:avLst/>
          </a:prstGeom>
          <a:solidFill>
            <a:srgbClr val="196779">
              <a:alpha val="40000"/>
            </a:srgbClr>
          </a:solidFill>
          <a:ln w="12700">
            <a:solidFill>
              <a:srgbClr val="196779"/>
            </a:solidFill>
            <a:prstDash val="solid"/>
          </a:ln>
        </p:spPr>
        <p:txBody>
          <a:bodyPr/>
          <a:lstStyle/>
          <a:p>
            <a:endParaRPr lang="en-US"/>
          </a:p>
        </p:txBody>
      </p:sp>
      <p:sp>
        <p:nvSpPr>
          <p:cNvPr id="59" name="Text 56"/>
          <p:cNvSpPr/>
          <p:nvPr/>
        </p:nvSpPr>
        <p:spPr>
          <a:xfrm>
            <a:off x="3694176" y="2221992"/>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60" name="Text 57"/>
          <p:cNvSpPr/>
          <p:nvPr/>
        </p:nvSpPr>
        <p:spPr>
          <a:xfrm>
            <a:off x="3986784" y="2176272"/>
            <a:ext cx="1554480" cy="457200"/>
          </a:xfrm>
          <a:prstGeom prst="rect">
            <a:avLst/>
          </a:prstGeom>
          <a:noFill/>
          <a:ln/>
        </p:spPr>
        <p:txBody>
          <a:bodyPr wrap="square" lIns="0" tIns="0" rIns="0" bIns="0" rtlCol="0" anchor="ctr"/>
          <a:lstStyle/>
          <a:p>
            <a:pPr marL="0" indent="0">
              <a:lnSpc>
                <a:spcPct val="112000"/>
              </a:lnSpc>
              <a:buNone/>
            </a:pPr>
            <a:r>
              <a:rPr lang="en-US" sz="850" dirty="0">
                <a:solidFill>
                  <a:srgbClr val="FFFFFF"/>
                </a:solidFill>
              </a:rPr>
              <a:t>Real-time AI risk scoring</a:t>
            </a:r>
            <a:endParaRPr lang="en-US" sz="850" dirty="0"/>
          </a:p>
          <a:p>
            <a:pPr marL="0" indent="0">
              <a:lnSpc>
                <a:spcPct val="112000"/>
              </a:lnSpc>
              <a:buNone/>
            </a:pPr>
            <a:r>
              <a:rPr lang="en-US" sz="850" dirty="0">
                <a:solidFill>
                  <a:srgbClr val="FFFFFF"/>
                </a:solidFill>
              </a:rPr>
              <a:t>&amp; severity stratification</a:t>
            </a:r>
            <a:endParaRPr lang="en-US" sz="850" dirty="0"/>
          </a:p>
        </p:txBody>
      </p:sp>
      <p:sp>
        <p:nvSpPr>
          <p:cNvPr id="61" name="Shape 58"/>
          <p:cNvSpPr/>
          <p:nvPr/>
        </p:nvSpPr>
        <p:spPr>
          <a:xfrm>
            <a:off x="3712464" y="2734056"/>
            <a:ext cx="219456" cy="219456"/>
          </a:xfrm>
          <a:prstGeom prst="ellipse">
            <a:avLst/>
          </a:prstGeom>
          <a:solidFill>
            <a:srgbClr val="196779">
              <a:alpha val="40000"/>
            </a:srgbClr>
          </a:solidFill>
          <a:ln w="12700">
            <a:solidFill>
              <a:srgbClr val="196779"/>
            </a:solidFill>
            <a:prstDash val="solid"/>
          </a:ln>
        </p:spPr>
        <p:txBody>
          <a:bodyPr/>
          <a:lstStyle/>
          <a:p>
            <a:endParaRPr lang="en-US"/>
          </a:p>
        </p:txBody>
      </p:sp>
      <p:sp>
        <p:nvSpPr>
          <p:cNvPr id="62" name="Text 59"/>
          <p:cNvSpPr/>
          <p:nvPr/>
        </p:nvSpPr>
        <p:spPr>
          <a:xfrm>
            <a:off x="3694176" y="2715768"/>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63" name="Text 60"/>
          <p:cNvSpPr/>
          <p:nvPr/>
        </p:nvSpPr>
        <p:spPr>
          <a:xfrm>
            <a:off x="3986784" y="2670048"/>
            <a:ext cx="1554480" cy="457200"/>
          </a:xfrm>
          <a:prstGeom prst="rect">
            <a:avLst/>
          </a:prstGeom>
          <a:noFill/>
          <a:ln/>
        </p:spPr>
        <p:txBody>
          <a:bodyPr wrap="square" lIns="0" tIns="0" rIns="0" bIns="0" rtlCol="0" anchor="ctr"/>
          <a:lstStyle/>
          <a:p>
            <a:pPr marL="0" indent="0">
              <a:lnSpc>
                <a:spcPct val="112000"/>
              </a:lnSpc>
              <a:buNone/>
            </a:pPr>
            <a:r>
              <a:rPr lang="en-US" sz="850" dirty="0">
                <a:solidFill>
                  <a:srgbClr val="FFFFFF"/>
                </a:solidFill>
              </a:rPr>
              <a:t>NLP + LLM analysis of</a:t>
            </a:r>
            <a:endParaRPr lang="en-US" sz="850" dirty="0"/>
          </a:p>
          <a:p>
            <a:pPr marL="0" indent="0">
              <a:lnSpc>
                <a:spcPct val="112000"/>
              </a:lnSpc>
              <a:buNone/>
            </a:pPr>
            <a:r>
              <a:rPr lang="en-US" sz="850" dirty="0">
                <a:solidFill>
                  <a:srgbClr val="FFFFFF"/>
                </a:solidFill>
              </a:rPr>
              <a:t>free-text journals &amp; notes</a:t>
            </a:r>
            <a:endParaRPr lang="en-US" sz="850" dirty="0"/>
          </a:p>
        </p:txBody>
      </p:sp>
      <p:sp>
        <p:nvSpPr>
          <p:cNvPr id="64" name="Shape 61"/>
          <p:cNvSpPr/>
          <p:nvPr/>
        </p:nvSpPr>
        <p:spPr>
          <a:xfrm>
            <a:off x="3712464" y="3227832"/>
            <a:ext cx="219456" cy="219456"/>
          </a:xfrm>
          <a:prstGeom prst="ellipse">
            <a:avLst/>
          </a:prstGeom>
          <a:solidFill>
            <a:srgbClr val="196779">
              <a:alpha val="40000"/>
            </a:srgbClr>
          </a:solidFill>
          <a:ln w="12700">
            <a:solidFill>
              <a:srgbClr val="196779"/>
            </a:solidFill>
            <a:prstDash val="solid"/>
          </a:ln>
        </p:spPr>
        <p:txBody>
          <a:bodyPr/>
          <a:lstStyle/>
          <a:p>
            <a:endParaRPr lang="en-US"/>
          </a:p>
        </p:txBody>
      </p:sp>
      <p:sp>
        <p:nvSpPr>
          <p:cNvPr id="65" name="Text 62"/>
          <p:cNvSpPr/>
          <p:nvPr/>
        </p:nvSpPr>
        <p:spPr>
          <a:xfrm>
            <a:off x="3694176" y="3209544"/>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66" name="Text 63"/>
          <p:cNvSpPr/>
          <p:nvPr/>
        </p:nvSpPr>
        <p:spPr>
          <a:xfrm>
            <a:off x="3986784" y="3163824"/>
            <a:ext cx="1554480" cy="457200"/>
          </a:xfrm>
          <a:prstGeom prst="rect">
            <a:avLst/>
          </a:prstGeom>
          <a:noFill/>
          <a:ln/>
        </p:spPr>
        <p:txBody>
          <a:bodyPr wrap="square" lIns="0" tIns="0" rIns="0" bIns="0" rtlCol="0" anchor="ctr"/>
          <a:lstStyle/>
          <a:p>
            <a:pPr marL="0" indent="0">
              <a:lnSpc>
                <a:spcPct val="112000"/>
              </a:lnSpc>
              <a:buNone/>
            </a:pPr>
            <a:r>
              <a:rPr lang="en-US" sz="850" dirty="0">
                <a:solidFill>
                  <a:srgbClr val="FFFFFF"/>
                </a:solidFill>
              </a:rPr>
              <a:t>Automated step-care</a:t>
            </a:r>
            <a:endParaRPr lang="en-US" sz="850" dirty="0"/>
          </a:p>
          <a:p>
            <a:pPr marL="0" indent="0">
              <a:lnSpc>
                <a:spcPct val="112000"/>
              </a:lnSpc>
              <a:buNone/>
            </a:pPr>
            <a:r>
              <a:rPr lang="en-US" sz="850" dirty="0">
                <a:solidFill>
                  <a:srgbClr val="FFFFFF"/>
                </a:solidFill>
              </a:rPr>
              <a:t>workflow triggers</a:t>
            </a:r>
            <a:endParaRPr lang="en-US" sz="850" dirty="0"/>
          </a:p>
        </p:txBody>
      </p:sp>
      <p:sp>
        <p:nvSpPr>
          <p:cNvPr id="67" name="Shape 64"/>
          <p:cNvSpPr/>
          <p:nvPr/>
        </p:nvSpPr>
        <p:spPr>
          <a:xfrm>
            <a:off x="3712464" y="3721608"/>
            <a:ext cx="219456" cy="219456"/>
          </a:xfrm>
          <a:prstGeom prst="ellipse">
            <a:avLst/>
          </a:prstGeom>
          <a:solidFill>
            <a:srgbClr val="196779">
              <a:alpha val="40000"/>
            </a:srgbClr>
          </a:solidFill>
          <a:ln w="12700">
            <a:solidFill>
              <a:srgbClr val="196779"/>
            </a:solidFill>
            <a:prstDash val="solid"/>
          </a:ln>
        </p:spPr>
        <p:txBody>
          <a:bodyPr/>
          <a:lstStyle/>
          <a:p>
            <a:endParaRPr lang="en-US"/>
          </a:p>
        </p:txBody>
      </p:sp>
      <p:sp>
        <p:nvSpPr>
          <p:cNvPr id="68" name="Text 65"/>
          <p:cNvSpPr/>
          <p:nvPr/>
        </p:nvSpPr>
        <p:spPr>
          <a:xfrm>
            <a:off x="3694176" y="3703320"/>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69" name="Text 66"/>
          <p:cNvSpPr/>
          <p:nvPr/>
        </p:nvSpPr>
        <p:spPr>
          <a:xfrm>
            <a:off x="3986784" y="3657600"/>
            <a:ext cx="1554480" cy="457200"/>
          </a:xfrm>
          <a:prstGeom prst="rect">
            <a:avLst/>
          </a:prstGeom>
          <a:noFill/>
          <a:ln/>
        </p:spPr>
        <p:txBody>
          <a:bodyPr wrap="square" lIns="0" tIns="0" rIns="0" bIns="0" rtlCol="0" anchor="ctr"/>
          <a:lstStyle/>
          <a:p>
            <a:pPr marL="0" indent="0">
              <a:lnSpc>
                <a:spcPct val="112000"/>
              </a:lnSpc>
              <a:buNone/>
            </a:pPr>
            <a:r>
              <a:rPr lang="en-US" sz="850" dirty="0">
                <a:solidFill>
                  <a:srgbClr val="FFFFFF"/>
                </a:solidFill>
              </a:rPr>
              <a:t>ADT &amp; EHR event listeners</a:t>
            </a:r>
            <a:endParaRPr lang="en-US" sz="850" dirty="0"/>
          </a:p>
        </p:txBody>
      </p:sp>
      <p:sp>
        <p:nvSpPr>
          <p:cNvPr id="70" name="Shape 67"/>
          <p:cNvSpPr/>
          <p:nvPr/>
        </p:nvSpPr>
        <p:spPr>
          <a:xfrm>
            <a:off x="3712464" y="4215384"/>
            <a:ext cx="219456" cy="219456"/>
          </a:xfrm>
          <a:prstGeom prst="ellipse">
            <a:avLst/>
          </a:prstGeom>
          <a:solidFill>
            <a:srgbClr val="196779">
              <a:alpha val="40000"/>
            </a:srgbClr>
          </a:solidFill>
          <a:ln w="12700">
            <a:solidFill>
              <a:srgbClr val="196779"/>
            </a:solidFill>
            <a:prstDash val="solid"/>
          </a:ln>
        </p:spPr>
        <p:txBody>
          <a:bodyPr/>
          <a:lstStyle/>
          <a:p>
            <a:endParaRPr lang="en-US"/>
          </a:p>
        </p:txBody>
      </p:sp>
      <p:sp>
        <p:nvSpPr>
          <p:cNvPr id="71" name="Text 68"/>
          <p:cNvSpPr/>
          <p:nvPr/>
        </p:nvSpPr>
        <p:spPr>
          <a:xfrm>
            <a:off x="3694176" y="4197096"/>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72" name="Text 69"/>
          <p:cNvSpPr/>
          <p:nvPr/>
        </p:nvSpPr>
        <p:spPr>
          <a:xfrm>
            <a:off x="3986784" y="4151376"/>
            <a:ext cx="1554480" cy="457200"/>
          </a:xfrm>
          <a:prstGeom prst="rect">
            <a:avLst/>
          </a:prstGeom>
          <a:noFill/>
          <a:ln/>
        </p:spPr>
        <p:txBody>
          <a:bodyPr wrap="square" lIns="0" tIns="0" rIns="0" bIns="0" rtlCol="0" anchor="ctr"/>
          <a:lstStyle/>
          <a:p>
            <a:pPr marL="0" indent="0">
              <a:lnSpc>
                <a:spcPct val="112000"/>
              </a:lnSpc>
              <a:buNone/>
            </a:pPr>
            <a:r>
              <a:rPr lang="en-US" sz="850" dirty="0">
                <a:solidFill>
                  <a:srgbClr val="FFFFFF"/>
                </a:solidFill>
              </a:rPr>
              <a:t>Suicide ideation</a:t>
            </a:r>
            <a:endParaRPr lang="en-US" sz="850" dirty="0"/>
          </a:p>
          <a:p>
            <a:pPr marL="0" indent="0">
              <a:lnSpc>
                <a:spcPct val="112000"/>
              </a:lnSpc>
              <a:buNone/>
            </a:pPr>
            <a:r>
              <a:rPr lang="en-US" sz="850" dirty="0">
                <a:solidFill>
                  <a:srgbClr val="FFFFFF"/>
                </a:solidFill>
              </a:rPr>
              <a:t>alert engine (Q9)</a:t>
            </a:r>
            <a:endParaRPr lang="en-US" sz="850" dirty="0"/>
          </a:p>
        </p:txBody>
      </p:sp>
      <p:sp>
        <p:nvSpPr>
          <p:cNvPr id="73" name="Shape 70"/>
          <p:cNvSpPr/>
          <p:nvPr/>
        </p:nvSpPr>
        <p:spPr>
          <a:xfrm>
            <a:off x="6620256" y="950976"/>
            <a:ext cx="2304288" cy="1737360"/>
          </a:xfrm>
          <a:prstGeom prst="rect">
            <a:avLst/>
          </a:prstGeom>
          <a:solidFill>
            <a:srgbClr val="FFFFFF"/>
          </a:solidFill>
          <a:ln w="19050">
            <a:solidFill>
              <a:srgbClr val="003399"/>
            </a:solidFill>
            <a:prstDash val="solid"/>
          </a:ln>
          <a:effectLst>
            <a:outerShdw blurRad="76200" dist="38100" dir="8100000" algn="bl" rotWithShape="0">
              <a:srgbClr val="000000">
                <a:alpha val="14000"/>
              </a:srgbClr>
            </a:outerShdw>
          </a:effectLst>
        </p:spPr>
        <p:txBody>
          <a:bodyPr/>
          <a:lstStyle/>
          <a:p>
            <a:endParaRPr lang="en-US"/>
          </a:p>
        </p:txBody>
      </p:sp>
      <p:sp>
        <p:nvSpPr>
          <p:cNvPr id="74" name="Shape 71"/>
          <p:cNvSpPr/>
          <p:nvPr/>
        </p:nvSpPr>
        <p:spPr>
          <a:xfrm>
            <a:off x="6620256" y="950976"/>
            <a:ext cx="2304288" cy="329184"/>
          </a:xfrm>
          <a:prstGeom prst="rect">
            <a:avLst/>
          </a:prstGeom>
          <a:solidFill>
            <a:srgbClr val="003399"/>
          </a:solidFill>
          <a:ln w="12700">
            <a:solidFill>
              <a:srgbClr val="003399"/>
            </a:solidFill>
            <a:prstDash val="solid"/>
          </a:ln>
        </p:spPr>
        <p:txBody>
          <a:bodyPr/>
          <a:lstStyle/>
          <a:p>
            <a:endParaRPr lang="en-US"/>
          </a:p>
        </p:txBody>
      </p:sp>
      <p:sp>
        <p:nvSpPr>
          <p:cNvPr id="75" name="Text 72"/>
          <p:cNvSpPr/>
          <p:nvPr/>
        </p:nvSpPr>
        <p:spPr>
          <a:xfrm>
            <a:off x="6693408" y="950976"/>
            <a:ext cx="2176272" cy="329184"/>
          </a:xfrm>
          <a:prstGeom prst="rect">
            <a:avLst/>
          </a:prstGeom>
          <a:noFill/>
          <a:ln/>
        </p:spPr>
        <p:txBody>
          <a:bodyPr wrap="square" lIns="0" tIns="0" rIns="0" bIns="0" rtlCol="0" anchor="ctr"/>
          <a:lstStyle/>
          <a:p>
            <a:pPr marL="0" indent="0">
              <a:buNone/>
            </a:pPr>
            <a:r>
              <a:rPr lang="en-US" sz="850" b="1" dirty="0">
                <a:solidFill>
                  <a:srgbClr val="FFFFFF"/>
                </a:solidFill>
              </a:rPr>
              <a:t>🖥️  CLINICIAN DASHBOARD</a:t>
            </a:r>
            <a:endParaRPr lang="en-US" sz="850" dirty="0"/>
          </a:p>
        </p:txBody>
      </p:sp>
      <p:sp>
        <p:nvSpPr>
          <p:cNvPr id="76" name="Shape 73"/>
          <p:cNvSpPr/>
          <p:nvPr/>
        </p:nvSpPr>
        <p:spPr>
          <a:xfrm>
            <a:off x="6711696" y="1353312"/>
            <a:ext cx="2121408" cy="182880"/>
          </a:xfrm>
          <a:prstGeom prst="rect">
            <a:avLst/>
          </a:prstGeom>
          <a:solidFill>
            <a:srgbClr val="E8EDF5"/>
          </a:solidFill>
          <a:ln w="12700">
            <a:solidFill>
              <a:srgbClr val="E8EDF5"/>
            </a:solidFill>
            <a:prstDash val="solid"/>
          </a:ln>
        </p:spPr>
        <p:txBody>
          <a:bodyPr/>
          <a:lstStyle/>
          <a:p>
            <a:endParaRPr lang="en-US"/>
          </a:p>
        </p:txBody>
      </p:sp>
      <p:sp>
        <p:nvSpPr>
          <p:cNvPr id="77" name="Text 74"/>
          <p:cNvSpPr/>
          <p:nvPr/>
        </p:nvSpPr>
        <p:spPr>
          <a:xfrm>
            <a:off x="6748272" y="1353312"/>
            <a:ext cx="1188720" cy="182880"/>
          </a:xfrm>
          <a:prstGeom prst="rect">
            <a:avLst/>
          </a:prstGeom>
          <a:noFill/>
          <a:ln/>
        </p:spPr>
        <p:txBody>
          <a:bodyPr wrap="square" lIns="0" tIns="0" rIns="0" bIns="0" rtlCol="0" anchor="ctr"/>
          <a:lstStyle/>
          <a:p>
            <a:pPr marL="0" indent="0">
              <a:buNone/>
            </a:pPr>
            <a:r>
              <a:rPr lang="en-US" sz="700" b="1" dirty="0">
                <a:solidFill>
                  <a:srgbClr val="2D3556"/>
                </a:solidFill>
              </a:rPr>
              <a:t>Patient</a:t>
            </a:r>
            <a:endParaRPr lang="en-US" sz="700" dirty="0"/>
          </a:p>
        </p:txBody>
      </p:sp>
      <p:sp>
        <p:nvSpPr>
          <p:cNvPr id="78" name="Text 75"/>
          <p:cNvSpPr/>
          <p:nvPr/>
        </p:nvSpPr>
        <p:spPr>
          <a:xfrm>
            <a:off x="7991856" y="1353312"/>
            <a:ext cx="786384" cy="182880"/>
          </a:xfrm>
          <a:prstGeom prst="rect">
            <a:avLst/>
          </a:prstGeom>
          <a:noFill/>
          <a:ln/>
        </p:spPr>
        <p:txBody>
          <a:bodyPr wrap="square" lIns="0" tIns="0" rIns="0" bIns="0" rtlCol="0" anchor="ctr"/>
          <a:lstStyle/>
          <a:p>
            <a:pPr marL="0" indent="0">
              <a:buNone/>
            </a:pPr>
            <a:r>
              <a:rPr lang="en-US" sz="700" b="1" dirty="0">
                <a:solidFill>
                  <a:srgbClr val="2D3556"/>
                </a:solidFill>
              </a:rPr>
              <a:t>Severity</a:t>
            </a:r>
            <a:endParaRPr lang="en-US" sz="700" dirty="0"/>
          </a:p>
        </p:txBody>
      </p:sp>
      <p:sp>
        <p:nvSpPr>
          <p:cNvPr id="79" name="Shape 76"/>
          <p:cNvSpPr/>
          <p:nvPr/>
        </p:nvSpPr>
        <p:spPr>
          <a:xfrm>
            <a:off x="6711696" y="1563624"/>
            <a:ext cx="2121408" cy="201168"/>
          </a:xfrm>
          <a:prstGeom prst="rect">
            <a:avLst/>
          </a:prstGeom>
          <a:solidFill>
            <a:srgbClr val="F7F8FC"/>
          </a:solidFill>
          <a:ln w="12700">
            <a:solidFill>
              <a:srgbClr val="F7F8FC"/>
            </a:solidFill>
            <a:prstDash val="solid"/>
          </a:ln>
        </p:spPr>
        <p:txBody>
          <a:bodyPr/>
          <a:lstStyle/>
          <a:p>
            <a:endParaRPr lang="en-US"/>
          </a:p>
        </p:txBody>
      </p:sp>
      <p:sp>
        <p:nvSpPr>
          <p:cNvPr id="80" name="Text 77"/>
          <p:cNvSpPr/>
          <p:nvPr/>
        </p:nvSpPr>
        <p:spPr>
          <a:xfrm>
            <a:off x="6748272" y="1563624"/>
            <a:ext cx="1188720" cy="201168"/>
          </a:xfrm>
          <a:prstGeom prst="rect">
            <a:avLst/>
          </a:prstGeom>
          <a:noFill/>
          <a:ln/>
        </p:spPr>
        <p:txBody>
          <a:bodyPr wrap="square" lIns="0" tIns="0" rIns="0" bIns="0" rtlCol="0" anchor="ctr"/>
          <a:lstStyle/>
          <a:p>
            <a:pPr marL="0" indent="0">
              <a:buNone/>
            </a:pPr>
            <a:r>
              <a:rPr lang="en-US" sz="700" dirty="0">
                <a:solidFill>
                  <a:srgbClr val="2D3556"/>
                </a:solidFill>
              </a:rPr>
              <a:t>Ford, F.</a:t>
            </a:r>
            <a:endParaRPr lang="en-US" sz="700" dirty="0"/>
          </a:p>
        </p:txBody>
      </p:sp>
      <p:sp>
        <p:nvSpPr>
          <p:cNvPr id="81" name="Shape 78"/>
          <p:cNvSpPr/>
          <p:nvPr/>
        </p:nvSpPr>
        <p:spPr>
          <a:xfrm>
            <a:off x="7991856" y="1618488"/>
            <a:ext cx="91440" cy="91440"/>
          </a:xfrm>
          <a:prstGeom prst="ellipse">
            <a:avLst/>
          </a:prstGeom>
          <a:solidFill>
            <a:srgbClr val="C33F23"/>
          </a:solidFill>
          <a:ln w="12700">
            <a:solidFill>
              <a:srgbClr val="C33F23"/>
            </a:solidFill>
            <a:prstDash val="solid"/>
          </a:ln>
        </p:spPr>
        <p:txBody>
          <a:bodyPr/>
          <a:lstStyle/>
          <a:p>
            <a:endParaRPr lang="en-US"/>
          </a:p>
        </p:txBody>
      </p:sp>
      <p:sp>
        <p:nvSpPr>
          <p:cNvPr id="82" name="Text 79"/>
          <p:cNvSpPr/>
          <p:nvPr/>
        </p:nvSpPr>
        <p:spPr>
          <a:xfrm>
            <a:off x="8119872" y="1563624"/>
            <a:ext cx="676656" cy="201168"/>
          </a:xfrm>
          <a:prstGeom prst="rect">
            <a:avLst/>
          </a:prstGeom>
          <a:noFill/>
          <a:ln/>
        </p:spPr>
        <p:txBody>
          <a:bodyPr wrap="square" lIns="0" tIns="0" rIns="0" bIns="0" rtlCol="0" anchor="ctr"/>
          <a:lstStyle/>
          <a:p>
            <a:pPr marL="0" indent="0">
              <a:buNone/>
            </a:pPr>
            <a:r>
              <a:rPr lang="en-US" sz="700" dirty="0">
                <a:solidFill>
                  <a:srgbClr val="2D3556"/>
                </a:solidFill>
              </a:rPr>
              <a:t>Severe</a:t>
            </a:r>
            <a:endParaRPr lang="en-US" sz="700" dirty="0"/>
          </a:p>
        </p:txBody>
      </p:sp>
      <p:sp>
        <p:nvSpPr>
          <p:cNvPr id="83" name="Text 80"/>
          <p:cNvSpPr/>
          <p:nvPr/>
        </p:nvSpPr>
        <p:spPr>
          <a:xfrm>
            <a:off x="6748272" y="1764792"/>
            <a:ext cx="1188720" cy="201168"/>
          </a:xfrm>
          <a:prstGeom prst="rect">
            <a:avLst/>
          </a:prstGeom>
          <a:noFill/>
          <a:ln/>
        </p:spPr>
        <p:txBody>
          <a:bodyPr wrap="square" lIns="0" tIns="0" rIns="0" bIns="0" rtlCol="0" anchor="ctr"/>
          <a:lstStyle/>
          <a:p>
            <a:pPr marL="0" indent="0">
              <a:buNone/>
            </a:pPr>
            <a:r>
              <a:rPr lang="en-US" sz="700" dirty="0">
                <a:solidFill>
                  <a:srgbClr val="2D3556"/>
                </a:solidFill>
              </a:rPr>
              <a:t>Snyder, S.</a:t>
            </a:r>
            <a:endParaRPr lang="en-US" sz="700" dirty="0"/>
          </a:p>
        </p:txBody>
      </p:sp>
      <p:sp>
        <p:nvSpPr>
          <p:cNvPr id="84" name="Shape 81"/>
          <p:cNvSpPr/>
          <p:nvPr/>
        </p:nvSpPr>
        <p:spPr>
          <a:xfrm>
            <a:off x="7991856" y="1819656"/>
            <a:ext cx="91440" cy="91440"/>
          </a:xfrm>
          <a:prstGeom prst="ellipse">
            <a:avLst/>
          </a:prstGeom>
          <a:solidFill>
            <a:srgbClr val="F5A623"/>
          </a:solidFill>
          <a:ln w="12700">
            <a:solidFill>
              <a:srgbClr val="F5A623"/>
            </a:solidFill>
            <a:prstDash val="solid"/>
          </a:ln>
        </p:spPr>
        <p:txBody>
          <a:bodyPr/>
          <a:lstStyle/>
          <a:p>
            <a:endParaRPr lang="en-US"/>
          </a:p>
        </p:txBody>
      </p:sp>
      <p:sp>
        <p:nvSpPr>
          <p:cNvPr id="85" name="Text 82"/>
          <p:cNvSpPr/>
          <p:nvPr/>
        </p:nvSpPr>
        <p:spPr>
          <a:xfrm>
            <a:off x="8119872" y="1764792"/>
            <a:ext cx="676656" cy="201168"/>
          </a:xfrm>
          <a:prstGeom prst="rect">
            <a:avLst/>
          </a:prstGeom>
          <a:noFill/>
          <a:ln/>
        </p:spPr>
        <p:txBody>
          <a:bodyPr wrap="square" lIns="0" tIns="0" rIns="0" bIns="0" rtlCol="0" anchor="ctr"/>
          <a:lstStyle/>
          <a:p>
            <a:pPr marL="0" indent="0">
              <a:buNone/>
            </a:pPr>
            <a:r>
              <a:rPr lang="en-US" sz="700" dirty="0">
                <a:solidFill>
                  <a:srgbClr val="2D3556"/>
                </a:solidFill>
              </a:rPr>
              <a:t>Mod. Severe</a:t>
            </a:r>
            <a:endParaRPr lang="en-US" sz="700" dirty="0"/>
          </a:p>
        </p:txBody>
      </p:sp>
      <p:sp>
        <p:nvSpPr>
          <p:cNvPr id="86" name="Shape 83"/>
          <p:cNvSpPr/>
          <p:nvPr/>
        </p:nvSpPr>
        <p:spPr>
          <a:xfrm>
            <a:off x="6711696" y="1965960"/>
            <a:ext cx="2121408" cy="201168"/>
          </a:xfrm>
          <a:prstGeom prst="rect">
            <a:avLst/>
          </a:prstGeom>
          <a:solidFill>
            <a:srgbClr val="F7F8FC"/>
          </a:solidFill>
          <a:ln w="12700">
            <a:solidFill>
              <a:srgbClr val="F7F8FC"/>
            </a:solidFill>
            <a:prstDash val="solid"/>
          </a:ln>
        </p:spPr>
        <p:txBody>
          <a:bodyPr/>
          <a:lstStyle/>
          <a:p>
            <a:endParaRPr lang="en-US"/>
          </a:p>
        </p:txBody>
      </p:sp>
      <p:sp>
        <p:nvSpPr>
          <p:cNvPr id="87" name="Text 84"/>
          <p:cNvSpPr/>
          <p:nvPr/>
        </p:nvSpPr>
        <p:spPr>
          <a:xfrm>
            <a:off x="6748272" y="1965960"/>
            <a:ext cx="1188720" cy="201168"/>
          </a:xfrm>
          <a:prstGeom prst="rect">
            <a:avLst/>
          </a:prstGeom>
          <a:noFill/>
          <a:ln/>
        </p:spPr>
        <p:txBody>
          <a:bodyPr wrap="square" lIns="0" tIns="0" rIns="0" bIns="0" rtlCol="0" anchor="ctr"/>
          <a:lstStyle/>
          <a:p>
            <a:pPr marL="0" indent="0">
              <a:buNone/>
            </a:pPr>
            <a:r>
              <a:rPr lang="en-US" sz="700" dirty="0">
                <a:solidFill>
                  <a:srgbClr val="2D3556"/>
                </a:solidFill>
              </a:rPr>
              <a:t>Bryant, M.</a:t>
            </a:r>
            <a:endParaRPr lang="en-US" sz="700" dirty="0"/>
          </a:p>
        </p:txBody>
      </p:sp>
      <p:sp>
        <p:nvSpPr>
          <p:cNvPr id="88" name="Shape 85"/>
          <p:cNvSpPr/>
          <p:nvPr/>
        </p:nvSpPr>
        <p:spPr>
          <a:xfrm>
            <a:off x="7991856" y="2020824"/>
            <a:ext cx="91440" cy="91440"/>
          </a:xfrm>
          <a:prstGeom prst="ellipse">
            <a:avLst/>
          </a:prstGeom>
          <a:solidFill>
            <a:srgbClr val="F5A623"/>
          </a:solidFill>
          <a:ln w="12700">
            <a:solidFill>
              <a:srgbClr val="F5A623"/>
            </a:solidFill>
            <a:prstDash val="solid"/>
          </a:ln>
        </p:spPr>
        <p:txBody>
          <a:bodyPr/>
          <a:lstStyle/>
          <a:p>
            <a:endParaRPr lang="en-US"/>
          </a:p>
        </p:txBody>
      </p:sp>
      <p:sp>
        <p:nvSpPr>
          <p:cNvPr id="89" name="Text 86"/>
          <p:cNvSpPr/>
          <p:nvPr/>
        </p:nvSpPr>
        <p:spPr>
          <a:xfrm>
            <a:off x="8119872" y="1965960"/>
            <a:ext cx="676656" cy="201168"/>
          </a:xfrm>
          <a:prstGeom prst="rect">
            <a:avLst/>
          </a:prstGeom>
          <a:noFill/>
          <a:ln/>
        </p:spPr>
        <p:txBody>
          <a:bodyPr wrap="square" lIns="0" tIns="0" rIns="0" bIns="0" rtlCol="0" anchor="ctr"/>
          <a:lstStyle/>
          <a:p>
            <a:pPr marL="0" indent="0">
              <a:buNone/>
            </a:pPr>
            <a:r>
              <a:rPr lang="en-US" sz="700" dirty="0">
                <a:solidFill>
                  <a:srgbClr val="2D3556"/>
                </a:solidFill>
              </a:rPr>
              <a:t>Moderate</a:t>
            </a:r>
            <a:endParaRPr lang="en-US" sz="700" dirty="0"/>
          </a:p>
        </p:txBody>
      </p:sp>
      <p:sp>
        <p:nvSpPr>
          <p:cNvPr id="90" name="Text 87"/>
          <p:cNvSpPr/>
          <p:nvPr/>
        </p:nvSpPr>
        <p:spPr>
          <a:xfrm>
            <a:off x="6748272" y="2167128"/>
            <a:ext cx="1188720" cy="201168"/>
          </a:xfrm>
          <a:prstGeom prst="rect">
            <a:avLst/>
          </a:prstGeom>
          <a:noFill/>
          <a:ln/>
        </p:spPr>
        <p:txBody>
          <a:bodyPr wrap="square" lIns="0" tIns="0" rIns="0" bIns="0" rtlCol="0" anchor="ctr"/>
          <a:lstStyle/>
          <a:p>
            <a:pPr marL="0" indent="0">
              <a:buNone/>
            </a:pPr>
            <a:r>
              <a:rPr lang="en-US" sz="700" dirty="0">
                <a:solidFill>
                  <a:srgbClr val="2D3556"/>
                </a:solidFill>
              </a:rPr>
              <a:t>Butler, T.</a:t>
            </a:r>
            <a:endParaRPr lang="en-US" sz="700" dirty="0"/>
          </a:p>
        </p:txBody>
      </p:sp>
      <p:sp>
        <p:nvSpPr>
          <p:cNvPr id="91" name="Shape 88"/>
          <p:cNvSpPr/>
          <p:nvPr/>
        </p:nvSpPr>
        <p:spPr>
          <a:xfrm>
            <a:off x="7991856" y="2221992"/>
            <a:ext cx="91440" cy="91440"/>
          </a:xfrm>
          <a:prstGeom prst="ellipse">
            <a:avLst/>
          </a:prstGeom>
          <a:solidFill>
            <a:srgbClr val="3B8634"/>
          </a:solidFill>
          <a:ln w="12700">
            <a:solidFill>
              <a:srgbClr val="3B8634"/>
            </a:solidFill>
            <a:prstDash val="solid"/>
          </a:ln>
        </p:spPr>
        <p:txBody>
          <a:bodyPr/>
          <a:lstStyle/>
          <a:p>
            <a:endParaRPr lang="en-US"/>
          </a:p>
        </p:txBody>
      </p:sp>
      <p:sp>
        <p:nvSpPr>
          <p:cNvPr id="92" name="Text 89"/>
          <p:cNvSpPr/>
          <p:nvPr/>
        </p:nvSpPr>
        <p:spPr>
          <a:xfrm>
            <a:off x="8119872" y="2167128"/>
            <a:ext cx="676656" cy="201168"/>
          </a:xfrm>
          <a:prstGeom prst="rect">
            <a:avLst/>
          </a:prstGeom>
          <a:noFill/>
          <a:ln/>
        </p:spPr>
        <p:txBody>
          <a:bodyPr wrap="square" lIns="0" tIns="0" rIns="0" bIns="0" rtlCol="0" anchor="ctr"/>
          <a:lstStyle/>
          <a:p>
            <a:pPr marL="0" indent="0">
              <a:buNone/>
            </a:pPr>
            <a:r>
              <a:rPr lang="en-US" sz="700" dirty="0">
                <a:solidFill>
                  <a:srgbClr val="2D3556"/>
                </a:solidFill>
              </a:rPr>
              <a:t>None</a:t>
            </a:r>
            <a:endParaRPr lang="en-US" sz="700" dirty="0"/>
          </a:p>
        </p:txBody>
      </p:sp>
      <p:sp>
        <p:nvSpPr>
          <p:cNvPr id="93" name="Text 90"/>
          <p:cNvSpPr/>
          <p:nvPr/>
        </p:nvSpPr>
        <p:spPr>
          <a:xfrm>
            <a:off x="6711696" y="2468880"/>
            <a:ext cx="2139696" cy="182880"/>
          </a:xfrm>
          <a:prstGeom prst="rect">
            <a:avLst/>
          </a:prstGeom>
          <a:noFill/>
          <a:ln/>
        </p:spPr>
        <p:txBody>
          <a:bodyPr wrap="square" lIns="0" tIns="0" rIns="0" bIns="0" rtlCol="0" anchor="ctr"/>
          <a:lstStyle/>
          <a:p>
            <a:pPr marL="0" indent="0" algn="ctr">
              <a:buNone/>
            </a:pPr>
            <a:r>
              <a:rPr lang="en-US" sz="700" i="1" dirty="0">
                <a:solidFill>
                  <a:srgbClr val="6B7A99"/>
                </a:solidFill>
              </a:rPr>
              <a:t>Sorted by acuity · 6.5 min saved/visit</a:t>
            </a:r>
            <a:endParaRPr lang="en-US" sz="700" dirty="0"/>
          </a:p>
        </p:txBody>
      </p:sp>
      <p:sp>
        <p:nvSpPr>
          <p:cNvPr id="94" name="Shape 91"/>
          <p:cNvSpPr/>
          <p:nvPr/>
        </p:nvSpPr>
        <p:spPr>
          <a:xfrm>
            <a:off x="6620256" y="2743200"/>
            <a:ext cx="2304288" cy="1993392"/>
          </a:xfrm>
          <a:prstGeom prst="rect">
            <a:avLst/>
          </a:prstGeom>
          <a:solidFill>
            <a:srgbClr val="FFFFFF"/>
          </a:solidFill>
          <a:ln w="19050">
            <a:solidFill>
              <a:srgbClr val="196779"/>
            </a:solidFill>
            <a:prstDash val="solid"/>
          </a:ln>
          <a:effectLst>
            <a:outerShdw blurRad="76200" dist="38100" dir="8100000" algn="bl" rotWithShape="0">
              <a:srgbClr val="000000">
                <a:alpha val="14000"/>
              </a:srgbClr>
            </a:outerShdw>
          </a:effectLst>
        </p:spPr>
        <p:txBody>
          <a:bodyPr/>
          <a:lstStyle/>
          <a:p>
            <a:endParaRPr lang="en-US"/>
          </a:p>
        </p:txBody>
      </p:sp>
      <p:sp>
        <p:nvSpPr>
          <p:cNvPr id="95" name="Shape 92"/>
          <p:cNvSpPr/>
          <p:nvPr/>
        </p:nvSpPr>
        <p:spPr>
          <a:xfrm>
            <a:off x="6620256" y="2743200"/>
            <a:ext cx="2304288" cy="329184"/>
          </a:xfrm>
          <a:prstGeom prst="rect">
            <a:avLst/>
          </a:prstGeom>
          <a:solidFill>
            <a:srgbClr val="196779"/>
          </a:solidFill>
          <a:ln w="12700">
            <a:solidFill>
              <a:srgbClr val="196779"/>
            </a:solidFill>
            <a:prstDash val="solid"/>
          </a:ln>
        </p:spPr>
        <p:txBody>
          <a:bodyPr/>
          <a:lstStyle/>
          <a:p>
            <a:endParaRPr lang="en-US"/>
          </a:p>
        </p:txBody>
      </p:sp>
      <p:sp>
        <p:nvSpPr>
          <p:cNvPr id="96" name="Text 93"/>
          <p:cNvSpPr/>
          <p:nvPr/>
        </p:nvSpPr>
        <p:spPr>
          <a:xfrm>
            <a:off x="6693408" y="2743200"/>
            <a:ext cx="2176272" cy="329184"/>
          </a:xfrm>
          <a:prstGeom prst="rect">
            <a:avLst/>
          </a:prstGeom>
          <a:noFill/>
          <a:ln/>
        </p:spPr>
        <p:txBody>
          <a:bodyPr wrap="square" lIns="0" tIns="0" rIns="0" bIns="0" rtlCol="0" anchor="ctr"/>
          <a:lstStyle/>
          <a:p>
            <a:pPr marL="0" indent="0">
              <a:buNone/>
            </a:pPr>
            <a:r>
              <a:rPr lang="en-US" sz="850" b="1" dirty="0">
                <a:solidFill>
                  <a:srgbClr val="FFFFFF"/>
                </a:solidFill>
              </a:rPr>
              <a:t>📱  PATIENT SUPPORT</a:t>
            </a:r>
            <a:endParaRPr lang="en-US" sz="850" dirty="0"/>
          </a:p>
        </p:txBody>
      </p:sp>
      <p:sp>
        <p:nvSpPr>
          <p:cNvPr id="97" name="Shape 94"/>
          <p:cNvSpPr/>
          <p:nvPr/>
        </p:nvSpPr>
        <p:spPr>
          <a:xfrm>
            <a:off x="6739128" y="3191256"/>
            <a:ext cx="219456" cy="219456"/>
          </a:xfrm>
          <a:prstGeom prst="ellipse">
            <a:avLst/>
          </a:prstGeom>
          <a:solidFill>
            <a:srgbClr val="003399">
              <a:alpha val="20000"/>
            </a:srgbClr>
          </a:solidFill>
          <a:ln w="12700">
            <a:solidFill>
              <a:srgbClr val="003399"/>
            </a:solidFill>
            <a:prstDash val="solid"/>
          </a:ln>
        </p:spPr>
        <p:txBody>
          <a:bodyPr/>
          <a:lstStyle/>
          <a:p>
            <a:endParaRPr lang="en-US"/>
          </a:p>
        </p:txBody>
      </p:sp>
      <p:sp>
        <p:nvSpPr>
          <p:cNvPr id="98" name="Text 95"/>
          <p:cNvSpPr/>
          <p:nvPr/>
        </p:nvSpPr>
        <p:spPr>
          <a:xfrm>
            <a:off x="6720840" y="3172968"/>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99" name="Text 96"/>
          <p:cNvSpPr/>
          <p:nvPr/>
        </p:nvSpPr>
        <p:spPr>
          <a:xfrm>
            <a:off x="7040880" y="3127248"/>
            <a:ext cx="1792224" cy="365760"/>
          </a:xfrm>
          <a:prstGeom prst="rect">
            <a:avLst/>
          </a:prstGeom>
          <a:noFill/>
          <a:ln/>
        </p:spPr>
        <p:txBody>
          <a:bodyPr wrap="square" lIns="0" tIns="0" rIns="0" bIns="0" rtlCol="0" anchor="ctr"/>
          <a:lstStyle/>
          <a:p>
            <a:pPr marL="0" indent="0">
              <a:lnSpc>
                <a:spcPct val="110000"/>
              </a:lnSpc>
              <a:buNone/>
            </a:pPr>
            <a:r>
              <a:rPr lang="en-US" sz="800" dirty="0">
                <a:solidFill>
                  <a:srgbClr val="2D3556"/>
                </a:solidFill>
              </a:rPr>
              <a:t>Validated assessments</a:t>
            </a:r>
            <a:endParaRPr lang="en-US" sz="800" dirty="0"/>
          </a:p>
          <a:p>
            <a:pPr marL="0" indent="0">
              <a:lnSpc>
                <a:spcPct val="110000"/>
              </a:lnSpc>
              <a:buNone/>
            </a:pPr>
            <a:r>
              <a:rPr lang="en-US" sz="800" dirty="0">
                <a:solidFill>
                  <a:srgbClr val="2D3556"/>
                </a:solidFill>
              </a:rPr>
              <a:t>(PHQ-9, GAD-7, EMA)</a:t>
            </a:r>
            <a:endParaRPr lang="en-US" sz="800" dirty="0"/>
          </a:p>
        </p:txBody>
      </p:sp>
      <p:sp>
        <p:nvSpPr>
          <p:cNvPr id="100" name="Shape 97"/>
          <p:cNvSpPr/>
          <p:nvPr/>
        </p:nvSpPr>
        <p:spPr>
          <a:xfrm>
            <a:off x="6739128" y="3584448"/>
            <a:ext cx="219456" cy="219456"/>
          </a:xfrm>
          <a:prstGeom prst="ellipse">
            <a:avLst/>
          </a:prstGeom>
          <a:solidFill>
            <a:srgbClr val="1A3E99">
              <a:alpha val="20000"/>
            </a:srgbClr>
          </a:solidFill>
          <a:ln w="12700">
            <a:solidFill>
              <a:srgbClr val="1A3E99"/>
            </a:solidFill>
            <a:prstDash val="solid"/>
          </a:ln>
        </p:spPr>
        <p:txBody>
          <a:bodyPr/>
          <a:lstStyle/>
          <a:p>
            <a:endParaRPr lang="en-US"/>
          </a:p>
        </p:txBody>
      </p:sp>
      <p:sp>
        <p:nvSpPr>
          <p:cNvPr id="101" name="Text 98"/>
          <p:cNvSpPr/>
          <p:nvPr/>
        </p:nvSpPr>
        <p:spPr>
          <a:xfrm>
            <a:off x="6720840" y="3566160"/>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102" name="Text 99"/>
          <p:cNvSpPr/>
          <p:nvPr/>
        </p:nvSpPr>
        <p:spPr>
          <a:xfrm>
            <a:off x="7040880" y="3520440"/>
            <a:ext cx="1792224" cy="365760"/>
          </a:xfrm>
          <a:prstGeom prst="rect">
            <a:avLst/>
          </a:prstGeom>
          <a:noFill/>
          <a:ln/>
        </p:spPr>
        <p:txBody>
          <a:bodyPr wrap="square" lIns="0" tIns="0" rIns="0" bIns="0" rtlCol="0" anchor="ctr"/>
          <a:lstStyle/>
          <a:p>
            <a:pPr marL="0" indent="0">
              <a:lnSpc>
                <a:spcPct val="110000"/>
              </a:lnSpc>
              <a:buNone/>
            </a:pPr>
            <a:r>
              <a:rPr lang="en-US" sz="800" dirty="0">
                <a:solidFill>
                  <a:srgbClr val="2D3556"/>
                </a:solidFill>
              </a:rPr>
              <a:t>Curated digital CBT</a:t>
            </a:r>
            <a:endParaRPr lang="en-US" sz="800" dirty="0"/>
          </a:p>
          <a:p>
            <a:pPr marL="0" indent="0">
              <a:lnSpc>
                <a:spcPct val="110000"/>
              </a:lnSpc>
              <a:buNone/>
            </a:pPr>
            <a:r>
              <a:rPr lang="en-US" sz="800" dirty="0">
                <a:solidFill>
                  <a:srgbClr val="2D3556"/>
                </a:solidFill>
              </a:rPr>
              <a:t>&amp; psychoeducation</a:t>
            </a:r>
            <a:endParaRPr lang="en-US" sz="800" dirty="0"/>
          </a:p>
        </p:txBody>
      </p:sp>
      <p:sp>
        <p:nvSpPr>
          <p:cNvPr id="103" name="Shape 100"/>
          <p:cNvSpPr/>
          <p:nvPr/>
        </p:nvSpPr>
        <p:spPr>
          <a:xfrm>
            <a:off x="6739128" y="3977640"/>
            <a:ext cx="219456" cy="219456"/>
          </a:xfrm>
          <a:prstGeom prst="ellipse">
            <a:avLst/>
          </a:prstGeom>
          <a:solidFill>
            <a:srgbClr val="C33F23">
              <a:alpha val="20000"/>
            </a:srgbClr>
          </a:solidFill>
          <a:ln w="12700">
            <a:solidFill>
              <a:srgbClr val="C33F23"/>
            </a:solidFill>
            <a:prstDash val="solid"/>
          </a:ln>
        </p:spPr>
        <p:txBody>
          <a:bodyPr/>
          <a:lstStyle/>
          <a:p>
            <a:endParaRPr lang="en-US"/>
          </a:p>
        </p:txBody>
      </p:sp>
      <p:sp>
        <p:nvSpPr>
          <p:cNvPr id="104" name="Text 101"/>
          <p:cNvSpPr/>
          <p:nvPr/>
        </p:nvSpPr>
        <p:spPr>
          <a:xfrm>
            <a:off x="6720840" y="3959352"/>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105" name="Text 102"/>
          <p:cNvSpPr/>
          <p:nvPr/>
        </p:nvSpPr>
        <p:spPr>
          <a:xfrm>
            <a:off x="7040880" y="3913632"/>
            <a:ext cx="1792224" cy="365760"/>
          </a:xfrm>
          <a:prstGeom prst="rect">
            <a:avLst/>
          </a:prstGeom>
          <a:noFill/>
          <a:ln/>
        </p:spPr>
        <p:txBody>
          <a:bodyPr wrap="square" lIns="0" tIns="0" rIns="0" bIns="0" rtlCol="0" anchor="ctr"/>
          <a:lstStyle/>
          <a:p>
            <a:pPr marL="0" indent="0">
              <a:lnSpc>
                <a:spcPct val="110000"/>
              </a:lnSpc>
              <a:buNone/>
            </a:pPr>
            <a:r>
              <a:rPr lang="en-US" sz="800" dirty="0">
                <a:solidFill>
                  <a:srgbClr val="2D3556"/>
                </a:solidFill>
              </a:rPr>
              <a:t>Crisis resources</a:t>
            </a:r>
            <a:endParaRPr lang="en-US" sz="800" dirty="0"/>
          </a:p>
          <a:p>
            <a:pPr marL="0" indent="0">
              <a:lnSpc>
                <a:spcPct val="110000"/>
              </a:lnSpc>
              <a:buNone/>
            </a:pPr>
            <a:r>
              <a:rPr lang="en-US" sz="800" dirty="0">
                <a:solidFill>
                  <a:srgbClr val="2D3556"/>
                </a:solidFill>
              </a:rPr>
              <a:t>always visible in-app</a:t>
            </a:r>
            <a:endParaRPr lang="en-US" sz="800" dirty="0"/>
          </a:p>
        </p:txBody>
      </p:sp>
      <p:sp>
        <p:nvSpPr>
          <p:cNvPr id="106" name="Shape 103"/>
          <p:cNvSpPr/>
          <p:nvPr/>
        </p:nvSpPr>
        <p:spPr>
          <a:xfrm>
            <a:off x="6739128" y="4370832"/>
            <a:ext cx="219456" cy="219456"/>
          </a:xfrm>
          <a:prstGeom prst="ellipse">
            <a:avLst/>
          </a:prstGeom>
          <a:solidFill>
            <a:srgbClr val="196779">
              <a:alpha val="20000"/>
            </a:srgbClr>
          </a:solidFill>
          <a:ln w="12700">
            <a:solidFill>
              <a:srgbClr val="196779"/>
            </a:solidFill>
            <a:prstDash val="solid"/>
          </a:ln>
        </p:spPr>
        <p:txBody>
          <a:bodyPr/>
          <a:lstStyle/>
          <a:p>
            <a:endParaRPr lang="en-US"/>
          </a:p>
        </p:txBody>
      </p:sp>
      <p:sp>
        <p:nvSpPr>
          <p:cNvPr id="107" name="Text 104"/>
          <p:cNvSpPr/>
          <p:nvPr/>
        </p:nvSpPr>
        <p:spPr>
          <a:xfrm>
            <a:off x="6720840" y="4352544"/>
            <a:ext cx="256032" cy="256032"/>
          </a:xfrm>
          <a:prstGeom prst="rect">
            <a:avLst/>
          </a:prstGeom>
          <a:noFill/>
          <a:ln/>
        </p:spPr>
        <p:txBody>
          <a:bodyPr wrap="square" lIns="0" tIns="0" rIns="0" bIns="0" rtlCol="0" anchor="ctr"/>
          <a:lstStyle/>
          <a:p>
            <a:pPr marL="0" indent="0" algn="ctr">
              <a:buNone/>
            </a:pPr>
            <a:r>
              <a:rPr lang="en-US" sz="900" dirty="0">
                <a:solidFill>
                  <a:srgbClr val="000000"/>
                </a:solidFill>
              </a:rPr>
              <a:t>🔄</a:t>
            </a:r>
            <a:endParaRPr lang="en-US" sz="900" dirty="0"/>
          </a:p>
        </p:txBody>
      </p:sp>
      <p:sp>
        <p:nvSpPr>
          <p:cNvPr id="108" name="Text 105"/>
          <p:cNvSpPr/>
          <p:nvPr/>
        </p:nvSpPr>
        <p:spPr>
          <a:xfrm>
            <a:off x="7040880" y="4306824"/>
            <a:ext cx="1792224" cy="365760"/>
          </a:xfrm>
          <a:prstGeom prst="rect">
            <a:avLst/>
          </a:prstGeom>
          <a:noFill/>
          <a:ln/>
        </p:spPr>
        <p:txBody>
          <a:bodyPr wrap="square" lIns="0" tIns="0" rIns="0" bIns="0" rtlCol="0" anchor="ctr"/>
          <a:lstStyle/>
          <a:p>
            <a:pPr marL="0" indent="0">
              <a:lnSpc>
                <a:spcPct val="110000"/>
              </a:lnSpc>
              <a:buNone/>
            </a:pPr>
            <a:r>
              <a:rPr lang="en-US" sz="800" dirty="0">
                <a:solidFill>
                  <a:srgbClr val="2D3556"/>
                </a:solidFill>
              </a:rPr>
              <a:t>Continuous measurement</a:t>
            </a:r>
            <a:endParaRPr lang="en-US" sz="800" dirty="0"/>
          </a:p>
          <a:p>
            <a:pPr marL="0" indent="0">
              <a:lnSpc>
                <a:spcPct val="110000"/>
              </a:lnSpc>
              <a:buNone/>
            </a:pPr>
            <a:r>
              <a:rPr lang="en-US" sz="800" dirty="0">
                <a:solidFill>
                  <a:srgbClr val="2D3556"/>
                </a:solidFill>
              </a:rPr>
              <a:t>&amp; score feedback loop</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0"/>
          <p:cNvSpPr/>
          <p:nvPr/>
        </p:nvSpPr>
        <p:spPr>
          <a:xfrm>
            <a:off x="320040" y="109728"/>
            <a:ext cx="7132320" cy="475488"/>
          </a:xfrm>
          <a:prstGeom prst="rect">
            <a:avLst/>
          </a:prstGeom>
          <a:noFill/>
          <a:ln/>
        </p:spPr>
        <p:txBody>
          <a:bodyPr wrap="square" rtlCol="0" anchor="ctr"/>
          <a:lstStyle/>
          <a:p>
            <a:pPr marL="0" indent="0">
              <a:buNone/>
            </a:pPr>
            <a:r>
              <a:rPr lang="en-US" sz="1800" b="1" kern="0" spc="100" dirty="0">
                <a:solidFill>
                  <a:srgbClr val="003399"/>
                </a:solidFill>
                <a:latin typeface="Arial" pitchFamily="34" charset="0"/>
                <a:ea typeface="Arial" pitchFamily="34" charset="-122"/>
                <a:cs typeface="Arial" pitchFamily="34" charset="-120"/>
              </a:rPr>
              <a:t>DIGITAL TREATMENT INTERVENTIONS: EVIDENCE-BASED CARE AT EVERY LEVEL OF ACUITY</a:t>
            </a:r>
            <a:endParaRPr lang="en-US" sz="1800" dirty="0"/>
          </a:p>
        </p:txBody>
      </p:sp>
      <p:sp>
        <p:nvSpPr>
          <p:cNvPr id="3" name="Shape 1"/>
          <p:cNvSpPr/>
          <p:nvPr/>
        </p:nvSpPr>
        <p:spPr>
          <a:xfrm>
            <a:off x="320040" y="603504"/>
            <a:ext cx="8503920" cy="22860"/>
          </a:xfrm>
          <a:prstGeom prst="rect">
            <a:avLst/>
          </a:prstGeom>
          <a:solidFill>
            <a:srgbClr val="E8EDF5"/>
          </a:solidFill>
          <a:ln w="12700">
            <a:solidFill>
              <a:srgbClr val="E8EDF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7498080" y="64008"/>
            <a:ext cx="1463040" cy="466344"/>
          </a:xfrm>
          <a:prstGeom prst="rect">
            <a:avLst/>
          </a:prstGeom>
        </p:spPr>
      </p:pic>
      <p:sp>
        <p:nvSpPr>
          <p:cNvPr id="5" name="Shape 2"/>
          <p:cNvSpPr/>
          <p:nvPr/>
        </p:nvSpPr>
        <p:spPr>
          <a:xfrm>
            <a:off x="0" y="4828032"/>
            <a:ext cx="9144000" cy="315468"/>
          </a:xfrm>
          <a:prstGeom prst="rect">
            <a:avLst/>
          </a:prstGeom>
          <a:solidFill>
            <a:srgbClr val="002680"/>
          </a:solidFill>
          <a:ln w="12700">
            <a:solidFill>
              <a:srgbClr val="002680"/>
            </a:solidFill>
            <a:prstDash val="solid"/>
          </a:ln>
        </p:spPr>
        <p:txBody>
          <a:bodyPr/>
          <a:lstStyle/>
          <a:p>
            <a:endParaRPr lang="en-US"/>
          </a:p>
        </p:txBody>
      </p:sp>
      <p:sp>
        <p:nvSpPr>
          <p:cNvPr id="6" name="Text 3"/>
          <p:cNvSpPr/>
          <p:nvPr/>
        </p:nvSpPr>
        <p:spPr>
          <a:xfrm>
            <a:off x="201168" y="4828032"/>
            <a:ext cx="365760" cy="315468"/>
          </a:xfrm>
          <a:prstGeom prst="rect">
            <a:avLst/>
          </a:prstGeom>
          <a:noFill/>
          <a:ln/>
        </p:spPr>
        <p:txBody>
          <a:bodyPr wrap="square" lIns="0" tIns="0" rIns="0" bIns="0" rtlCol="0" anchor="ctr"/>
          <a:lstStyle/>
          <a:p>
            <a:pPr marL="0" indent="0">
              <a:buNone/>
            </a:pPr>
            <a:r>
              <a:rPr lang="en-US" sz="1000" dirty="0">
                <a:solidFill>
                  <a:srgbClr val="FFFFFF"/>
                </a:solidFill>
              </a:rPr>
              <a:t>2</a:t>
            </a:r>
            <a:endParaRPr lang="en-US" sz="1000" dirty="0"/>
          </a:p>
        </p:txBody>
      </p:sp>
      <p:sp>
        <p:nvSpPr>
          <p:cNvPr id="7" name="Text 4"/>
          <p:cNvSpPr/>
          <p:nvPr/>
        </p:nvSpPr>
        <p:spPr>
          <a:xfrm>
            <a:off x="2286000" y="4828032"/>
            <a:ext cx="6656832" cy="315468"/>
          </a:xfrm>
          <a:prstGeom prst="rect">
            <a:avLst/>
          </a:prstGeom>
          <a:noFill/>
          <a:ln/>
        </p:spPr>
        <p:txBody>
          <a:bodyPr wrap="square" lIns="0" tIns="0" rIns="0" bIns="0" rtlCol="0" anchor="ctr"/>
          <a:lstStyle/>
          <a:p>
            <a:pPr marL="0" indent="0" algn="r">
              <a:buNone/>
            </a:pPr>
            <a:r>
              <a:rPr lang="en-US" sz="1000" dirty="0">
                <a:solidFill>
                  <a:srgbClr val="FFFFFF"/>
                </a:solidFill>
              </a:rPr>
              <a:t>© 2026 American Psychiatric Association. All rights reserved.</a:t>
            </a:r>
            <a:endParaRPr lang="en-US" sz="1000" dirty="0"/>
          </a:p>
        </p:txBody>
      </p:sp>
      <p:sp>
        <p:nvSpPr>
          <p:cNvPr id="8" name="Shape 5"/>
          <p:cNvSpPr/>
          <p:nvPr/>
        </p:nvSpPr>
        <p:spPr>
          <a:xfrm>
            <a:off x="0" y="640080"/>
            <a:ext cx="9144000" cy="256032"/>
          </a:xfrm>
          <a:prstGeom prst="rect">
            <a:avLst/>
          </a:prstGeom>
          <a:solidFill>
            <a:srgbClr val="E8EDF5"/>
          </a:solidFill>
          <a:ln w="12700">
            <a:solidFill>
              <a:srgbClr val="E8EDF5"/>
            </a:solidFill>
            <a:prstDash val="solid"/>
          </a:ln>
        </p:spPr>
        <p:txBody>
          <a:bodyPr/>
          <a:lstStyle/>
          <a:p>
            <a:endParaRPr lang="en-US"/>
          </a:p>
        </p:txBody>
      </p:sp>
      <p:sp>
        <p:nvSpPr>
          <p:cNvPr id="9" name="Text 6"/>
          <p:cNvSpPr/>
          <p:nvPr/>
        </p:nvSpPr>
        <p:spPr>
          <a:xfrm>
            <a:off x="274320" y="640080"/>
            <a:ext cx="8595360" cy="256032"/>
          </a:xfrm>
          <a:prstGeom prst="rect">
            <a:avLst/>
          </a:prstGeom>
          <a:noFill/>
          <a:ln/>
        </p:spPr>
        <p:txBody>
          <a:bodyPr wrap="square" lIns="0" tIns="0" rIns="0" bIns="0" rtlCol="0" anchor="ctr"/>
          <a:lstStyle/>
          <a:p>
            <a:pPr marL="0" indent="0" algn="ctr">
              <a:buNone/>
            </a:pPr>
            <a:r>
              <a:rPr lang="en-US" sz="1000" i="1" dirty="0">
                <a:solidFill>
                  <a:srgbClr val="003399"/>
                </a:solidFill>
              </a:rPr>
              <a:t>Severity-triggered algorithms automatically match the right intervention to the right patient at the right time</a:t>
            </a:r>
            <a:endParaRPr lang="en-US" sz="1000" dirty="0"/>
          </a:p>
        </p:txBody>
      </p:sp>
      <p:sp>
        <p:nvSpPr>
          <p:cNvPr id="10" name="Shape 7"/>
          <p:cNvSpPr/>
          <p:nvPr/>
        </p:nvSpPr>
        <p:spPr>
          <a:xfrm>
            <a:off x="164592" y="969264"/>
            <a:ext cx="2871216" cy="3803904"/>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11" name="Shape 8"/>
          <p:cNvSpPr/>
          <p:nvPr/>
        </p:nvSpPr>
        <p:spPr>
          <a:xfrm>
            <a:off x="164592" y="969264"/>
            <a:ext cx="2871216" cy="457200"/>
          </a:xfrm>
          <a:prstGeom prst="rect">
            <a:avLst/>
          </a:prstGeom>
          <a:solidFill>
            <a:srgbClr val="196779"/>
          </a:solidFill>
          <a:ln w="12700">
            <a:solidFill>
              <a:srgbClr val="196779"/>
            </a:solidFill>
            <a:prstDash val="solid"/>
          </a:ln>
        </p:spPr>
        <p:txBody>
          <a:bodyPr/>
          <a:lstStyle/>
          <a:p>
            <a:endParaRPr lang="en-US"/>
          </a:p>
        </p:txBody>
      </p:sp>
      <p:sp>
        <p:nvSpPr>
          <p:cNvPr id="12" name="Text 9"/>
          <p:cNvSpPr/>
          <p:nvPr/>
        </p:nvSpPr>
        <p:spPr>
          <a:xfrm>
            <a:off x="256032" y="969264"/>
            <a:ext cx="2688336" cy="256032"/>
          </a:xfrm>
          <a:prstGeom prst="rect">
            <a:avLst/>
          </a:prstGeom>
          <a:noFill/>
          <a:ln/>
        </p:spPr>
        <p:txBody>
          <a:bodyPr wrap="square" lIns="0" tIns="0" rIns="0" bIns="0" rtlCol="0" anchor="b"/>
          <a:lstStyle/>
          <a:p>
            <a:pPr marL="0" indent="0">
              <a:buNone/>
            </a:pPr>
            <a:r>
              <a:rPr lang="en-US" sz="1000" b="1" dirty="0">
                <a:solidFill>
                  <a:srgbClr val="FFFFFF"/>
                </a:solidFill>
              </a:rPr>
              <a:t>LOW ACUITY</a:t>
            </a:r>
            <a:endParaRPr lang="en-US" sz="1000" dirty="0"/>
          </a:p>
        </p:txBody>
      </p:sp>
      <p:sp>
        <p:nvSpPr>
          <p:cNvPr id="13" name="Text 10"/>
          <p:cNvSpPr/>
          <p:nvPr/>
        </p:nvSpPr>
        <p:spPr>
          <a:xfrm>
            <a:off x="256032" y="1225296"/>
            <a:ext cx="2688336" cy="182880"/>
          </a:xfrm>
          <a:prstGeom prst="rect">
            <a:avLst/>
          </a:prstGeom>
          <a:noFill/>
          <a:ln/>
        </p:spPr>
        <p:txBody>
          <a:bodyPr wrap="square" lIns="0" tIns="0" rIns="0" bIns="0" rtlCol="0" anchor="t"/>
          <a:lstStyle/>
          <a:p>
            <a:pPr marL="0" indent="0">
              <a:buNone/>
            </a:pPr>
            <a:r>
              <a:rPr lang="en-US" sz="850" i="1" dirty="0">
                <a:solidFill>
                  <a:srgbClr val="FFFFFF"/>
                </a:solidFill>
              </a:rPr>
              <a:t>PHQ-9 / GAD-7  &lt;  10</a:t>
            </a:r>
            <a:endParaRPr lang="en-US" sz="850" dirty="0"/>
          </a:p>
        </p:txBody>
      </p:sp>
      <p:sp>
        <p:nvSpPr>
          <p:cNvPr id="14" name="Shape 11"/>
          <p:cNvSpPr/>
          <p:nvPr/>
        </p:nvSpPr>
        <p:spPr>
          <a:xfrm>
            <a:off x="256032" y="1499616"/>
            <a:ext cx="2688336" cy="1060704"/>
          </a:xfrm>
          <a:prstGeom prst="rect">
            <a:avLst/>
          </a:prstGeom>
          <a:solidFill>
            <a:srgbClr val="F7F8FC"/>
          </a:solidFill>
          <a:ln w="19050">
            <a:solidFill>
              <a:srgbClr val="196779"/>
            </a:solidFill>
            <a:prstDash val="solid"/>
          </a:ln>
        </p:spPr>
        <p:txBody>
          <a:bodyPr/>
          <a:lstStyle/>
          <a:p>
            <a:endParaRPr lang="en-US"/>
          </a:p>
        </p:txBody>
      </p:sp>
      <p:sp>
        <p:nvSpPr>
          <p:cNvPr id="15" name="Shape 12"/>
          <p:cNvSpPr/>
          <p:nvPr/>
        </p:nvSpPr>
        <p:spPr>
          <a:xfrm>
            <a:off x="256032" y="1499616"/>
            <a:ext cx="2688336" cy="237744"/>
          </a:xfrm>
          <a:prstGeom prst="rect">
            <a:avLst/>
          </a:prstGeom>
          <a:solidFill>
            <a:srgbClr val="196779">
              <a:alpha val="82000"/>
            </a:srgbClr>
          </a:solidFill>
          <a:ln w="12700">
            <a:solidFill>
              <a:srgbClr val="196779"/>
            </a:solidFill>
            <a:prstDash val="solid"/>
          </a:ln>
        </p:spPr>
        <p:txBody>
          <a:bodyPr/>
          <a:lstStyle/>
          <a:p>
            <a:endParaRPr lang="en-US"/>
          </a:p>
        </p:txBody>
      </p:sp>
      <p:sp>
        <p:nvSpPr>
          <p:cNvPr id="16" name="Text 13"/>
          <p:cNvSpPr/>
          <p:nvPr/>
        </p:nvSpPr>
        <p:spPr>
          <a:xfrm>
            <a:off x="329184" y="1499616"/>
            <a:ext cx="2542032" cy="237744"/>
          </a:xfrm>
          <a:prstGeom prst="rect">
            <a:avLst/>
          </a:prstGeom>
          <a:noFill/>
          <a:ln/>
        </p:spPr>
        <p:txBody>
          <a:bodyPr wrap="square" lIns="0" tIns="0" rIns="0" bIns="0" rtlCol="0" anchor="ctr"/>
          <a:lstStyle/>
          <a:p>
            <a:pPr marL="0" indent="0">
              <a:buNone/>
            </a:pPr>
            <a:r>
              <a:rPr lang="en-US" sz="900" b="1" dirty="0">
                <a:solidFill>
                  <a:srgbClr val="FFFFFF"/>
                </a:solidFill>
              </a:rPr>
              <a:t>Foundational Journeys</a:t>
            </a:r>
            <a:endParaRPr lang="en-US" sz="900" dirty="0"/>
          </a:p>
        </p:txBody>
      </p:sp>
      <p:sp>
        <p:nvSpPr>
          <p:cNvPr id="17" name="Text 14"/>
          <p:cNvSpPr/>
          <p:nvPr/>
        </p:nvSpPr>
        <p:spPr>
          <a:xfrm>
            <a:off x="329184" y="1755648"/>
            <a:ext cx="2542032" cy="768096"/>
          </a:xfrm>
          <a:prstGeom prst="rect">
            <a:avLst/>
          </a:prstGeom>
          <a:noFill/>
          <a:ln/>
        </p:spPr>
        <p:txBody>
          <a:bodyPr wrap="square" lIns="0" tIns="0" rIns="0" bIns="0" rtlCol="0" anchor="t"/>
          <a:lstStyle/>
          <a:p>
            <a:pPr marL="0" indent="0">
              <a:lnSpc>
                <a:spcPct val="120000"/>
              </a:lnSpc>
              <a:buNone/>
            </a:pPr>
            <a:r>
              <a:rPr lang="en-US" sz="850" dirty="0">
                <a:solidFill>
                  <a:srgbClr val="2D3556"/>
                </a:solidFill>
              </a:rPr>
              <a:t>Bite-sized clinical &amp; wellness modules</a:t>
            </a:r>
            <a:endParaRPr lang="en-US" sz="850" dirty="0"/>
          </a:p>
          <a:p>
            <a:pPr marL="0" indent="0">
              <a:lnSpc>
                <a:spcPct val="120000"/>
              </a:lnSpc>
              <a:buNone/>
            </a:pPr>
            <a:r>
              <a:rPr lang="en-US" sz="850" dirty="0">
                <a:solidFill>
                  <a:srgbClr val="2D3556"/>
                </a:solidFill>
              </a:rPr>
              <a:t>Anxiety · depression · PTSD · ADHD</a:t>
            </a:r>
            <a:endParaRPr lang="en-US" sz="850" dirty="0"/>
          </a:p>
          <a:p>
            <a:pPr marL="0" indent="0">
              <a:lnSpc>
                <a:spcPct val="120000"/>
              </a:lnSpc>
              <a:buNone/>
            </a:pPr>
            <a:r>
              <a:rPr lang="en-US" sz="850" dirty="0">
                <a:solidFill>
                  <a:srgbClr val="2D3556"/>
                </a:solidFill>
              </a:rPr>
              <a:t>SDOH · stress management</a:t>
            </a:r>
            <a:endParaRPr lang="en-US" sz="850" dirty="0"/>
          </a:p>
        </p:txBody>
      </p:sp>
      <p:sp>
        <p:nvSpPr>
          <p:cNvPr id="18" name="Shape 15"/>
          <p:cNvSpPr/>
          <p:nvPr/>
        </p:nvSpPr>
        <p:spPr>
          <a:xfrm>
            <a:off x="256032" y="2651760"/>
            <a:ext cx="2688336" cy="1060704"/>
          </a:xfrm>
          <a:prstGeom prst="rect">
            <a:avLst/>
          </a:prstGeom>
          <a:solidFill>
            <a:srgbClr val="F7F8FC"/>
          </a:solidFill>
          <a:ln w="19050">
            <a:solidFill>
              <a:srgbClr val="1A3E99"/>
            </a:solidFill>
            <a:prstDash val="solid"/>
          </a:ln>
        </p:spPr>
        <p:txBody>
          <a:bodyPr/>
          <a:lstStyle/>
          <a:p>
            <a:endParaRPr lang="en-US"/>
          </a:p>
        </p:txBody>
      </p:sp>
      <p:sp>
        <p:nvSpPr>
          <p:cNvPr id="19" name="Shape 16"/>
          <p:cNvSpPr/>
          <p:nvPr/>
        </p:nvSpPr>
        <p:spPr>
          <a:xfrm>
            <a:off x="256032" y="2651760"/>
            <a:ext cx="2688336" cy="237744"/>
          </a:xfrm>
          <a:prstGeom prst="rect">
            <a:avLst/>
          </a:prstGeom>
          <a:solidFill>
            <a:srgbClr val="1A3E99">
              <a:alpha val="82000"/>
            </a:srgbClr>
          </a:solidFill>
          <a:ln w="12700">
            <a:solidFill>
              <a:srgbClr val="1A3E99"/>
            </a:solidFill>
            <a:prstDash val="solid"/>
          </a:ln>
        </p:spPr>
        <p:txBody>
          <a:bodyPr/>
          <a:lstStyle/>
          <a:p>
            <a:endParaRPr lang="en-US"/>
          </a:p>
        </p:txBody>
      </p:sp>
      <p:sp>
        <p:nvSpPr>
          <p:cNvPr id="20" name="Text 17"/>
          <p:cNvSpPr/>
          <p:nvPr/>
        </p:nvSpPr>
        <p:spPr>
          <a:xfrm>
            <a:off x="329184" y="2651760"/>
            <a:ext cx="2542032" cy="237744"/>
          </a:xfrm>
          <a:prstGeom prst="rect">
            <a:avLst/>
          </a:prstGeom>
          <a:noFill/>
          <a:ln/>
        </p:spPr>
        <p:txBody>
          <a:bodyPr wrap="square" lIns="0" tIns="0" rIns="0" bIns="0" rtlCol="0" anchor="ctr"/>
          <a:lstStyle/>
          <a:p>
            <a:pPr marL="0" indent="0">
              <a:buNone/>
            </a:pPr>
            <a:r>
              <a:rPr lang="en-US" sz="900" b="1" dirty="0"/>
              <a:t>Therapeutic Journeys (dCBT)</a:t>
            </a:r>
            <a:endParaRPr lang="en-US" sz="900" dirty="0"/>
          </a:p>
        </p:txBody>
      </p:sp>
      <p:sp>
        <p:nvSpPr>
          <p:cNvPr id="21" name="Text 18"/>
          <p:cNvSpPr/>
          <p:nvPr/>
        </p:nvSpPr>
        <p:spPr>
          <a:xfrm>
            <a:off x="329184" y="2907792"/>
            <a:ext cx="2542032" cy="768096"/>
          </a:xfrm>
          <a:prstGeom prst="rect">
            <a:avLst/>
          </a:prstGeom>
          <a:noFill/>
          <a:ln/>
        </p:spPr>
        <p:txBody>
          <a:bodyPr wrap="square" lIns="0" tIns="0" rIns="0" bIns="0" rtlCol="0" anchor="t"/>
          <a:lstStyle/>
          <a:p>
            <a:pPr marL="0" indent="0">
              <a:lnSpc>
                <a:spcPct val="120000"/>
              </a:lnSpc>
              <a:buNone/>
            </a:pPr>
            <a:r>
              <a:rPr lang="en-US" sz="850" dirty="0">
                <a:solidFill>
                  <a:srgbClr val="2D3556"/>
                </a:solidFill>
              </a:rPr>
              <a:t>FearFighter — anxiety, panic, phobia (9 sessions)</a:t>
            </a:r>
            <a:endParaRPr lang="en-US" sz="850" dirty="0"/>
          </a:p>
          <a:p>
            <a:pPr marL="0" indent="0">
              <a:lnSpc>
                <a:spcPct val="120000"/>
              </a:lnSpc>
              <a:buNone/>
            </a:pPr>
            <a:r>
              <a:rPr lang="en-US" sz="850" dirty="0">
                <a:solidFill>
                  <a:srgbClr val="2D3556"/>
                </a:solidFill>
              </a:rPr>
              <a:t>MoodCalmer — depression (4 sessions)</a:t>
            </a:r>
            <a:endParaRPr lang="en-US" sz="850" dirty="0"/>
          </a:p>
          <a:p>
            <a:pPr marL="0" indent="0">
              <a:lnSpc>
                <a:spcPct val="120000"/>
              </a:lnSpc>
              <a:buNone/>
            </a:pPr>
            <a:r>
              <a:rPr lang="en-US" sz="850" dirty="0">
                <a:solidFill>
                  <a:srgbClr val="2D3556"/>
                </a:solidFill>
              </a:rPr>
              <a:t>Chronic pain · insomnia · substance use</a:t>
            </a:r>
            <a:endParaRPr lang="en-US" sz="850" dirty="0"/>
          </a:p>
        </p:txBody>
      </p:sp>
      <p:sp>
        <p:nvSpPr>
          <p:cNvPr id="22" name="Shape 19"/>
          <p:cNvSpPr/>
          <p:nvPr/>
        </p:nvSpPr>
        <p:spPr>
          <a:xfrm>
            <a:off x="256032" y="3858768"/>
            <a:ext cx="2688336" cy="256032"/>
          </a:xfrm>
          <a:prstGeom prst="rect">
            <a:avLst/>
          </a:prstGeom>
          <a:solidFill>
            <a:srgbClr val="E8EDF5"/>
          </a:solidFill>
          <a:ln w="12700">
            <a:solidFill>
              <a:srgbClr val="E8EDF5"/>
            </a:solidFill>
            <a:prstDash val="solid"/>
          </a:ln>
        </p:spPr>
        <p:txBody>
          <a:bodyPr/>
          <a:lstStyle/>
          <a:p>
            <a:endParaRPr lang="en-US"/>
          </a:p>
        </p:txBody>
      </p:sp>
      <p:sp>
        <p:nvSpPr>
          <p:cNvPr id="23" name="Text 20"/>
          <p:cNvSpPr/>
          <p:nvPr/>
        </p:nvSpPr>
        <p:spPr>
          <a:xfrm>
            <a:off x="292608" y="3858768"/>
            <a:ext cx="2615184" cy="256032"/>
          </a:xfrm>
          <a:prstGeom prst="rect">
            <a:avLst/>
          </a:prstGeom>
          <a:noFill/>
          <a:ln/>
        </p:spPr>
        <p:txBody>
          <a:bodyPr wrap="square" lIns="0" tIns="0" rIns="0" bIns="0" rtlCol="0" anchor="ctr"/>
          <a:lstStyle/>
          <a:p>
            <a:pPr marL="0" indent="0">
              <a:lnSpc>
                <a:spcPct val="105000"/>
              </a:lnSpc>
              <a:buNone/>
            </a:pPr>
            <a:r>
              <a:rPr lang="en-US" sz="700" i="1" dirty="0">
                <a:solidFill>
                  <a:srgbClr val="6B7A99"/>
                </a:solidFill>
              </a:rPr>
              <a:t>⚙️  EMA trackers · gamification · auto check-ins as scores rise</a:t>
            </a:r>
            <a:endParaRPr lang="en-US" sz="700" dirty="0"/>
          </a:p>
        </p:txBody>
      </p:sp>
      <p:sp>
        <p:nvSpPr>
          <p:cNvPr id="24" name="Shape 21"/>
          <p:cNvSpPr/>
          <p:nvPr/>
        </p:nvSpPr>
        <p:spPr>
          <a:xfrm>
            <a:off x="256032" y="4142232"/>
            <a:ext cx="2688336" cy="420624"/>
          </a:xfrm>
          <a:prstGeom prst="rect">
            <a:avLst/>
          </a:prstGeom>
          <a:solidFill>
            <a:srgbClr val="196779">
              <a:alpha val="12000"/>
            </a:srgbClr>
          </a:solidFill>
          <a:ln w="19050">
            <a:solidFill>
              <a:srgbClr val="196779"/>
            </a:solidFill>
            <a:prstDash val="solid"/>
          </a:ln>
        </p:spPr>
        <p:txBody>
          <a:bodyPr/>
          <a:lstStyle/>
          <a:p>
            <a:endParaRPr lang="en-US"/>
          </a:p>
        </p:txBody>
      </p:sp>
      <p:sp>
        <p:nvSpPr>
          <p:cNvPr id="25" name="Text 22"/>
          <p:cNvSpPr/>
          <p:nvPr/>
        </p:nvSpPr>
        <p:spPr>
          <a:xfrm>
            <a:off x="292608" y="4142232"/>
            <a:ext cx="822960" cy="420624"/>
          </a:xfrm>
          <a:prstGeom prst="rect">
            <a:avLst/>
          </a:prstGeom>
          <a:noFill/>
          <a:ln/>
        </p:spPr>
        <p:txBody>
          <a:bodyPr wrap="square" lIns="0" tIns="0" rIns="0" bIns="0" rtlCol="0" anchor="ctr"/>
          <a:lstStyle/>
          <a:p>
            <a:pPr marL="0" indent="0" algn="ctr">
              <a:buNone/>
            </a:pPr>
            <a:r>
              <a:rPr lang="en-US" sz="2000" b="1" dirty="0">
                <a:solidFill>
                  <a:srgbClr val="196779"/>
                </a:solidFill>
              </a:rPr>
              <a:t>41%</a:t>
            </a:r>
            <a:endParaRPr lang="en-US" sz="2000" dirty="0"/>
          </a:p>
        </p:txBody>
      </p:sp>
      <p:sp>
        <p:nvSpPr>
          <p:cNvPr id="26" name="Text 23"/>
          <p:cNvSpPr/>
          <p:nvPr/>
        </p:nvSpPr>
        <p:spPr>
          <a:xfrm>
            <a:off x="1152144" y="4142232"/>
            <a:ext cx="1755648" cy="420624"/>
          </a:xfrm>
          <a:prstGeom prst="rect">
            <a:avLst/>
          </a:prstGeom>
          <a:noFill/>
          <a:ln/>
        </p:spPr>
        <p:txBody>
          <a:bodyPr wrap="square" lIns="0" tIns="0" rIns="0" bIns="0" rtlCol="0" anchor="ctr"/>
          <a:lstStyle/>
          <a:p>
            <a:pPr marL="0" indent="0">
              <a:lnSpc>
                <a:spcPct val="120000"/>
              </a:lnSpc>
              <a:buNone/>
            </a:pPr>
            <a:r>
              <a:rPr lang="en-US" sz="750" dirty="0">
                <a:solidFill>
                  <a:srgbClr val="2D3556"/>
                </a:solidFill>
              </a:rPr>
              <a:t>GAD reduction with</a:t>
            </a:r>
            <a:endParaRPr lang="en-US" sz="750" dirty="0"/>
          </a:p>
          <a:p>
            <a:pPr marL="0" indent="0">
              <a:lnSpc>
                <a:spcPct val="120000"/>
              </a:lnSpc>
              <a:buNone/>
            </a:pPr>
            <a:r>
              <a:rPr lang="en-US" sz="750" dirty="0">
                <a:solidFill>
                  <a:srgbClr val="2D3556"/>
                </a:solidFill>
              </a:rPr>
              <a:t>high dCBT engagement</a:t>
            </a:r>
            <a:endParaRPr lang="en-US" sz="750" dirty="0"/>
          </a:p>
          <a:p>
            <a:pPr marL="0" indent="0">
              <a:lnSpc>
                <a:spcPct val="120000"/>
              </a:lnSpc>
              <a:buNone/>
            </a:pPr>
            <a:r>
              <a:rPr lang="en-US" sz="750" dirty="0">
                <a:solidFill>
                  <a:srgbClr val="2D3556"/>
                </a:solidFill>
              </a:rPr>
              <a:t>(effect size d=1.15)</a:t>
            </a:r>
            <a:endParaRPr lang="en-US" sz="750" dirty="0"/>
          </a:p>
        </p:txBody>
      </p:sp>
      <p:sp>
        <p:nvSpPr>
          <p:cNvPr id="27" name="Shape 24"/>
          <p:cNvSpPr/>
          <p:nvPr/>
        </p:nvSpPr>
        <p:spPr>
          <a:xfrm>
            <a:off x="3127248" y="969264"/>
            <a:ext cx="2871216" cy="3803904"/>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28" name="Shape 25"/>
          <p:cNvSpPr/>
          <p:nvPr/>
        </p:nvSpPr>
        <p:spPr>
          <a:xfrm>
            <a:off x="3127248" y="969264"/>
            <a:ext cx="2871216" cy="457200"/>
          </a:xfrm>
          <a:prstGeom prst="rect">
            <a:avLst/>
          </a:prstGeom>
          <a:solidFill>
            <a:srgbClr val="003399"/>
          </a:solidFill>
          <a:ln w="12700">
            <a:solidFill>
              <a:srgbClr val="003399"/>
            </a:solidFill>
            <a:prstDash val="solid"/>
          </a:ln>
        </p:spPr>
        <p:txBody>
          <a:bodyPr/>
          <a:lstStyle/>
          <a:p>
            <a:endParaRPr lang="en-US"/>
          </a:p>
        </p:txBody>
      </p:sp>
      <p:sp>
        <p:nvSpPr>
          <p:cNvPr id="29" name="Text 26"/>
          <p:cNvSpPr/>
          <p:nvPr/>
        </p:nvSpPr>
        <p:spPr>
          <a:xfrm>
            <a:off x="3218688" y="969264"/>
            <a:ext cx="2688336" cy="256032"/>
          </a:xfrm>
          <a:prstGeom prst="rect">
            <a:avLst/>
          </a:prstGeom>
          <a:noFill/>
          <a:ln/>
        </p:spPr>
        <p:txBody>
          <a:bodyPr wrap="square" lIns="0" tIns="0" rIns="0" bIns="0" rtlCol="0" anchor="b"/>
          <a:lstStyle/>
          <a:p>
            <a:pPr marL="0" indent="0">
              <a:buNone/>
            </a:pPr>
            <a:r>
              <a:rPr lang="en-US" sz="1000" b="1" dirty="0">
                <a:solidFill>
                  <a:srgbClr val="FFFFFF"/>
                </a:solidFill>
              </a:rPr>
              <a:t>MODERATE ACUITY</a:t>
            </a:r>
            <a:endParaRPr lang="en-US" sz="1000" dirty="0"/>
          </a:p>
        </p:txBody>
      </p:sp>
      <p:sp>
        <p:nvSpPr>
          <p:cNvPr id="30" name="Text 27"/>
          <p:cNvSpPr/>
          <p:nvPr/>
        </p:nvSpPr>
        <p:spPr>
          <a:xfrm>
            <a:off x="3218688" y="1225296"/>
            <a:ext cx="2688336" cy="182880"/>
          </a:xfrm>
          <a:prstGeom prst="rect">
            <a:avLst/>
          </a:prstGeom>
          <a:noFill/>
          <a:ln/>
        </p:spPr>
        <p:txBody>
          <a:bodyPr wrap="square" lIns="0" tIns="0" rIns="0" bIns="0" rtlCol="0" anchor="t"/>
          <a:lstStyle/>
          <a:p>
            <a:pPr marL="0" indent="0">
              <a:buNone/>
            </a:pPr>
            <a:r>
              <a:rPr lang="en-US" sz="850" i="1" dirty="0">
                <a:solidFill>
                  <a:srgbClr val="FFFFFF"/>
                </a:solidFill>
              </a:rPr>
              <a:t>PHQ-9 / GAD-7  10–14</a:t>
            </a:r>
            <a:endParaRPr lang="en-US" sz="850" dirty="0"/>
          </a:p>
        </p:txBody>
      </p:sp>
      <p:sp>
        <p:nvSpPr>
          <p:cNvPr id="31" name="Shape 28"/>
          <p:cNvSpPr/>
          <p:nvPr/>
        </p:nvSpPr>
        <p:spPr>
          <a:xfrm>
            <a:off x="3218688" y="1499616"/>
            <a:ext cx="2688336" cy="1060704"/>
          </a:xfrm>
          <a:prstGeom prst="rect">
            <a:avLst/>
          </a:prstGeom>
          <a:solidFill>
            <a:srgbClr val="F7F8FC"/>
          </a:solidFill>
          <a:ln w="19050">
            <a:solidFill>
              <a:srgbClr val="003399"/>
            </a:solidFill>
            <a:prstDash val="solid"/>
          </a:ln>
        </p:spPr>
        <p:txBody>
          <a:bodyPr/>
          <a:lstStyle/>
          <a:p>
            <a:endParaRPr lang="en-US"/>
          </a:p>
        </p:txBody>
      </p:sp>
      <p:sp>
        <p:nvSpPr>
          <p:cNvPr id="32" name="Shape 29"/>
          <p:cNvSpPr/>
          <p:nvPr/>
        </p:nvSpPr>
        <p:spPr>
          <a:xfrm>
            <a:off x="3218688" y="1499616"/>
            <a:ext cx="2688336" cy="237744"/>
          </a:xfrm>
          <a:prstGeom prst="rect">
            <a:avLst/>
          </a:prstGeom>
          <a:solidFill>
            <a:srgbClr val="003399">
              <a:alpha val="82000"/>
            </a:srgbClr>
          </a:solidFill>
          <a:ln w="12700">
            <a:solidFill>
              <a:srgbClr val="003399"/>
            </a:solidFill>
            <a:prstDash val="solid"/>
          </a:ln>
        </p:spPr>
        <p:txBody>
          <a:bodyPr/>
          <a:lstStyle/>
          <a:p>
            <a:endParaRPr lang="en-US"/>
          </a:p>
        </p:txBody>
      </p:sp>
      <p:sp>
        <p:nvSpPr>
          <p:cNvPr id="33" name="Text 30"/>
          <p:cNvSpPr/>
          <p:nvPr/>
        </p:nvSpPr>
        <p:spPr>
          <a:xfrm>
            <a:off x="3291840" y="1499616"/>
            <a:ext cx="2542032" cy="237744"/>
          </a:xfrm>
          <a:prstGeom prst="rect">
            <a:avLst/>
          </a:prstGeom>
          <a:noFill/>
          <a:ln/>
        </p:spPr>
        <p:txBody>
          <a:bodyPr wrap="square" lIns="0" tIns="0" rIns="0" bIns="0" rtlCol="0" anchor="ctr"/>
          <a:lstStyle/>
          <a:p>
            <a:pPr marL="0" indent="0">
              <a:buNone/>
            </a:pPr>
            <a:r>
              <a:rPr lang="en-US" sz="900" b="1" dirty="0">
                <a:solidFill>
                  <a:srgbClr val="FFFFFF"/>
                </a:solidFill>
              </a:rPr>
              <a:t>Guided Journeys</a:t>
            </a:r>
            <a:endParaRPr lang="en-US" sz="900" dirty="0"/>
          </a:p>
        </p:txBody>
      </p:sp>
      <p:sp>
        <p:nvSpPr>
          <p:cNvPr id="34" name="Text 31"/>
          <p:cNvSpPr/>
          <p:nvPr/>
        </p:nvSpPr>
        <p:spPr>
          <a:xfrm>
            <a:off x="3291840" y="1755648"/>
            <a:ext cx="2542032" cy="768096"/>
          </a:xfrm>
          <a:prstGeom prst="rect">
            <a:avLst/>
          </a:prstGeom>
          <a:noFill/>
          <a:ln/>
        </p:spPr>
        <p:txBody>
          <a:bodyPr wrap="square" lIns="0" tIns="0" rIns="0" bIns="0" rtlCol="0" anchor="t"/>
          <a:lstStyle/>
          <a:p>
            <a:pPr marL="0" indent="0">
              <a:lnSpc>
                <a:spcPct val="120000"/>
              </a:lnSpc>
              <a:buNone/>
            </a:pPr>
            <a:r>
              <a:rPr lang="en-US" sz="850" dirty="0">
                <a:solidFill>
                  <a:srgbClr val="2D3556"/>
                </a:solidFill>
              </a:rPr>
              <a:t>Clinician-led programs maximizing</a:t>
            </a:r>
            <a:endParaRPr lang="en-US" sz="850" dirty="0"/>
          </a:p>
          <a:p>
            <a:pPr marL="0" indent="0">
              <a:lnSpc>
                <a:spcPct val="120000"/>
              </a:lnSpc>
              <a:buNone/>
            </a:pPr>
            <a:r>
              <a:rPr lang="en-US" sz="850" dirty="0">
                <a:solidFill>
                  <a:srgbClr val="2D3556"/>
                </a:solidFill>
              </a:rPr>
              <a:t>therapist encounter value</a:t>
            </a:r>
            <a:endParaRPr lang="en-US" sz="850" dirty="0"/>
          </a:p>
          <a:p>
            <a:pPr marL="0" indent="0">
              <a:lnSpc>
                <a:spcPct val="120000"/>
              </a:lnSpc>
              <a:buNone/>
            </a:pPr>
            <a:r>
              <a:rPr lang="en-US" sz="850" dirty="0">
                <a:solidFill>
                  <a:srgbClr val="2D3556"/>
                </a:solidFill>
              </a:rPr>
              <a:t>Depression · anxiety · sleep · ADHD</a:t>
            </a:r>
            <a:endParaRPr lang="en-US" sz="850" dirty="0"/>
          </a:p>
        </p:txBody>
      </p:sp>
      <p:sp>
        <p:nvSpPr>
          <p:cNvPr id="35" name="Shape 32"/>
          <p:cNvSpPr/>
          <p:nvPr/>
        </p:nvSpPr>
        <p:spPr>
          <a:xfrm>
            <a:off x="3218688" y="2651760"/>
            <a:ext cx="2688336" cy="1060704"/>
          </a:xfrm>
          <a:prstGeom prst="rect">
            <a:avLst/>
          </a:prstGeom>
          <a:solidFill>
            <a:srgbClr val="F7F8FC"/>
          </a:solidFill>
          <a:ln w="19050">
            <a:solidFill>
              <a:srgbClr val="002680"/>
            </a:solidFill>
            <a:prstDash val="solid"/>
          </a:ln>
        </p:spPr>
        <p:txBody>
          <a:bodyPr/>
          <a:lstStyle/>
          <a:p>
            <a:endParaRPr lang="en-US"/>
          </a:p>
        </p:txBody>
      </p:sp>
      <p:sp>
        <p:nvSpPr>
          <p:cNvPr id="36" name="Shape 33"/>
          <p:cNvSpPr/>
          <p:nvPr/>
        </p:nvSpPr>
        <p:spPr>
          <a:xfrm>
            <a:off x="3218688" y="2651760"/>
            <a:ext cx="2688336" cy="237744"/>
          </a:xfrm>
          <a:prstGeom prst="rect">
            <a:avLst/>
          </a:prstGeom>
          <a:solidFill>
            <a:srgbClr val="002680">
              <a:alpha val="82000"/>
            </a:srgbClr>
          </a:solidFill>
          <a:ln w="12700">
            <a:solidFill>
              <a:srgbClr val="002680"/>
            </a:solidFill>
            <a:prstDash val="solid"/>
          </a:ln>
        </p:spPr>
        <p:txBody>
          <a:bodyPr/>
          <a:lstStyle/>
          <a:p>
            <a:endParaRPr lang="en-US"/>
          </a:p>
        </p:txBody>
      </p:sp>
      <p:sp>
        <p:nvSpPr>
          <p:cNvPr id="37" name="Text 34"/>
          <p:cNvSpPr/>
          <p:nvPr/>
        </p:nvSpPr>
        <p:spPr>
          <a:xfrm>
            <a:off x="3291840" y="2651760"/>
            <a:ext cx="2542032" cy="237744"/>
          </a:xfrm>
          <a:prstGeom prst="rect">
            <a:avLst/>
          </a:prstGeom>
          <a:noFill/>
          <a:ln/>
        </p:spPr>
        <p:txBody>
          <a:bodyPr wrap="square" lIns="0" tIns="0" rIns="0" bIns="0" rtlCol="0" anchor="ctr"/>
          <a:lstStyle/>
          <a:p>
            <a:pPr marL="0" indent="0">
              <a:buNone/>
            </a:pPr>
            <a:r>
              <a:rPr lang="en-US" sz="900" b="1" dirty="0"/>
              <a:t>IBH + mHealth Augmentation</a:t>
            </a:r>
            <a:endParaRPr lang="en-US" sz="900" dirty="0"/>
          </a:p>
        </p:txBody>
      </p:sp>
      <p:sp>
        <p:nvSpPr>
          <p:cNvPr id="38" name="Text 35"/>
          <p:cNvSpPr/>
          <p:nvPr/>
        </p:nvSpPr>
        <p:spPr>
          <a:xfrm>
            <a:off x="3291840" y="2907792"/>
            <a:ext cx="2542032" cy="768096"/>
          </a:xfrm>
          <a:prstGeom prst="rect">
            <a:avLst/>
          </a:prstGeom>
          <a:noFill/>
          <a:ln/>
        </p:spPr>
        <p:txBody>
          <a:bodyPr wrap="square" lIns="0" tIns="0" rIns="0" bIns="0" rtlCol="0" anchor="t"/>
          <a:lstStyle/>
          <a:p>
            <a:pPr marL="0" indent="0">
              <a:lnSpc>
                <a:spcPct val="120000"/>
              </a:lnSpc>
              <a:buNone/>
            </a:pPr>
            <a:r>
              <a:rPr lang="en-US" sz="850" dirty="0">
                <a:solidFill>
                  <a:srgbClr val="2D3556"/>
                </a:solidFill>
              </a:rPr>
              <a:t>Collaborative Care Model + platform</a:t>
            </a:r>
            <a:endParaRPr lang="en-US" sz="850" dirty="0"/>
          </a:p>
          <a:p>
            <a:pPr marL="0" indent="0">
              <a:lnSpc>
                <a:spcPct val="120000"/>
              </a:lnSpc>
              <a:buNone/>
            </a:pPr>
            <a:r>
              <a:rPr lang="en-US" sz="850" dirty="0">
                <a:solidFill>
                  <a:srgbClr val="2D3556"/>
                </a:solidFill>
              </a:rPr>
              <a:t>Step-up protocols on score thresholds</a:t>
            </a:r>
            <a:endParaRPr lang="en-US" sz="850" dirty="0"/>
          </a:p>
          <a:p>
            <a:pPr marL="0" indent="0">
              <a:lnSpc>
                <a:spcPct val="120000"/>
              </a:lnSpc>
              <a:buNone/>
            </a:pPr>
            <a:r>
              <a:rPr lang="en-US" sz="850" dirty="0">
                <a:solidFill>
                  <a:srgbClr val="2D3556"/>
                </a:solidFill>
              </a:rPr>
              <a:t>Dashboard flags rising risk between visits</a:t>
            </a:r>
            <a:endParaRPr lang="en-US" sz="850" dirty="0"/>
          </a:p>
        </p:txBody>
      </p:sp>
      <p:sp>
        <p:nvSpPr>
          <p:cNvPr id="39" name="Shape 36"/>
          <p:cNvSpPr/>
          <p:nvPr/>
        </p:nvSpPr>
        <p:spPr>
          <a:xfrm>
            <a:off x="3218688" y="3858768"/>
            <a:ext cx="2688336" cy="256032"/>
          </a:xfrm>
          <a:prstGeom prst="rect">
            <a:avLst/>
          </a:prstGeom>
          <a:solidFill>
            <a:srgbClr val="E8EDF5"/>
          </a:solidFill>
          <a:ln w="12700">
            <a:solidFill>
              <a:srgbClr val="E8EDF5"/>
            </a:solidFill>
            <a:prstDash val="solid"/>
          </a:ln>
        </p:spPr>
        <p:txBody>
          <a:bodyPr/>
          <a:lstStyle/>
          <a:p>
            <a:endParaRPr lang="en-US"/>
          </a:p>
        </p:txBody>
      </p:sp>
      <p:sp>
        <p:nvSpPr>
          <p:cNvPr id="40" name="Text 37"/>
          <p:cNvSpPr/>
          <p:nvPr/>
        </p:nvSpPr>
        <p:spPr>
          <a:xfrm>
            <a:off x="3255264" y="3858768"/>
            <a:ext cx="2615184" cy="256032"/>
          </a:xfrm>
          <a:prstGeom prst="rect">
            <a:avLst/>
          </a:prstGeom>
          <a:noFill/>
          <a:ln/>
        </p:spPr>
        <p:txBody>
          <a:bodyPr wrap="square" lIns="0" tIns="0" rIns="0" bIns="0" rtlCol="0" anchor="ctr"/>
          <a:lstStyle/>
          <a:p>
            <a:pPr marL="0" indent="0">
              <a:lnSpc>
                <a:spcPct val="105000"/>
              </a:lnSpc>
              <a:buNone/>
            </a:pPr>
            <a:r>
              <a:rPr lang="en-US" sz="700" i="1" dirty="0">
                <a:solidFill>
                  <a:srgbClr val="6B7A99"/>
                </a:solidFill>
              </a:rPr>
              <a:t>⚙️  Severity-triggered delivery · behavioral economics · rewards to drive compliance</a:t>
            </a:r>
            <a:endParaRPr lang="en-US" sz="700" dirty="0"/>
          </a:p>
        </p:txBody>
      </p:sp>
      <p:sp>
        <p:nvSpPr>
          <p:cNvPr id="41" name="Shape 38"/>
          <p:cNvSpPr/>
          <p:nvPr/>
        </p:nvSpPr>
        <p:spPr>
          <a:xfrm>
            <a:off x="3218688" y="4142232"/>
            <a:ext cx="2688336" cy="420624"/>
          </a:xfrm>
          <a:prstGeom prst="rect">
            <a:avLst/>
          </a:prstGeom>
          <a:solidFill>
            <a:srgbClr val="003399">
              <a:alpha val="12000"/>
            </a:srgbClr>
          </a:solidFill>
          <a:ln w="19050">
            <a:solidFill>
              <a:srgbClr val="003399"/>
            </a:solidFill>
            <a:prstDash val="solid"/>
          </a:ln>
        </p:spPr>
        <p:txBody>
          <a:bodyPr/>
          <a:lstStyle/>
          <a:p>
            <a:endParaRPr lang="en-US"/>
          </a:p>
        </p:txBody>
      </p:sp>
      <p:sp>
        <p:nvSpPr>
          <p:cNvPr id="42" name="Text 39"/>
          <p:cNvSpPr/>
          <p:nvPr/>
        </p:nvSpPr>
        <p:spPr>
          <a:xfrm>
            <a:off x="3255264" y="4142232"/>
            <a:ext cx="822960" cy="420624"/>
          </a:xfrm>
          <a:prstGeom prst="rect">
            <a:avLst/>
          </a:prstGeom>
          <a:noFill/>
          <a:ln/>
        </p:spPr>
        <p:txBody>
          <a:bodyPr wrap="square" lIns="0" tIns="0" rIns="0" bIns="0" rtlCol="0" anchor="ctr"/>
          <a:lstStyle/>
          <a:p>
            <a:pPr marL="0" indent="0" algn="ctr">
              <a:buNone/>
            </a:pPr>
            <a:r>
              <a:rPr lang="en-US" sz="2000" b="1" dirty="0">
                <a:solidFill>
                  <a:srgbClr val="003399"/>
                </a:solidFill>
              </a:rPr>
              <a:t>85.9%</a:t>
            </a:r>
            <a:endParaRPr lang="en-US" sz="2000" dirty="0"/>
          </a:p>
        </p:txBody>
      </p:sp>
      <p:sp>
        <p:nvSpPr>
          <p:cNvPr id="43" name="Text 40"/>
          <p:cNvSpPr/>
          <p:nvPr/>
        </p:nvSpPr>
        <p:spPr>
          <a:xfrm>
            <a:off x="4114800" y="4142232"/>
            <a:ext cx="1755648" cy="420624"/>
          </a:xfrm>
          <a:prstGeom prst="rect">
            <a:avLst/>
          </a:prstGeom>
          <a:noFill/>
          <a:ln/>
        </p:spPr>
        <p:txBody>
          <a:bodyPr wrap="square" lIns="0" tIns="0" rIns="0" bIns="0" rtlCol="0" anchor="ctr"/>
          <a:lstStyle/>
          <a:p>
            <a:pPr marL="0" indent="0">
              <a:lnSpc>
                <a:spcPct val="120000"/>
              </a:lnSpc>
              <a:buNone/>
            </a:pPr>
            <a:r>
              <a:rPr lang="en-US" sz="750" dirty="0">
                <a:solidFill>
                  <a:srgbClr val="2D3556"/>
                </a:solidFill>
              </a:rPr>
              <a:t>Reach clinical reduction</a:t>
            </a:r>
            <a:endParaRPr lang="en-US" sz="750" dirty="0"/>
          </a:p>
          <a:p>
            <a:pPr marL="0" indent="0">
              <a:lnSpc>
                <a:spcPct val="120000"/>
              </a:lnSpc>
              <a:buNone/>
            </a:pPr>
            <a:r>
              <a:rPr lang="en-US" sz="750" dirty="0">
                <a:solidFill>
                  <a:srgbClr val="2D3556"/>
                </a:solidFill>
              </a:rPr>
              <a:t>vs. 76.4% IBH alone</a:t>
            </a:r>
            <a:endParaRPr lang="en-US" sz="750" dirty="0"/>
          </a:p>
          <a:p>
            <a:pPr marL="0" indent="0">
              <a:lnSpc>
                <a:spcPct val="120000"/>
              </a:lnSpc>
              <a:buNone/>
            </a:pPr>
            <a:r>
              <a:rPr lang="en-US" sz="750" dirty="0">
                <a:solidFill>
                  <a:srgbClr val="2D3556"/>
                </a:solidFill>
              </a:rPr>
              <a:t>(p&lt;0.001)</a:t>
            </a:r>
            <a:endParaRPr lang="en-US" sz="750" dirty="0"/>
          </a:p>
        </p:txBody>
      </p:sp>
      <p:sp>
        <p:nvSpPr>
          <p:cNvPr id="44" name="Shape 41"/>
          <p:cNvSpPr/>
          <p:nvPr/>
        </p:nvSpPr>
        <p:spPr>
          <a:xfrm>
            <a:off x="6080760" y="969264"/>
            <a:ext cx="2871216" cy="3803904"/>
          </a:xfrm>
          <a:prstGeom prst="rect">
            <a:avLst/>
          </a:prstGeom>
          <a:solidFill>
            <a:srgbClr val="FFFFFF"/>
          </a:solidFill>
          <a:ln w="12700">
            <a:solidFill>
              <a:srgbClr val="E8EDF5"/>
            </a:solidFill>
            <a:prstDash val="solid"/>
          </a:ln>
          <a:effectLst>
            <a:outerShdw blurRad="76200" dist="38100" dir="8100000" algn="bl" rotWithShape="0">
              <a:srgbClr val="000000">
                <a:alpha val="14000"/>
              </a:srgbClr>
            </a:outerShdw>
          </a:effectLst>
        </p:spPr>
        <p:txBody>
          <a:bodyPr/>
          <a:lstStyle/>
          <a:p>
            <a:endParaRPr lang="en-US"/>
          </a:p>
        </p:txBody>
      </p:sp>
      <p:sp>
        <p:nvSpPr>
          <p:cNvPr id="45" name="Shape 42"/>
          <p:cNvSpPr/>
          <p:nvPr/>
        </p:nvSpPr>
        <p:spPr>
          <a:xfrm>
            <a:off x="6080760" y="969264"/>
            <a:ext cx="2871216" cy="457200"/>
          </a:xfrm>
          <a:prstGeom prst="rect">
            <a:avLst/>
          </a:prstGeom>
          <a:solidFill>
            <a:srgbClr val="C33F23"/>
          </a:solidFill>
          <a:ln w="12700">
            <a:solidFill>
              <a:srgbClr val="C33F23"/>
            </a:solidFill>
            <a:prstDash val="solid"/>
          </a:ln>
        </p:spPr>
        <p:txBody>
          <a:bodyPr/>
          <a:lstStyle/>
          <a:p>
            <a:endParaRPr lang="en-US"/>
          </a:p>
        </p:txBody>
      </p:sp>
      <p:sp>
        <p:nvSpPr>
          <p:cNvPr id="46" name="Text 43"/>
          <p:cNvSpPr/>
          <p:nvPr/>
        </p:nvSpPr>
        <p:spPr>
          <a:xfrm>
            <a:off x="6172200" y="969264"/>
            <a:ext cx="2688336" cy="256032"/>
          </a:xfrm>
          <a:prstGeom prst="rect">
            <a:avLst/>
          </a:prstGeom>
          <a:noFill/>
          <a:ln/>
        </p:spPr>
        <p:txBody>
          <a:bodyPr wrap="square" lIns="0" tIns="0" rIns="0" bIns="0" rtlCol="0" anchor="b"/>
          <a:lstStyle/>
          <a:p>
            <a:pPr marL="0" indent="0">
              <a:buNone/>
            </a:pPr>
            <a:r>
              <a:rPr lang="en-US" sz="1000" b="1" dirty="0">
                <a:solidFill>
                  <a:srgbClr val="FFFFFF"/>
                </a:solidFill>
              </a:rPr>
              <a:t>HIGH ACUITY / CRISIS</a:t>
            </a:r>
            <a:endParaRPr lang="en-US" sz="1000" dirty="0"/>
          </a:p>
        </p:txBody>
      </p:sp>
      <p:sp>
        <p:nvSpPr>
          <p:cNvPr id="47" name="Text 44"/>
          <p:cNvSpPr/>
          <p:nvPr/>
        </p:nvSpPr>
        <p:spPr>
          <a:xfrm>
            <a:off x="6172200" y="1225296"/>
            <a:ext cx="2688336" cy="182880"/>
          </a:xfrm>
          <a:prstGeom prst="rect">
            <a:avLst/>
          </a:prstGeom>
          <a:noFill/>
          <a:ln/>
        </p:spPr>
        <p:txBody>
          <a:bodyPr wrap="square" lIns="0" tIns="0" rIns="0" bIns="0" rtlCol="0" anchor="t"/>
          <a:lstStyle/>
          <a:p>
            <a:pPr marL="0" indent="0">
              <a:buNone/>
            </a:pPr>
            <a:r>
              <a:rPr lang="en-US" sz="850" i="1" dirty="0">
                <a:solidFill>
                  <a:srgbClr val="FFFFFF"/>
                </a:solidFill>
              </a:rPr>
              <a:t>PHQ-9 Q9 ≥ 1  |  Rising Risk</a:t>
            </a:r>
            <a:endParaRPr lang="en-US" sz="850" dirty="0"/>
          </a:p>
        </p:txBody>
      </p:sp>
      <p:sp>
        <p:nvSpPr>
          <p:cNvPr id="48" name="Shape 45"/>
          <p:cNvSpPr/>
          <p:nvPr/>
        </p:nvSpPr>
        <p:spPr>
          <a:xfrm>
            <a:off x="6172200" y="1499616"/>
            <a:ext cx="2688336" cy="1060704"/>
          </a:xfrm>
          <a:prstGeom prst="rect">
            <a:avLst/>
          </a:prstGeom>
          <a:solidFill>
            <a:srgbClr val="F7F8FC"/>
          </a:solidFill>
          <a:ln w="19050">
            <a:solidFill>
              <a:srgbClr val="C33F23"/>
            </a:solidFill>
            <a:prstDash val="solid"/>
          </a:ln>
        </p:spPr>
        <p:txBody>
          <a:bodyPr/>
          <a:lstStyle/>
          <a:p>
            <a:endParaRPr lang="en-US"/>
          </a:p>
        </p:txBody>
      </p:sp>
      <p:sp>
        <p:nvSpPr>
          <p:cNvPr id="49" name="Shape 46"/>
          <p:cNvSpPr/>
          <p:nvPr/>
        </p:nvSpPr>
        <p:spPr>
          <a:xfrm>
            <a:off x="6172200" y="1499616"/>
            <a:ext cx="2688336" cy="237744"/>
          </a:xfrm>
          <a:prstGeom prst="rect">
            <a:avLst/>
          </a:prstGeom>
          <a:solidFill>
            <a:srgbClr val="C33F23">
              <a:alpha val="82000"/>
            </a:srgbClr>
          </a:solidFill>
          <a:ln w="12700">
            <a:solidFill>
              <a:srgbClr val="C33F23"/>
            </a:solidFill>
            <a:prstDash val="solid"/>
          </a:ln>
        </p:spPr>
        <p:txBody>
          <a:bodyPr/>
          <a:lstStyle/>
          <a:p>
            <a:endParaRPr lang="en-US"/>
          </a:p>
        </p:txBody>
      </p:sp>
      <p:sp>
        <p:nvSpPr>
          <p:cNvPr id="50" name="Text 47"/>
          <p:cNvSpPr/>
          <p:nvPr/>
        </p:nvSpPr>
        <p:spPr>
          <a:xfrm>
            <a:off x="6245352" y="1499616"/>
            <a:ext cx="2542032" cy="237744"/>
          </a:xfrm>
          <a:prstGeom prst="rect">
            <a:avLst/>
          </a:prstGeom>
          <a:noFill/>
          <a:ln/>
        </p:spPr>
        <p:txBody>
          <a:bodyPr wrap="square" lIns="0" tIns="0" rIns="0" bIns="0" rtlCol="0" anchor="ctr"/>
          <a:lstStyle/>
          <a:p>
            <a:pPr marL="0" indent="0">
              <a:buNone/>
            </a:pPr>
            <a:r>
              <a:rPr lang="en-US" sz="900" b="1" dirty="0">
                <a:solidFill>
                  <a:srgbClr val="FFFFFF"/>
                </a:solidFill>
              </a:rPr>
              <a:t>Instant Care Team Alert</a:t>
            </a:r>
            <a:endParaRPr lang="en-US" sz="900" dirty="0"/>
          </a:p>
        </p:txBody>
      </p:sp>
      <p:sp>
        <p:nvSpPr>
          <p:cNvPr id="51" name="Text 48"/>
          <p:cNvSpPr/>
          <p:nvPr/>
        </p:nvSpPr>
        <p:spPr>
          <a:xfrm>
            <a:off x="6245352" y="1755648"/>
            <a:ext cx="2542032" cy="768096"/>
          </a:xfrm>
          <a:prstGeom prst="rect">
            <a:avLst/>
          </a:prstGeom>
          <a:noFill/>
          <a:ln/>
        </p:spPr>
        <p:txBody>
          <a:bodyPr wrap="square" lIns="0" tIns="0" rIns="0" bIns="0" rtlCol="0" anchor="t"/>
          <a:lstStyle/>
          <a:p>
            <a:pPr marL="0" indent="0">
              <a:lnSpc>
                <a:spcPct val="120000"/>
              </a:lnSpc>
              <a:buNone/>
            </a:pPr>
            <a:r>
              <a:rPr lang="en-US" sz="850" dirty="0">
                <a:solidFill>
                  <a:srgbClr val="2D3556"/>
                </a:solidFill>
              </a:rPr>
              <a:t>Q9 affirmation → immediate flag</a:t>
            </a:r>
            <a:endParaRPr lang="en-US" sz="850" dirty="0"/>
          </a:p>
          <a:p>
            <a:pPr marL="0" indent="0">
              <a:lnSpc>
                <a:spcPct val="120000"/>
              </a:lnSpc>
              <a:buNone/>
            </a:pPr>
            <a:r>
              <a:rPr lang="en-US" sz="850" dirty="0">
                <a:solidFill>
                  <a:srgbClr val="2D3556"/>
                </a:solidFill>
              </a:rPr>
              <a:t>Crisis responder alerted concurrently</a:t>
            </a:r>
            <a:endParaRPr lang="en-US" sz="850" dirty="0"/>
          </a:p>
          <a:p>
            <a:pPr marL="0" indent="0">
              <a:lnSpc>
                <a:spcPct val="120000"/>
              </a:lnSpc>
              <a:buNone/>
            </a:pPr>
            <a:r>
              <a:rPr lang="en-US" sz="850" dirty="0">
                <a:solidFill>
                  <a:srgbClr val="2D3556"/>
                </a:solidFill>
              </a:rPr>
              <a:t>Safety planning completed with patient</a:t>
            </a:r>
            <a:endParaRPr lang="en-US" sz="850" dirty="0"/>
          </a:p>
        </p:txBody>
      </p:sp>
      <p:sp>
        <p:nvSpPr>
          <p:cNvPr id="52" name="Shape 49"/>
          <p:cNvSpPr/>
          <p:nvPr/>
        </p:nvSpPr>
        <p:spPr>
          <a:xfrm>
            <a:off x="6172200" y="2651760"/>
            <a:ext cx="2688336" cy="1060704"/>
          </a:xfrm>
          <a:prstGeom prst="rect">
            <a:avLst/>
          </a:prstGeom>
          <a:solidFill>
            <a:srgbClr val="F7F8FC"/>
          </a:solidFill>
          <a:ln w="19050">
            <a:solidFill>
              <a:srgbClr val="F5A623"/>
            </a:solidFill>
            <a:prstDash val="solid"/>
          </a:ln>
        </p:spPr>
        <p:txBody>
          <a:bodyPr/>
          <a:lstStyle/>
          <a:p>
            <a:endParaRPr lang="en-US"/>
          </a:p>
        </p:txBody>
      </p:sp>
      <p:sp>
        <p:nvSpPr>
          <p:cNvPr id="53" name="Shape 50"/>
          <p:cNvSpPr/>
          <p:nvPr/>
        </p:nvSpPr>
        <p:spPr>
          <a:xfrm>
            <a:off x="6172200" y="2651760"/>
            <a:ext cx="2688336" cy="237744"/>
          </a:xfrm>
          <a:prstGeom prst="rect">
            <a:avLst/>
          </a:prstGeom>
          <a:solidFill>
            <a:srgbClr val="F5A623">
              <a:alpha val="82000"/>
            </a:srgbClr>
          </a:solidFill>
          <a:ln w="12700">
            <a:solidFill>
              <a:srgbClr val="F5A623"/>
            </a:solidFill>
            <a:prstDash val="solid"/>
          </a:ln>
        </p:spPr>
        <p:txBody>
          <a:bodyPr/>
          <a:lstStyle/>
          <a:p>
            <a:endParaRPr lang="en-US"/>
          </a:p>
        </p:txBody>
      </p:sp>
      <p:sp>
        <p:nvSpPr>
          <p:cNvPr id="54" name="Text 51"/>
          <p:cNvSpPr/>
          <p:nvPr/>
        </p:nvSpPr>
        <p:spPr>
          <a:xfrm>
            <a:off x="6245352" y="2651760"/>
            <a:ext cx="2542032" cy="237744"/>
          </a:xfrm>
          <a:prstGeom prst="rect">
            <a:avLst/>
          </a:prstGeom>
          <a:noFill/>
          <a:ln/>
        </p:spPr>
        <p:txBody>
          <a:bodyPr wrap="square" lIns="0" tIns="0" rIns="0" bIns="0" rtlCol="0" anchor="ctr"/>
          <a:lstStyle/>
          <a:p>
            <a:pPr marL="0" indent="0">
              <a:buNone/>
            </a:pPr>
            <a:r>
              <a:rPr lang="en-US" sz="900" b="1" dirty="0">
                <a:solidFill>
                  <a:srgbClr val="2D3556"/>
                </a:solidFill>
              </a:rPr>
              <a:t>Automated Caring Contact</a:t>
            </a:r>
            <a:endParaRPr lang="en-US" sz="900" dirty="0"/>
          </a:p>
        </p:txBody>
      </p:sp>
      <p:sp>
        <p:nvSpPr>
          <p:cNvPr id="55" name="Text 52"/>
          <p:cNvSpPr/>
          <p:nvPr/>
        </p:nvSpPr>
        <p:spPr>
          <a:xfrm>
            <a:off x="6245352" y="2907792"/>
            <a:ext cx="2542032" cy="768096"/>
          </a:xfrm>
          <a:prstGeom prst="rect">
            <a:avLst/>
          </a:prstGeom>
          <a:noFill/>
          <a:ln/>
        </p:spPr>
        <p:txBody>
          <a:bodyPr wrap="square" lIns="0" tIns="0" rIns="0" bIns="0" rtlCol="0" anchor="t"/>
          <a:lstStyle/>
          <a:p>
            <a:pPr marL="0" indent="0">
              <a:lnSpc>
                <a:spcPct val="120000"/>
              </a:lnSpc>
              <a:buNone/>
            </a:pPr>
            <a:r>
              <a:rPr lang="en-US" sz="850" dirty="0">
                <a:solidFill>
                  <a:srgbClr val="2D3556"/>
                </a:solidFill>
              </a:rPr>
              <a:t>Email with 988 &amp; local resources</a:t>
            </a:r>
            <a:endParaRPr lang="en-US" sz="850" dirty="0"/>
          </a:p>
          <a:p>
            <a:pPr marL="0" indent="0">
              <a:lnSpc>
                <a:spcPct val="120000"/>
              </a:lnSpc>
              <a:buNone/>
            </a:pPr>
            <a:r>
              <a:rPr lang="en-US" sz="850" dirty="0">
                <a:solidFill>
                  <a:srgbClr val="2D3556"/>
                </a:solidFill>
              </a:rPr>
              <a:t>Delivered in seconds of Q9 trigger</a:t>
            </a:r>
            <a:endParaRPr lang="en-US" sz="850" dirty="0"/>
          </a:p>
          <a:p>
            <a:pPr marL="0" indent="0">
              <a:lnSpc>
                <a:spcPct val="120000"/>
              </a:lnSpc>
              <a:buNone/>
            </a:pPr>
            <a:r>
              <a:rPr lang="en-US" sz="850" dirty="0">
                <a:solidFill>
                  <a:srgbClr val="2D3556"/>
                </a:solidFill>
              </a:rPr>
              <a:t>NLP/LLM journal risk stratification</a:t>
            </a:r>
            <a:endParaRPr lang="en-US" sz="850" dirty="0"/>
          </a:p>
        </p:txBody>
      </p:sp>
      <p:sp>
        <p:nvSpPr>
          <p:cNvPr id="56" name="Shape 53"/>
          <p:cNvSpPr/>
          <p:nvPr/>
        </p:nvSpPr>
        <p:spPr>
          <a:xfrm>
            <a:off x="6172200" y="3858768"/>
            <a:ext cx="2688336" cy="256032"/>
          </a:xfrm>
          <a:prstGeom prst="rect">
            <a:avLst/>
          </a:prstGeom>
          <a:solidFill>
            <a:srgbClr val="E8EDF5"/>
          </a:solidFill>
          <a:ln w="12700">
            <a:solidFill>
              <a:srgbClr val="E8EDF5"/>
            </a:solidFill>
            <a:prstDash val="solid"/>
          </a:ln>
        </p:spPr>
        <p:txBody>
          <a:bodyPr/>
          <a:lstStyle/>
          <a:p>
            <a:endParaRPr lang="en-US"/>
          </a:p>
        </p:txBody>
      </p:sp>
      <p:sp>
        <p:nvSpPr>
          <p:cNvPr id="57" name="Text 54"/>
          <p:cNvSpPr/>
          <p:nvPr/>
        </p:nvSpPr>
        <p:spPr>
          <a:xfrm>
            <a:off x="6208776" y="3858768"/>
            <a:ext cx="2615184" cy="256032"/>
          </a:xfrm>
          <a:prstGeom prst="rect">
            <a:avLst/>
          </a:prstGeom>
          <a:noFill/>
          <a:ln/>
        </p:spPr>
        <p:txBody>
          <a:bodyPr wrap="square" lIns="0" tIns="0" rIns="0" bIns="0" rtlCol="0" anchor="ctr"/>
          <a:lstStyle/>
          <a:p>
            <a:pPr marL="0" indent="0">
              <a:lnSpc>
                <a:spcPct val="105000"/>
              </a:lnSpc>
              <a:buNone/>
            </a:pPr>
            <a:r>
              <a:rPr lang="en-US" sz="700" i="1" dirty="0">
                <a:solidFill>
                  <a:srgbClr val="6B7A99"/>
                </a:solidFill>
              </a:rPr>
              <a:t>⚙️  Crisis resources always visible in-app · EMS/police if needed · EHR closed-loop</a:t>
            </a:r>
            <a:endParaRPr lang="en-US" sz="700" dirty="0"/>
          </a:p>
        </p:txBody>
      </p:sp>
      <p:sp>
        <p:nvSpPr>
          <p:cNvPr id="58" name="Shape 55"/>
          <p:cNvSpPr/>
          <p:nvPr/>
        </p:nvSpPr>
        <p:spPr>
          <a:xfrm>
            <a:off x="6172200" y="4142232"/>
            <a:ext cx="2688336" cy="420624"/>
          </a:xfrm>
          <a:prstGeom prst="rect">
            <a:avLst/>
          </a:prstGeom>
          <a:solidFill>
            <a:srgbClr val="C33F23">
              <a:alpha val="12000"/>
            </a:srgbClr>
          </a:solidFill>
          <a:ln w="19050">
            <a:solidFill>
              <a:srgbClr val="C33F23"/>
            </a:solidFill>
            <a:prstDash val="solid"/>
          </a:ln>
        </p:spPr>
        <p:txBody>
          <a:bodyPr/>
          <a:lstStyle/>
          <a:p>
            <a:endParaRPr lang="en-US"/>
          </a:p>
        </p:txBody>
      </p:sp>
      <p:sp>
        <p:nvSpPr>
          <p:cNvPr id="59" name="Text 56"/>
          <p:cNvSpPr/>
          <p:nvPr/>
        </p:nvSpPr>
        <p:spPr>
          <a:xfrm>
            <a:off x="6208776" y="4142232"/>
            <a:ext cx="822960" cy="420624"/>
          </a:xfrm>
          <a:prstGeom prst="rect">
            <a:avLst/>
          </a:prstGeom>
          <a:noFill/>
          <a:ln/>
        </p:spPr>
        <p:txBody>
          <a:bodyPr wrap="square" lIns="0" tIns="0" rIns="0" bIns="0" rtlCol="0" anchor="ctr"/>
          <a:lstStyle/>
          <a:p>
            <a:pPr marL="0" indent="0" algn="ctr">
              <a:buNone/>
            </a:pPr>
            <a:r>
              <a:rPr lang="en-US" sz="2000" b="1" dirty="0">
                <a:solidFill>
                  <a:srgbClr val="C33F23"/>
                </a:solidFill>
              </a:rPr>
              <a:t>34%</a:t>
            </a:r>
            <a:endParaRPr lang="en-US" sz="2000" dirty="0"/>
          </a:p>
        </p:txBody>
      </p:sp>
      <p:sp>
        <p:nvSpPr>
          <p:cNvPr id="60" name="Text 57"/>
          <p:cNvSpPr/>
          <p:nvPr/>
        </p:nvSpPr>
        <p:spPr>
          <a:xfrm>
            <a:off x="7068312" y="4142232"/>
            <a:ext cx="1755648" cy="420624"/>
          </a:xfrm>
          <a:prstGeom prst="rect">
            <a:avLst/>
          </a:prstGeom>
          <a:noFill/>
          <a:ln/>
        </p:spPr>
        <p:txBody>
          <a:bodyPr wrap="square" lIns="0" tIns="0" rIns="0" bIns="0" rtlCol="0" anchor="ctr"/>
          <a:lstStyle/>
          <a:p>
            <a:pPr marL="0" indent="0">
              <a:lnSpc>
                <a:spcPct val="120000"/>
              </a:lnSpc>
              <a:buNone/>
            </a:pPr>
            <a:r>
              <a:rPr lang="en-US" sz="750" dirty="0">
                <a:solidFill>
                  <a:srgbClr val="2D3556"/>
                </a:solidFill>
              </a:rPr>
              <a:t>ED utilization decrease</a:t>
            </a:r>
            <a:endParaRPr lang="en-US" sz="750" dirty="0"/>
          </a:p>
          <a:p>
            <a:pPr marL="0" indent="0">
              <a:lnSpc>
                <a:spcPct val="120000"/>
              </a:lnSpc>
              <a:buNone/>
            </a:pPr>
            <a:r>
              <a:rPr lang="en-US" sz="750" dirty="0">
                <a:solidFill>
                  <a:srgbClr val="2D3556"/>
                </a:solidFill>
              </a:rPr>
              <a:t>vs. +52% in TAU group</a:t>
            </a:r>
            <a:endParaRPr lang="en-US" sz="750" dirty="0"/>
          </a:p>
          <a:p>
            <a:pPr marL="0" indent="0">
              <a:lnSpc>
                <a:spcPct val="120000"/>
              </a:lnSpc>
              <a:buNone/>
            </a:pPr>
            <a:r>
              <a:rPr lang="en-US" sz="750" dirty="0">
                <a:solidFill>
                  <a:srgbClr val="2D3556"/>
                </a:solidFill>
              </a:rPr>
              <a:t>(Jefferson Health)</a:t>
            </a:r>
            <a:endParaRPr lang="en-US" sz="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0"/>
          <p:cNvSpPr/>
          <p:nvPr/>
        </p:nvSpPr>
        <p:spPr>
          <a:xfrm>
            <a:off x="320040" y="109728"/>
            <a:ext cx="7132320" cy="475488"/>
          </a:xfrm>
          <a:prstGeom prst="rect">
            <a:avLst/>
          </a:prstGeom>
          <a:noFill/>
          <a:ln/>
        </p:spPr>
        <p:txBody>
          <a:bodyPr wrap="square" rtlCol="0" anchor="ctr"/>
          <a:lstStyle/>
          <a:p>
            <a:pPr marL="0" indent="0">
              <a:buNone/>
            </a:pPr>
            <a:r>
              <a:rPr lang="en-US" sz="1800" b="1" kern="0" spc="100" dirty="0">
                <a:solidFill>
                  <a:srgbClr val="003399"/>
                </a:solidFill>
                <a:latin typeface="Arial" pitchFamily="34" charset="0"/>
                <a:ea typeface="Arial" pitchFamily="34" charset="-122"/>
                <a:cs typeface="Arial" pitchFamily="34" charset="-120"/>
              </a:rPr>
              <a:t>OUTCOMES: WHAT THE RESEARCH SHOWS</a:t>
            </a:r>
            <a:endParaRPr lang="en-US" sz="1800" dirty="0"/>
          </a:p>
        </p:txBody>
      </p:sp>
      <p:sp>
        <p:nvSpPr>
          <p:cNvPr id="3" name="Shape 1"/>
          <p:cNvSpPr/>
          <p:nvPr/>
        </p:nvSpPr>
        <p:spPr>
          <a:xfrm>
            <a:off x="320040" y="603504"/>
            <a:ext cx="8503920" cy="22860"/>
          </a:xfrm>
          <a:prstGeom prst="rect">
            <a:avLst/>
          </a:prstGeom>
          <a:solidFill>
            <a:srgbClr val="E8EDF5"/>
          </a:solidFill>
          <a:ln w="12700">
            <a:solidFill>
              <a:srgbClr val="E8EDF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7498080" y="64008"/>
            <a:ext cx="1463040" cy="466344"/>
          </a:xfrm>
          <a:prstGeom prst="rect">
            <a:avLst/>
          </a:prstGeom>
        </p:spPr>
      </p:pic>
      <p:sp>
        <p:nvSpPr>
          <p:cNvPr id="5" name="Shape 2"/>
          <p:cNvSpPr/>
          <p:nvPr/>
        </p:nvSpPr>
        <p:spPr>
          <a:xfrm>
            <a:off x="0" y="4828032"/>
            <a:ext cx="9144000" cy="315468"/>
          </a:xfrm>
          <a:prstGeom prst="rect">
            <a:avLst/>
          </a:prstGeom>
          <a:solidFill>
            <a:srgbClr val="002680"/>
          </a:solidFill>
          <a:ln w="12700">
            <a:solidFill>
              <a:srgbClr val="002680"/>
            </a:solidFill>
            <a:prstDash val="solid"/>
          </a:ln>
        </p:spPr>
        <p:txBody>
          <a:bodyPr/>
          <a:lstStyle/>
          <a:p>
            <a:endParaRPr lang="en-US"/>
          </a:p>
        </p:txBody>
      </p:sp>
      <p:sp>
        <p:nvSpPr>
          <p:cNvPr id="6" name="Text 3"/>
          <p:cNvSpPr/>
          <p:nvPr/>
        </p:nvSpPr>
        <p:spPr>
          <a:xfrm>
            <a:off x="201168" y="4828032"/>
            <a:ext cx="365760" cy="315468"/>
          </a:xfrm>
          <a:prstGeom prst="rect">
            <a:avLst/>
          </a:prstGeom>
          <a:noFill/>
          <a:ln/>
        </p:spPr>
        <p:txBody>
          <a:bodyPr wrap="square" lIns="0" tIns="0" rIns="0" bIns="0" rtlCol="0" anchor="ctr"/>
          <a:lstStyle/>
          <a:p>
            <a:pPr marL="0" indent="0">
              <a:buNone/>
            </a:pPr>
            <a:r>
              <a:rPr lang="en-US" sz="1000" dirty="0">
                <a:solidFill>
                  <a:srgbClr val="FFFFFF"/>
                </a:solidFill>
              </a:rPr>
              <a:t>3</a:t>
            </a:r>
            <a:endParaRPr lang="en-US" sz="1000" dirty="0"/>
          </a:p>
        </p:txBody>
      </p:sp>
      <p:sp>
        <p:nvSpPr>
          <p:cNvPr id="7" name="Text 4"/>
          <p:cNvSpPr/>
          <p:nvPr/>
        </p:nvSpPr>
        <p:spPr>
          <a:xfrm>
            <a:off x="2286000" y="4828032"/>
            <a:ext cx="6656832" cy="315468"/>
          </a:xfrm>
          <a:prstGeom prst="rect">
            <a:avLst/>
          </a:prstGeom>
          <a:noFill/>
          <a:ln/>
        </p:spPr>
        <p:txBody>
          <a:bodyPr wrap="square" lIns="0" tIns="0" rIns="0" bIns="0" rtlCol="0" anchor="ctr"/>
          <a:lstStyle/>
          <a:p>
            <a:pPr marL="0" indent="0" algn="r">
              <a:buNone/>
            </a:pPr>
            <a:r>
              <a:rPr lang="en-US" sz="1000" dirty="0">
                <a:solidFill>
                  <a:srgbClr val="FFFFFF"/>
                </a:solidFill>
              </a:rPr>
              <a:t>© 2026 American Psychiatric Association. All rights reserved.</a:t>
            </a:r>
            <a:endParaRPr lang="en-US" sz="1000" dirty="0"/>
          </a:p>
        </p:txBody>
      </p:sp>
      <p:sp>
        <p:nvSpPr>
          <p:cNvPr id="8" name="Shape 5"/>
          <p:cNvSpPr/>
          <p:nvPr/>
        </p:nvSpPr>
        <p:spPr>
          <a:xfrm>
            <a:off x="137160" y="749808"/>
            <a:ext cx="1682496" cy="1188720"/>
          </a:xfrm>
          <a:prstGeom prst="rect">
            <a:avLst/>
          </a:prstGeom>
          <a:solidFill>
            <a:srgbClr val="FFFFFF"/>
          </a:solidFill>
          <a:ln w="31750">
            <a:solidFill>
              <a:srgbClr val="196779"/>
            </a:solidFill>
            <a:prstDash val="solid"/>
          </a:ln>
          <a:effectLst>
            <a:outerShdw blurRad="76200" dist="38100" dir="8100000" algn="bl" rotWithShape="0">
              <a:srgbClr val="000000">
                <a:alpha val="14000"/>
              </a:srgbClr>
            </a:outerShdw>
          </a:effectLst>
        </p:spPr>
        <p:txBody>
          <a:bodyPr/>
          <a:lstStyle/>
          <a:p>
            <a:endParaRPr lang="en-US"/>
          </a:p>
        </p:txBody>
      </p:sp>
      <p:sp>
        <p:nvSpPr>
          <p:cNvPr id="9" name="Shape 6"/>
          <p:cNvSpPr/>
          <p:nvPr/>
        </p:nvSpPr>
        <p:spPr>
          <a:xfrm>
            <a:off x="137160" y="749808"/>
            <a:ext cx="1682496" cy="82296"/>
          </a:xfrm>
          <a:prstGeom prst="rect">
            <a:avLst/>
          </a:prstGeom>
          <a:solidFill>
            <a:srgbClr val="196779"/>
          </a:solidFill>
          <a:ln w="12700">
            <a:solidFill>
              <a:srgbClr val="196779"/>
            </a:solidFill>
            <a:prstDash val="solid"/>
          </a:ln>
        </p:spPr>
        <p:txBody>
          <a:bodyPr/>
          <a:lstStyle/>
          <a:p>
            <a:endParaRPr lang="en-US"/>
          </a:p>
        </p:txBody>
      </p:sp>
      <p:sp>
        <p:nvSpPr>
          <p:cNvPr id="10" name="Text 7"/>
          <p:cNvSpPr/>
          <p:nvPr/>
        </p:nvSpPr>
        <p:spPr>
          <a:xfrm>
            <a:off x="137160" y="832104"/>
            <a:ext cx="1682496" cy="475488"/>
          </a:xfrm>
          <a:prstGeom prst="rect">
            <a:avLst/>
          </a:prstGeom>
          <a:noFill/>
          <a:ln/>
        </p:spPr>
        <p:txBody>
          <a:bodyPr wrap="square" rtlCol="0" anchor="ctr"/>
          <a:lstStyle/>
          <a:p>
            <a:pPr marL="0" indent="0" algn="ctr">
              <a:buNone/>
            </a:pPr>
            <a:r>
              <a:rPr lang="en-US" sz="2600" b="1" dirty="0">
                <a:solidFill>
                  <a:srgbClr val="196779"/>
                </a:solidFill>
              </a:rPr>
              <a:t>↓ 34%</a:t>
            </a:r>
            <a:endParaRPr lang="en-US" sz="2600" dirty="0"/>
          </a:p>
        </p:txBody>
      </p:sp>
      <p:sp>
        <p:nvSpPr>
          <p:cNvPr id="11" name="Text 8"/>
          <p:cNvSpPr/>
          <p:nvPr/>
        </p:nvSpPr>
        <p:spPr>
          <a:xfrm>
            <a:off x="210312" y="1316736"/>
            <a:ext cx="1536192" cy="347472"/>
          </a:xfrm>
          <a:prstGeom prst="rect">
            <a:avLst/>
          </a:prstGeom>
          <a:noFill/>
          <a:ln/>
        </p:spPr>
        <p:txBody>
          <a:bodyPr wrap="square" lIns="0" tIns="0" rIns="0" bIns="0" rtlCol="0" anchor="ctr"/>
          <a:lstStyle/>
          <a:p>
            <a:pPr marL="0" indent="0" algn="ctr">
              <a:lnSpc>
                <a:spcPct val="115000"/>
              </a:lnSpc>
              <a:buNone/>
            </a:pPr>
            <a:r>
              <a:rPr lang="en-US" sz="800" dirty="0">
                <a:solidFill>
                  <a:srgbClr val="2D3556"/>
                </a:solidFill>
              </a:rPr>
              <a:t>ED utilization</a:t>
            </a:r>
            <a:endParaRPr lang="en-US" sz="800" dirty="0"/>
          </a:p>
          <a:p>
            <a:pPr marL="0" indent="0" algn="ctr">
              <a:lnSpc>
                <a:spcPct val="115000"/>
              </a:lnSpc>
              <a:buNone/>
            </a:pPr>
            <a:r>
              <a:rPr lang="en-US" sz="800" dirty="0">
                <a:solidFill>
                  <a:srgbClr val="2D3556"/>
                </a:solidFill>
              </a:rPr>
              <a:t>(tBHI vs. +52% in TAU)</a:t>
            </a:r>
            <a:endParaRPr lang="en-US" sz="800" dirty="0"/>
          </a:p>
        </p:txBody>
      </p:sp>
      <p:sp>
        <p:nvSpPr>
          <p:cNvPr id="12" name="Text 9"/>
          <p:cNvSpPr/>
          <p:nvPr/>
        </p:nvSpPr>
        <p:spPr>
          <a:xfrm>
            <a:off x="210312" y="1700784"/>
            <a:ext cx="1536192" cy="201168"/>
          </a:xfrm>
          <a:prstGeom prst="rect">
            <a:avLst/>
          </a:prstGeom>
          <a:noFill/>
          <a:ln/>
        </p:spPr>
        <p:txBody>
          <a:bodyPr wrap="square" lIns="0" tIns="0" rIns="0" bIns="0" rtlCol="0" anchor="ctr"/>
          <a:lstStyle/>
          <a:p>
            <a:pPr marL="0" indent="0" algn="ctr">
              <a:buNone/>
            </a:pPr>
            <a:r>
              <a:rPr lang="en-US" sz="700" i="1" dirty="0">
                <a:solidFill>
                  <a:srgbClr val="6B7A99"/>
                </a:solidFill>
              </a:rPr>
              <a:t>Jefferson Health</a:t>
            </a:r>
            <a:endParaRPr lang="en-US" sz="700" dirty="0"/>
          </a:p>
        </p:txBody>
      </p:sp>
      <p:sp>
        <p:nvSpPr>
          <p:cNvPr id="13" name="Shape 10"/>
          <p:cNvSpPr/>
          <p:nvPr/>
        </p:nvSpPr>
        <p:spPr>
          <a:xfrm>
            <a:off x="1911096" y="749808"/>
            <a:ext cx="1682496" cy="1188720"/>
          </a:xfrm>
          <a:prstGeom prst="rect">
            <a:avLst/>
          </a:prstGeom>
          <a:solidFill>
            <a:srgbClr val="FFFFFF"/>
          </a:solidFill>
          <a:ln w="31750">
            <a:solidFill>
              <a:srgbClr val="003399"/>
            </a:solidFill>
            <a:prstDash val="solid"/>
          </a:ln>
          <a:effectLst>
            <a:outerShdw blurRad="76200" dist="38100" dir="8100000" algn="bl" rotWithShape="0">
              <a:srgbClr val="000000">
                <a:alpha val="14000"/>
              </a:srgbClr>
            </a:outerShdw>
          </a:effectLst>
        </p:spPr>
        <p:txBody>
          <a:bodyPr/>
          <a:lstStyle/>
          <a:p>
            <a:endParaRPr lang="en-US"/>
          </a:p>
        </p:txBody>
      </p:sp>
      <p:sp>
        <p:nvSpPr>
          <p:cNvPr id="14" name="Shape 11"/>
          <p:cNvSpPr/>
          <p:nvPr/>
        </p:nvSpPr>
        <p:spPr>
          <a:xfrm>
            <a:off x="1911096" y="749808"/>
            <a:ext cx="1682496" cy="82296"/>
          </a:xfrm>
          <a:prstGeom prst="rect">
            <a:avLst/>
          </a:prstGeom>
          <a:solidFill>
            <a:srgbClr val="003399"/>
          </a:solidFill>
          <a:ln w="12700">
            <a:solidFill>
              <a:srgbClr val="003399"/>
            </a:solidFill>
            <a:prstDash val="solid"/>
          </a:ln>
        </p:spPr>
        <p:txBody>
          <a:bodyPr/>
          <a:lstStyle/>
          <a:p>
            <a:endParaRPr lang="en-US"/>
          </a:p>
        </p:txBody>
      </p:sp>
      <p:sp>
        <p:nvSpPr>
          <p:cNvPr id="15" name="Text 12"/>
          <p:cNvSpPr/>
          <p:nvPr/>
        </p:nvSpPr>
        <p:spPr>
          <a:xfrm>
            <a:off x="1911096" y="832104"/>
            <a:ext cx="1682496" cy="475488"/>
          </a:xfrm>
          <a:prstGeom prst="rect">
            <a:avLst/>
          </a:prstGeom>
          <a:noFill/>
          <a:ln/>
        </p:spPr>
        <p:txBody>
          <a:bodyPr wrap="square" rtlCol="0" anchor="ctr"/>
          <a:lstStyle/>
          <a:p>
            <a:pPr marL="0" indent="0" algn="ctr">
              <a:buNone/>
            </a:pPr>
            <a:r>
              <a:rPr lang="en-US" sz="2600" b="1" dirty="0">
                <a:solidFill>
                  <a:srgbClr val="003399"/>
                </a:solidFill>
              </a:rPr>
              <a:t>41%</a:t>
            </a:r>
            <a:endParaRPr lang="en-US" sz="2600" dirty="0"/>
          </a:p>
        </p:txBody>
      </p:sp>
      <p:sp>
        <p:nvSpPr>
          <p:cNvPr id="16" name="Text 13"/>
          <p:cNvSpPr/>
          <p:nvPr/>
        </p:nvSpPr>
        <p:spPr>
          <a:xfrm>
            <a:off x="1984248" y="1316736"/>
            <a:ext cx="1536192" cy="347472"/>
          </a:xfrm>
          <a:prstGeom prst="rect">
            <a:avLst/>
          </a:prstGeom>
          <a:noFill/>
          <a:ln/>
        </p:spPr>
        <p:txBody>
          <a:bodyPr wrap="square" lIns="0" tIns="0" rIns="0" bIns="0" rtlCol="0" anchor="ctr"/>
          <a:lstStyle/>
          <a:p>
            <a:pPr marL="0" indent="0" algn="ctr">
              <a:lnSpc>
                <a:spcPct val="115000"/>
              </a:lnSpc>
              <a:buNone/>
            </a:pPr>
            <a:r>
              <a:rPr lang="en-US" sz="800" dirty="0">
                <a:solidFill>
                  <a:srgbClr val="2D3556"/>
                </a:solidFill>
              </a:rPr>
              <a:t>GAD-7 reduction</a:t>
            </a:r>
            <a:endParaRPr lang="en-US" sz="800" dirty="0"/>
          </a:p>
          <a:p>
            <a:pPr marL="0" indent="0" algn="ctr">
              <a:lnSpc>
                <a:spcPct val="115000"/>
              </a:lnSpc>
              <a:buNone/>
            </a:pPr>
            <a:r>
              <a:rPr lang="en-US" sz="800" dirty="0">
                <a:solidFill>
                  <a:srgbClr val="2D3556"/>
                </a:solidFill>
              </a:rPr>
              <a:t>high dCBT engagement</a:t>
            </a:r>
            <a:endParaRPr lang="en-US" sz="800" dirty="0"/>
          </a:p>
        </p:txBody>
      </p:sp>
      <p:sp>
        <p:nvSpPr>
          <p:cNvPr id="17" name="Text 14"/>
          <p:cNvSpPr/>
          <p:nvPr/>
        </p:nvSpPr>
        <p:spPr>
          <a:xfrm>
            <a:off x="1984248" y="1700784"/>
            <a:ext cx="1536192" cy="201168"/>
          </a:xfrm>
          <a:prstGeom prst="rect">
            <a:avLst/>
          </a:prstGeom>
          <a:noFill/>
          <a:ln/>
        </p:spPr>
        <p:txBody>
          <a:bodyPr wrap="square" lIns="0" tIns="0" rIns="0" bIns="0" rtlCol="0" anchor="ctr"/>
          <a:lstStyle/>
          <a:p>
            <a:pPr marL="0" indent="0" algn="ctr">
              <a:buNone/>
            </a:pPr>
            <a:r>
              <a:rPr lang="en-US" sz="700" i="1" dirty="0">
                <a:solidFill>
                  <a:srgbClr val="6B7A99"/>
                </a:solidFill>
              </a:rPr>
              <a:t>Holley et al. 2024</a:t>
            </a:r>
            <a:endParaRPr lang="en-US" sz="700" dirty="0"/>
          </a:p>
        </p:txBody>
      </p:sp>
      <p:sp>
        <p:nvSpPr>
          <p:cNvPr id="18" name="Shape 15"/>
          <p:cNvSpPr/>
          <p:nvPr/>
        </p:nvSpPr>
        <p:spPr>
          <a:xfrm>
            <a:off x="3685032" y="749808"/>
            <a:ext cx="1682496" cy="1188720"/>
          </a:xfrm>
          <a:prstGeom prst="rect">
            <a:avLst/>
          </a:prstGeom>
          <a:solidFill>
            <a:srgbClr val="FFFFFF"/>
          </a:solidFill>
          <a:ln w="31750">
            <a:solidFill>
              <a:srgbClr val="1A3E99"/>
            </a:solidFill>
            <a:prstDash val="solid"/>
          </a:ln>
          <a:effectLst>
            <a:outerShdw blurRad="76200" dist="38100" dir="8100000" algn="bl" rotWithShape="0">
              <a:srgbClr val="000000">
                <a:alpha val="14000"/>
              </a:srgbClr>
            </a:outerShdw>
          </a:effectLst>
        </p:spPr>
        <p:txBody>
          <a:bodyPr/>
          <a:lstStyle/>
          <a:p>
            <a:endParaRPr lang="en-US"/>
          </a:p>
        </p:txBody>
      </p:sp>
      <p:sp>
        <p:nvSpPr>
          <p:cNvPr id="19" name="Shape 16"/>
          <p:cNvSpPr/>
          <p:nvPr/>
        </p:nvSpPr>
        <p:spPr>
          <a:xfrm>
            <a:off x="3685032" y="749808"/>
            <a:ext cx="1682496" cy="82296"/>
          </a:xfrm>
          <a:prstGeom prst="rect">
            <a:avLst/>
          </a:prstGeom>
          <a:solidFill>
            <a:srgbClr val="1A3E99"/>
          </a:solidFill>
          <a:ln w="12700">
            <a:solidFill>
              <a:srgbClr val="1A3E99"/>
            </a:solidFill>
            <a:prstDash val="solid"/>
          </a:ln>
        </p:spPr>
        <p:txBody>
          <a:bodyPr/>
          <a:lstStyle/>
          <a:p>
            <a:endParaRPr lang="en-US"/>
          </a:p>
        </p:txBody>
      </p:sp>
      <p:sp>
        <p:nvSpPr>
          <p:cNvPr id="20" name="Text 17"/>
          <p:cNvSpPr/>
          <p:nvPr/>
        </p:nvSpPr>
        <p:spPr>
          <a:xfrm>
            <a:off x="3685032" y="832104"/>
            <a:ext cx="1682496" cy="475488"/>
          </a:xfrm>
          <a:prstGeom prst="rect">
            <a:avLst/>
          </a:prstGeom>
          <a:noFill/>
          <a:ln/>
        </p:spPr>
        <p:txBody>
          <a:bodyPr wrap="square" rtlCol="0" anchor="ctr"/>
          <a:lstStyle/>
          <a:p>
            <a:pPr marL="0" indent="0" algn="ctr">
              <a:buNone/>
            </a:pPr>
            <a:r>
              <a:rPr lang="en-US" sz="2600" b="1" dirty="0">
                <a:solidFill>
                  <a:srgbClr val="1A3E99"/>
                </a:solidFill>
              </a:rPr>
              <a:t>24%</a:t>
            </a:r>
            <a:endParaRPr lang="en-US" sz="2600" dirty="0"/>
          </a:p>
        </p:txBody>
      </p:sp>
      <p:sp>
        <p:nvSpPr>
          <p:cNvPr id="21" name="Text 18"/>
          <p:cNvSpPr/>
          <p:nvPr/>
        </p:nvSpPr>
        <p:spPr>
          <a:xfrm>
            <a:off x="3758184" y="1316736"/>
            <a:ext cx="1536192" cy="347472"/>
          </a:xfrm>
          <a:prstGeom prst="rect">
            <a:avLst/>
          </a:prstGeom>
          <a:noFill/>
          <a:ln/>
        </p:spPr>
        <p:txBody>
          <a:bodyPr wrap="square" lIns="0" tIns="0" rIns="0" bIns="0" rtlCol="0" anchor="ctr"/>
          <a:lstStyle/>
          <a:p>
            <a:pPr marL="0" indent="0" algn="ctr">
              <a:lnSpc>
                <a:spcPct val="115000"/>
              </a:lnSpc>
              <a:buNone/>
            </a:pPr>
            <a:r>
              <a:rPr lang="en-US" sz="800" dirty="0">
                <a:solidFill>
                  <a:srgbClr val="2D3556"/>
                </a:solidFill>
              </a:rPr>
              <a:t>PHQ-9 reduction</a:t>
            </a:r>
            <a:endParaRPr lang="en-US" sz="800" dirty="0"/>
          </a:p>
          <a:p>
            <a:pPr marL="0" indent="0" algn="ctr">
              <a:lnSpc>
                <a:spcPct val="115000"/>
              </a:lnSpc>
              <a:buNone/>
            </a:pPr>
            <a:r>
              <a:rPr lang="en-US" sz="800" dirty="0">
                <a:solidFill>
                  <a:srgbClr val="2D3556"/>
                </a:solidFill>
              </a:rPr>
              <a:t>high dCBT engagement</a:t>
            </a:r>
            <a:endParaRPr lang="en-US" sz="800" dirty="0"/>
          </a:p>
        </p:txBody>
      </p:sp>
      <p:sp>
        <p:nvSpPr>
          <p:cNvPr id="22" name="Text 19"/>
          <p:cNvSpPr/>
          <p:nvPr/>
        </p:nvSpPr>
        <p:spPr>
          <a:xfrm>
            <a:off x="3758184" y="1700784"/>
            <a:ext cx="1536192" cy="201168"/>
          </a:xfrm>
          <a:prstGeom prst="rect">
            <a:avLst/>
          </a:prstGeom>
          <a:noFill/>
          <a:ln/>
        </p:spPr>
        <p:txBody>
          <a:bodyPr wrap="square" lIns="0" tIns="0" rIns="0" bIns="0" rtlCol="0" anchor="ctr"/>
          <a:lstStyle/>
          <a:p>
            <a:pPr marL="0" indent="0" algn="ctr">
              <a:buNone/>
            </a:pPr>
            <a:r>
              <a:rPr lang="en-US" sz="700" i="1" dirty="0">
                <a:solidFill>
                  <a:srgbClr val="6B7A99"/>
                </a:solidFill>
              </a:rPr>
              <a:t>Holley et al. 2024</a:t>
            </a:r>
            <a:endParaRPr lang="en-US" sz="700" dirty="0"/>
          </a:p>
        </p:txBody>
      </p:sp>
      <p:sp>
        <p:nvSpPr>
          <p:cNvPr id="23" name="Shape 20"/>
          <p:cNvSpPr/>
          <p:nvPr/>
        </p:nvSpPr>
        <p:spPr>
          <a:xfrm>
            <a:off x="5458968" y="749808"/>
            <a:ext cx="1682496" cy="1188720"/>
          </a:xfrm>
          <a:prstGeom prst="rect">
            <a:avLst/>
          </a:prstGeom>
          <a:solidFill>
            <a:srgbClr val="FFFFFF"/>
          </a:solidFill>
          <a:ln w="31750">
            <a:solidFill>
              <a:srgbClr val="C33F23"/>
            </a:solidFill>
            <a:prstDash val="solid"/>
          </a:ln>
          <a:effectLst>
            <a:outerShdw blurRad="76200" dist="38100" dir="8100000" algn="bl" rotWithShape="0">
              <a:srgbClr val="000000">
                <a:alpha val="14000"/>
              </a:srgbClr>
            </a:outerShdw>
          </a:effectLst>
        </p:spPr>
        <p:txBody>
          <a:bodyPr/>
          <a:lstStyle/>
          <a:p>
            <a:endParaRPr lang="en-US"/>
          </a:p>
        </p:txBody>
      </p:sp>
      <p:sp>
        <p:nvSpPr>
          <p:cNvPr id="24" name="Shape 21"/>
          <p:cNvSpPr/>
          <p:nvPr/>
        </p:nvSpPr>
        <p:spPr>
          <a:xfrm>
            <a:off x="5458968" y="749808"/>
            <a:ext cx="1682496" cy="82296"/>
          </a:xfrm>
          <a:prstGeom prst="rect">
            <a:avLst/>
          </a:prstGeom>
          <a:solidFill>
            <a:srgbClr val="C33F23"/>
          </a:solidFill>
          <a:ln w="12700">
            <a:solidFill>
              <a:srgbClr val="C33F23"/>
            </a:solidFill>
            <a:prstDash val="solid"/>
          </a:ln>
        </p:spPr>
        <p:txBody>
          <a:bodyPr/>
          <a:lstStyle/>
          <a:p>
            <a:endParaRPr lang="en-US"/>
          </a:p>
        </p:txBody>
      </p:sp>
      <p:sp>
        <p:nvSpPr>
          <p:cNvPr id="25" name="Text 22"/>
          <p:cNvSpPr/>
          <p:nvPr/>
        </p:nvSpPr>
        <p:spPr>
          <a:xfrm>
            <a:off x="5458968" y="832104"/>
            <a:ext cx="1682496" cy="475488"/>
          </a:xfrm>
          <a:prstGeom prst="rect">
            <a:avLst/>
          </a:prstGeom>
          <a:noFill/>
          <a:ln/>
        </p:spPr>
        <p:txBody>
          <a:bodyPr wrap="square" rtlCol="0" anchor="ctr"/>
          <a:lstStyle/>
          <a:p>
            <a:pPr marL="0" indent="0" algn="ctr">
              <a:buNone/>
            </a:pPr>
            <a:r>
              <a:rPr lang="en-US" sz="2600" b="1" dirty="0">
                <a:solidFill>
                  <a:srgbClr val="C33F23"/>
                </a:solidFill>
              </a:rPr>
              <a:t>55K+</a:t>
            </a:r>
            <a:endParaRPr lang="en-US" sz="2600" dirty="0"/>
          </a:p>
        </p:txBody>
      </p:sp>
      <p:sp>
        <p:nvSpPr>
          <p:cNvPr id="26" name="Text 23"/>
          <p:cNvSpPr/>
          <p:nvPr/>
        </p:nvSpPr>
        <p:spPr>
          <a:xfrm>
            <a:off x="5532120" y="1316736"/>
            <a:ext cx="1536192" cy="347472"/>
          </a:xfrm>
          <a:prstGeom prst="rect">
            <a:avLst/>
          </a:prstGeom>
          <a:noFill/>
          <a:ln/>
        </p:spPr>
        <p:txBody>
          <a:bodyPr wrap="square" lIns="0" tIns="0" rIns="0" bIns="0" rtlCol="0" anchor="ctr"/>
          <a:lstStyle/>
          <a:p>
            <a:pPr marL="0" indent="0" algn="ctr">
              <a:lnSpc>
                <a:spcPct val="115000"/>
              </a:lnSpc>
              <a:buNone/>
            </a:pPr>
            <a:r>
              <a:rPr lang="en-US" sz="800" dirty="0">
                <a:solidFill>
                  <a:srgbClr val="2D3556"/>
                </a:solidFill>
              </a:rPr>
              <a:t>SI &amp; rising-risk events</a:t>
            </a:r>
            <a:endParaRPr lang="en-US" sz="800" dirty="0"/>
          </a:p>
          <a:p>
            <a:pPr marL="0" indent="0" algn="ctr">
              <a:lnSpc>
                <a:spcPct val="115000"/>
              </a:lnSpc>
              <a:buNone/>
            </a:pPr>
            <a:r>
              <a:rPr lang="en-US" sz="800" dirty="0">
                <a:solidFill>
                  <a:srgbClr val="2D3556"/>
                </a:solidFill>
              </a:rPr>
              <a:t>identified</a:t>
            </a:r>
            <a:endParaRPr lang="en-US" sz="800" dirty="0"/>
          </a:p>
        </p:txBody>
      </p:sp>
      <p:sp>
        <p:nvSpPr>
          <p:cNvPr id="27" name="Text 24"/>
          <p:cNvSpPr/>
          <p:nvPr/>
        </p:nvSpPr>
        <p:spPr>
          <a:xfrm>
            <a:off x="5532120" y="1700784"/>
            <a:ext cx="1536192" cy="201168"/>
          </a:xfrm>
          <a:prstGeom prst="rect">
            <a:avLst/>
          </a:prstGeom>
          <a:noFill/>
          <a:ln/>
        </p:spPr>
        <p:txBody>
          <a:bodyPr wrap="square" lIns="0" tIns="0" rIns="0" bIns="0" rtlCol="0" anchor="ctr"/>
          <a:lstStyle/>
          <a:p>
            <a:pPr marL="0" indent="0" algn="ctr">
              <a:buNone/>
            </a:pPr>
            <a:r>
              <a:rPr lang="en-US" sz="700" i="1" dirty="0">
                <a:solidFill>
                  <a:srgbClr val="6B7A99"/>
                </a:solidFill>
              </a:rPr>
              <a:t>NeuroFlow 2021–2023</a:t>
            </a:r>
            <a:endParaRPr lang="en-US" sz="700" dirty="0"/>
          </a:p>
        </p:txBody>
      </p:sp>
      <p:sp>
        <p:nvSpPr>
          <p:cNvPr id="28" name="Shape 25"/>
          <p:cNvSpPr/>
          <p:nvPr/>
        </p:nvSpPr>
        <p:spPr>
          <a:xfrm>
            <a:off x="7232904" y="749808"/>
            <a:ext cx="1682496" cy="1188720"/>
          </a:xfrm>
          <a:prstGeom prst="rect">
            <a:avLst/>
          </a:prstGeom>
          <a:solidFill>
            <a:srgbClr val="FFFFFF"/>
          </a:solidFill>
          <a:ln w="31750">
            <a:solidFill>
              <a:srgbClr val="F5A623"/>
            </a:solidFill>
            <a:prstDash val="solid"/>
          </a:ln>
          <a:effectLst>
            <a:outerShdw blurRad="76200" dist="38100" dir="8100000" algn="bl" rotWithShape="0">
              <a:srgbClr val="000000">
                <a:alpha val="14000"/>
              </a:srgbClr>
            </a:outerShdw>
          </a:effectLst>
        </p:spPr>
        <p:txBody>
          <a:bodyPr/>
          <a:lstStyle/>
          <a:p>
            <a:endParaRPr lang="en-US"/>
          </a:p>
        </p:txBody>
      </p:sp>
      <p:sp>
        <p:nvSpPr>
          <p:cNvPr id="29" name="Shape 26"/>
          <p:cNvSpPr/>
          <p:nvPr/>
        </p:nvSpPr>
        <p:spPr>
          <a:xfrm>
            <a:off x="7232904" y="749808"/>
            <a:ext cx="1682496" cy="82296"/>
          </a:xfrm>
          <a:prstGeom prst="rect">
            <a:avLst/>
          </a:prstGeom>
          <a:solidFill>
            <a:srgbClr val="F5A623"/>
          </a:solidFill>
          <a:ln w="12700">
            <a:solidFill>
              <a:srgbClr val="F5A623"/>
            </a:solidFill>
            <a:prstDash val="solid"/>
          </a:ln>
        </p:spPr>
        <p:txBody>
          <a:bodyPr/>
          <a:lstStyle/>
          <a:p>
            <a:endParaRPr lang="en-US"/>
          </a:p>
        </p:txBody>
      </p:sp>
      <p:sp>
        <p:nvSpPr>
          <p:cNvPr id="30" name="Text 27"/>
          <p:cNvSpPr/>
          <p:nvPr/>
        </p:nvSpPr>
        <p:spPr>
          <a:xfrm>
            <a:off x="7232904" y="832104"/>
            <a:ext cx="1682496" cy="475488"/>
          </a:xfrm>
          <a:prstGeom prst="rect">
            <a:avLst/>
          </a:prstGeom>
          <a:noFill/>
          <a:ln/>
        </p:spPr>
        <p:txBody>
          <a:bodyPr wrap="square" rtlCol="0" anchor="ctr"/>
          <a:lstStyle/>
          <a:p>
            <a:pPr marL="0" indent="0" algn="ctr">
              <a:buNone/>
            </a:pPr>
            <a:r>
              <a:rPr lang="en-US" sz="2600" b="1" dirty="0">
                <a:solidFill>
                  <a:srgbClr val="F5A623"/>
                </a:solidFill>
              </a:rPr>
              <a:t>94%</a:t>
            </a:r>
            <a:endParaRPr lang="en-US" sz="2600" dirty="0"/>
          </a:p>
        </p:txBody>
      </p:sp>
      <p:sp>
        <p:nvSpPr>
          <p:cNvPr id="31" name="Text 28"/>
          <p:cNvSpPr/>
          <p:nvPr/>
        </p:nvSpPr>
        <p:spPr>
          <a:xfrm>
            <a:off x="7306056" y="1316736"/>
            <a:ext cx="1536192" cy="347472"/>
          </a:xfrm>
          <a:prstGeom prst="rect">
            <a:avLst/>
          </a:prstGeom>
          <a:noFill/>
          <a:ln/>
        </p:spPr>
        <p:txBody>
          <a:bodyPr wrap="square" lIns="0" tIns="0" rIns="0" bIns="0" rtlCol="0" anchor="ctr"/>
          <a:lstStyle/>
          <a:p>
            <a:pPr marL="0" indent="0" algn="ctr">
              <a:lnSpc>
                <a:spcPct val="115000"/>
              </a:lnSpc>
              <a:buNone/>
            </a:pPr>
            <a:r>
              <a:rPr lang="en-US" sz="800" dirty="0">
                <a:solidFill>
                  <a:srgbClr val="2D3556"/>
                </a:solidFill>
              </a:rPr>
              <a:t>LLM sensitivity</a:t>
            </a:r>
            <a:endParaRPr lang="en-US" sz="800" dirty="0"/>
          </a:p>
          <a:p>
            <a:pPr marL="0" indent="0" algn="ctr">
              <a:lnSpc>
                <a:spcPct val="115000"/>
              </a:lnSpc>
              <a:buNone/>
            </a:pPr>
            <a:r>
              <a:rPr lang="en-US" sz="800" dirty="0">
                <a:solidFill>
                  <a:srgbClr val="2D3556"/>
                </a:solidFill>
              </a:rPr>
              <a:t>for SI in journals</a:t>
            </a:r>
            <a:endParaRPr lang="en-US" sz="800" dirty="0"/>
          </a:p>
        </p:txBody>
      </p:sp>
      <p:sp>
        <p:nvSpPr>
          <p:cNvPr id="32" name="Text 29"/>
          <p:cNvSpPr/>
          <p:nvPr/>
        </p:nvSpPr>
        <p:spPr>
          <a:xfrm>
            <a:off x="7306056" y="1700784"/>
            <a:ext cx="1536192" cy="201168"/>
          </a:xfrm>
          <a:prstGeom prst="rect">
            <a:avLst/>
          </a:prstGeom>
          <a:noFill/>
          <a:ln/>
        </p:spPr>
        <p:txBody>
          <a:bodyPr wrap="square" lIns="0" tIns="0" rIns="0" bIns="0" rtlCol="0" anchor="ctr"/>
          <a:lstStyle/>
          <a:p>
            <a:pPr marL="0" indent="0" algn="ctr">
              <a:buNone/>
            </a:pPr>
            <a:r>
              <a:rPr lang="en-US" sz="700" i="1" dirty="0">
                <a:solidFill>
                  <a:srgbClr val="6B7A99"/>
                </a:solidFill>
              </a:rPr>
              <a:t>BMC Psychiatry 2025</a:t>
            </a:r>
            <a:endParaRPr lang="en-US" sz="700" dirty="0"/>
          </a:p>
        </p:txBody>
      </p:sp>
      <p:sp>
        <p:nvSpPr>
          <p:cNvPr id="33" name="Text 30"/>
          <p:cNvSpPr/>
          <p:nvPr/>
        </p:nvSpPr>
        <p:spPr>
          <a:xfrm>
            <a:off x="201168" y="1993392"/>
            <a:ext cx="3200400" cy="237744"/>
          </a:xfrm>
          <a:prstGeom prst="rect">
            <a:avLst/>
          </a:prstGeom>
          <a:noFill/>
          <a:ln/>
        </p:spPr>
        <p:txBody>
          <a:bodyPr wrap="square" rtlCol="0" anchor="ctr"/>
          <a:lstStyle/>
          <a:p>
            <a:pPr marL="0" indent="0">
              <a:buNone/>
            </a:pPr>
            <a:r>
              <a:rPr lang="en-US" sz="1100" b="1" dirty="0">
                <a:solidFill>
                  <a:srgbClr val="003399"/>
                </a:solidFill>
              </a:rPr>
              <a:t>Key Study Findings</a:t>
            </a:r>
            <a:endParaRPr lang="en-US" sz="1100" dirty="0"/>
          </a:p>
        </p:txBody>
      </p:sp>
      <p:sp>
        <p:nvSpPr>
          <p:cNvPr id="34" name="Shape 31"/>
          <p:cNvSpPr/>
          <p:nvPr/>
        </p:nvSpPr>
        <p:spPr>
          <a:xfrm>
            <a:off x="201168" y="2276856"/>
            <a:ext cx="8741664" cy="374904"/>
          </a:xfrm>
          <a:prstGeom prst="rect">
            <a:avLst/>
          </a:prstGeom>
          <a:solidFill>
            <a:srgbClr val="FFFFFF"/>
          </a:solidFill>
          <a:ln w="6350">
            <a:solidFill>
              <a:srgbClr val="E8EDF5"/>
            </a:solidFill>
            <a:prstDash val="solid"/>
          </a:ln>
        </p:spPr>
        <p:txBody>
          <a:bodyPr/>
          <a:lstStyle/>
          <a:p>
            <a:endParaRPr lang="en-US"/>
          </a:p>
        </p:txBody>
      </p:sp>
      <p:sp>
        <p:nvSpPr>
          <p:cNvPr id="35" name="Shape 32"/>
          <p:cNvSpPr/>
          <p:nvPr/>
        </p:nvSpPr>
        <p:spPr>
          <a:xfrm>
            <a:off x="201168" y="2276856"/>
            <a:ext cx="64008" cy="374904"/>
          </a:xfrm>
          <a:prstGeom prst="rect">
            <a:avLst/>
          </a:prstGeom>
          <a:solidFill>
            <a:srgbClr val="196779"/>
          </a:solidFill>
          <a:ln w="12700">
            <a:solidFill>
              <a:srgbClr val="196779"/>
            </a:solidFill>
            <a:prstDash val="solid"/>
          </a:ln>
        </p:spPr>
        <p:txBody>
          <a:bodyPr/>
          <a:lstStyle/>
          <a:p>
            <a:endParaRPr lang="en-US"/>
          </a:p>
        </p:txBody>
      </p:sp>
      <p:sp>
        <p:nvSpPr>
          <p:cNvPr id="36" name="Text 33"/>
          <p:cNvSpPr/>
          <p:nvPr/>
        </p:nvSpPr>
        <p:spPr>
          <a:xfrm>
            <a:off x="329184" y="2313432"/>
            <a:ext cx="2926080" cy="310896"/>
          </a:xfrm>
          <a:prstGeom prst="rect">
            <a:avLst/>
          </a:prstGeom>
          <a:noFill/>
          <a:ln/>
        </p:spPr>
        <p:txBody>
          <a:bodyPr wrap="square" lIns="0" tIns="0" rIns="0" bIns="0" rtlCol="0" anchor="ctr"/>
          <a:lstStyle/>
          <a:p>
            <a:pPr marL="0" indent="0">
              <a:buNone/>
            </a:pPr>
            <a:r>
              <a:rPr lang="en-US" sz="780" b="1" dirty="0">
                <a:solidFill>
                  <a:srgbClr val="003399"/>
                </a:solidFill>
                <a:latin typeface="Arial" pitchFamily="34" charset="0"/>
                <a:ea typeface="Arial" pitchFamily="34" charset="-122"/>
                <a:cs typeface="Arial" pitchFamily="34" charset="-120"/>
              </a:rPr>
              <a:t>Remote Screening — Holley et al. IDDB (2024)</a:t>
            </a:r>
            <a:endParaRPr lang="en-US" sz="780" dirty="0"/>
          </a:p>
        </p:txBody>
      </p:sp>
      <p:sp>
        <p:nvSpPr>
          <p:cNvPr id="37" name="Text 34"/>
          <p:cNvSpPr/>
          <p:nvPr/>
        </p:nvSpPr>
        <p:spPr>
          <a:xfrm>
            <a:off x="3328416" y="2313432"/>
            <a:ext cx="5541264" cy="310896"/>
          </a:xfrm>
          <a:prstGeom prst="rect">
            <a:avLst/>
          </a:prstGeom>
          <a:noFill/>
          <a:ln/>
        </p:spPr>
        <p:txBody>
          <a:bodyPr wrap="square" lIns="0" tIns="0" rIns="0" bIns="0" rtlCol="0" anchor="ctr"/>
          <a:lstStyle/>
          <a:p>
            <a:pPr marL="0" indent="0">
              <a:buNone/>
            </a:pPr>
            <a:r>
              <a:rPr lang="en-US" sz="850" dirty="0">
                <a:solidFill>
                  <a:srgbClr val="2D3556"/>
                </a:solidFill>
                <a:latin typeface="Arial" pitchFamily="34" charset="0"/>
                <a:ea typeface="Arial" pitchFamily="34" charset="-122"/>
                <a:cs typeface="Arial" pitchFamily="34" charset="-120"/>
              </a:rPr>
              <a:t>12.9% of patients showed rising risk between visits; hidden risk missed entirely by in-clinic-only approach; median 9-day early detection lead time</a:t>
            </a:r>
            <a:endParaRPr lang="en-US" sz="850" dirty="0"/>
          </a:p>
        </p:txBody>
      </p:sp>
      <p:sp>
        <p:nvSpPr>
          <p:cNvPr id="38" name="Shape 35"/>
          <p:cNvSpPr/>
          <p:nvPr/>
        </p:nvSpPr>
        <p:spPr>
          <a:xfrm>
            <a:off x="173736" y="2624328"/>
            <a:ext cx="8741664" cy="374904"/>
          </a:xfrm>
          <a:prstGeom prst="rect">
            <a:avLst/>
          </a:prstGeom>
          <a:solidFill>
            <a:srgbClr val="F7F8FC"/>
          </a:solidFill>
          <a:ln w="6350">
            <a:solidFill>
              <a:srgbClr val="E8EDF5"/>
            </a:solidFill>
            <a:prstDash val="solid"/>
          </a:ln>
        </p:spPr>
        <p:txBody>
          <a:bodyPr/>
          <a:lstStyle/>
          <a:p>
            <a:endParaRPr lang="en-US" dirty="0"/>
          </a:p>
        </p:txBody>
      </p:sp>
      <p:sp>
        <p:nvSpPr>
          <p:cNvPr id="39" name="Shape 36"/>
          <p:cNvSpPr/>
          <p:nvPr/>
        </p:nvSpPr>
        <p:spPr>
          <a:xfrm>
            <a:off x="201168" y="2679192"/>
            <a:ext cx="64008" cy="374904"/>
          </a:xfrm>
          <a:prstGeom prst="rect">
            <a:avLst/>
          </a:prstGeom>
          <a:solidFill>
            <a:srgbClr val="003399"/>
          </a:solidFill>
          <a:ln w="12700">
            <a:solidFill>
              <a:srgbClr val="003399"/>
            </a:solidFill>
            <a:prstDash val="solid"/>
          </a:ln>
        </p:spPr>
        <p:txBody>
          <a:bodyPr/>
          <a:lstStyle/>
          <a:p>
            <a:endParaRPr lang="en-US"/>
          </a:p>
        </p:txBody>
      </p:sp>
      <p:sp>
        <p:nvSpPr>
          <p:cNvPr id="40" name="Text 37"/>
          <p:cNvSpPr/>
          <p:nvPr/>
        </p:nvSpPr>
        <p:spPr>
          <a:xfrm>
            <a:off x="329184" y="2715768"/>
            <a:ext cx="2926080" cy="310896"/>
          </a:xfrm>
          <a:prstGeom prst="rect">
            <a:avLst/>
          </a:prstGeom>
          <a:noFill/>
          <a:ln/>
        </p:spPr>
        <p:txBody>
          <a:bodyPr wrap="square" lIns="0" tIns="0" rIns="0" bIns="0" rtlCol="0" anchor="ctr"/>
          <a:lstStyle/>
          <a:p>
            <a:pPr marL="0" indent="0">
              <a:buNone/>
            </a:pPr>
            <a:r>
              <a:rPr lang="en-US" sz="780" b="1" dirty="0">
                <a:solidFill>
                  <a:srgbClr val="003399"/>
                </a:solidFill>
                <a:latin typeface="Arial" pitchFamily="34" charset="0"/>
                <a:ea typeface="Arial" pitchFamily="34" charset="-122"/>
                <a:cs typeface="Arial" pitchFamily="34" charset="-120"/>
              </a:rPr>
              <a:t>mHealth Platform — Pardes et al. IDDB (2022)</a:t>
            </a:r>
            <a:endParaRPr lang="en-US" sz="780" dirty="0"/>
          </a:p>
        </p:txBody>
      </p:sp>
      <p:sp>
        <p:nvSpPr>
          <p:cNvPr id="41" name="Text 38"/>
          <p:cNvSpPr/>
          <p:nvPr/>
        </p:nvSpPr>
        <p:spPr>
          <a:xfrm>
            <a:off x="3328416" y="2715768"/>
            <a:ext cx="5541264" cy="310896"/>
          </a:xfrm>
          <a:prstGeom prst="rect">
            <a:avLst/>
          </a:prstGeom>
          <a:noFill/>
          <a:ln/>
        </p:spPr>
        <p:txBody>
          <a:bodyPr wrap="square" lIns="0" tIns="0" rIns="0" bIns="0" rtlCol="0" anchor="ctr"/>
          <a:lstStyle/>
          <a:p>
            <a:r>
              <a:rPr lang="en-US" sz="900" dirty="0">
                <a:solidFill>
                  <a:schemeClr val="bg1"/>
                </a:solidFill>
              </a:rPr>
              <a:t>PHQ-9 dropped 28.5% and GAD-7 dropped 29% at 8 weeks in tBHI cohort; </a:t>
            </a:r>
            <a:r>
              <a:rPr lang="en-US" sz="850" dirty="0">
                <a:solidFill>
                  <a:srgbClr val="2D3556"/>
                </a:solidFill>
                <a:latin typeface="Arial" pitchFamily="34" charset="0"/>
                <a:ea typeface="Arial" pitchFamily="34" charset="-122"/>
                <a:cs typeface="Arial" pitchFamily="34" charset="-120"/>
              </a:rPr>
              <a:t>SI dropped from 25% → 14.7% at 8 wks</a:t>
            </a:r>
            <a:endParaRPr lang="en-US" sz="850" dirty="0"/>
          </a:p>
        </p:txBody>
      </p:sp>
      <p:sp>
        <p:nvSpPr>
          <p:cNvPr id="42" name="Shape 39"/>
          <p:cNvSpPr/>
          <p:nvPr/>
        </p:nvSpPr>
        <p:spPr>
          <a:xfrm>
            <a:off x="201168" y="3081528"/>
            <a:ext cx="8741664" cy="374904"/>
          </a:xfrm>
          <a:prstGeom prst="rect">
            <a:avLst/>
          </a:prstGeom>
          <a:solidFill>
            <a:srgbClr val="FFFFFF"/>
          </a:solidFill>
          <a:ln w="6350">
            <a:solidFill>
              <a:srgbClr val="E8EDF5"/>
            </a:solidFill>
            <a:prstDash val="solid"/>
          </a:ln>
        </p:spPr>
        <p:txBody>
          <a:bodyPr/>
          <a:lstStyle/>
          <a:p>
            <a:endParaRPr lang="en-US"/>
          </a:p>
        </p:txBody>
      </p:sp>
      <p:sp>
        <p:nvSpPr>
          <p:cNvPr id="43" name="Shape 40"/>
          <p:cNvSpPr/>
          <p:nvPr/>
        </p:nvSpPr>
        <p:spPr>
          <a:xfrm>
            <a:off x="201168" y="3081528"/>
            <a:ext cx="64008" cy="374904"/>
          </a:xfrm>
          <a:prstGeom prst="rect">
            <a:avLst/>
          </a:prstGeom>
          <a:solidFill>
            <a:srgbClr val="1A3E99"/>
          </a:solidFill>
          <a:ln w="12700">
            <a:solidFill>
              <a:srgbClr val="1A3E99"/>
            </a:solidFill>
            <a:prstDash val="solid"/>
          </a:ln>
        </p:spPr>
        <p:txBody>
          <a:bodyPr/>
          <a:lstStyle/>
          <a:p>
            <a:endParaRPr lang="en-US"/>
          </a:p>
        </p:txBody>
      </p:sp>
      <p:sp>
        <p:nvSpPr>
          <p:cNvPr id="44" name="Text 41"/>
          <p:cNvSpPr/>
          <p:nvPr/>
        </p:nvSpPr>
        <p:spPr>
          <a:xfrm>
            <a:off x="329184" y="3118104"/>
            <a:ext cx="2926080" cy="310896"/>
          </a:xfrm>
          <a:prstGeom prst="rect">
            <a:avLst/>
          </a:prstGeom>
          <a:noFill/>
          <a:ln/>
        </p:spPr>
        <p:txBody>
          <a:bodyPr wrap="square" lIns="0" tIns="0" rIns="0" bIns="0" rtlCol="0" anchor="ctr"/>
          <a:lstStyle/>
          <a:p>
            <a:r>
              <a:rPr lang="en-US" sz="780" b="1" dirty="0">
                <a:solidFill>
                  <a:srgbClr val="003399"/>
                </a:solidFill>
                <a:latin typeface="Arial" pitchFamily="34" charset="0"/>
                <a:ea typeface="Arial" pitchFamily="34" charset="-122"/>
                <a:cs typeface="Arial" pitchFamily="34" charset="-120"/>
              </a:rPr>
              <a:t>Digital CBT — Holley et al. IDDB (2024)</a:t>
            </a:r>
            <a:endParaRPr lang="en-US" sz="780" dirty="0"/>
          </a:p>
        </p:txBody>
      </p:sp>
      <p:sp>
        <p:nvSpPr>
          <p:cNvPr id="45" name="Text 42"/>
          <p:cNvSpPr/>
          <p:nvPr/>
        </p:nvSpPr>
        <p:spPr>
          <a:xfrm>
            <a:off x="3328416" y="3118104"/>
            <a:ext cx="5541264" cy="310896"/>
          </a:xfrm>
          <a:prstGeom prst="rect">
            <a:avLst/>
          </a:prstGeom>
          <a:noFill/>
          <a:ln/>
        </p:spPr>
        <p:txBody>
          <a:bodyPr wrap="square" lIns="0" tIns="0" rIns="0" bIns="0" rtlCol="0" anchor="ctr"/>
          <a:lstStyle/>
          <a:p>
            <a:pPr marL="0" indent="0">
              <a:buNone/>
            </a:pPr>
            <a:r>
              <a:rPr lang="en-US" sz="850" dirty="0">
                <a:solidFill>
                  <a:srgbClr val="2D3556"/>
                </a:solidFill>
                <a:latin typeface="Arial" pitchFamily="34" charset="0"/>
                <a:ea typeface="Arial" pitchFamily="34" charset="-122"/>
                <a:cs typeface="Arial" pitchFamily="34" charset="-120"/>
              </a:rPr>
              <a:t>Highly engaged patients: 41% GAD reduction (d=1.15); 24% PHQ reduction (d=0.56); higher baseline severity predicted greatest benefit</a:t>
            </a:r>
            <a:endParaRPr lang="en-US" sz="850" dirty="0"/>
          </a:p>
        </p:txBody>
      </p:sp>
      <p:sp>
        <p:nvSpPr>
          <p:cNvPr id="46" name="Shape 43"/>
          <p:cNvSpPr/>
          <p:nvPr/>
        </p:nvSpPr>
        <p:spPr>
          <a:xfrm>
            <a:off x="201168" y="3483864"/>
            <a:ext cx="8741664" cy="374904"/>
          </a:xfrm>
          <a:prstGeom prst="rect">
            <a:avLst/>
          </a:prstGeom>
          <a:solidFill>
            <a:srgbClr val="F7F8FC"/>
          </a:solidFill>
          <a:ln w="6350">
            <a:solidFill>
              <a:srgbClr val="E8EDF5"/>
            </a:solidFill>
            <a:prstDash val="solid"/>
          </a:ln>
        </p:spPr>
        <p:txBody>
          <a:bodyPr/>
          <a:lstStyle/>
          <a:p>
            <a:endParaRPr lang="en-US" dirty="0"/>
          </a:p>
        </p:txBody>
      </p:sp>
      <p:sp>
        <p:nvSpPr>
          <p:cNvPr id="47" name="Shape 44"/>
          <p:cNvSpPr/>
          <p:nvPr/>
        </p:nvSpPr>
        <p:spPr>
          <a:xfrm>
            <a:off x="201168" y="3483864"/>
            <a:ext cx="64008" cy="374904"/>
          </a:xfrm>
          <a:prstGeom prst="rect">
            <a:avLst/>
          </a:prstGeom>
          <a:solidFill>
            <a:srgbClr val="002680"/>
          </a:solidFill>
          <a:ln w="12700">
            <a:solidFill>
              <a:srgbClr val="002680"/>
            </a:solidFill>
            <a:prstDash val="solid"/>
          </a:ln>
        </p:spPr>
        <p:txBody>
          <a:bodyPr/>
          <a:lstStyle/>
          <a:p>
            <a:endParaRPr lang="en-US"/>
          </a:p>
        </p:txBody>
      </p:sp>
      <p:sp>
        <p:nvSpPr>
          <p:cNvPr id="48" name="Text 45"/>
          <p:cNvSpPr/>
          <p:nvPr/>
        </p:nvSpPr>
        <p:spPr>
          <a:xfrm>
            <a:off x="329184" y="3520440"/>
            <a:ext cx="2926080" cy="310896"/>
          </a:xfrm>
          <a:prstGeom prst="rect">
            <a:avLst/>
          </a:prstGeom>
          <a:noFill/>
          <a:ln/>
        </p:spPr>
        <p:txBody>
          <a:bodyPr wrap="square" lIns="0" tIns="0" rIns="0" bIns="0" rtlCol="0" anchor="ctr"/>
          <a:lstStyle/>
          <a:p>
            <a:pPr marL="0" indent="0">
              <a:buNone/>
            </a:pPr>
            <a:r>
              <a:rPr lang="en-US" sz="780" b="1" dirty="0">
                <a:solidFill>
                  <a:srgbClr val="003399"/>
                </a:solidFill>
                <a:latin typeface="Arial" pitchFamily="34" charset="0"/>
                <a:ea typeface="Arial" pitchFamily="34" charset="-122"/>
                <a:cs typeface="Arial" pitchFamily="34" charset="-120"/>
              </a:rPr>
              <a:t>IBH + mHealth — Holley et al. JMIR (2025)</a:t>
            </a:r>
            <a:endParaRPr lang="en-US" sz="780" dirty="0"/>
          </a:p>
        </p:txBody>
      </p:sp>
      <p:sp>
        <p:nvSpPr>
          <p:cNvPr id="49" name="Text 46"/>
          <p:cNvSpPr/>
          <p:nvPr/>
        </p:nvSpPr>
        <p:spPr>
          <a:xfrm>
            <a:off x="3328416" y="3520440"/>
            <a:ext cx="5541264" cy="310896"/>
          </a:xfrm>
          <a:prstGeom prst="rect">
            <a:avLst/>
          </a:prstGeom>
          <a:noFill/>
          <a:ln/>
        </p:spPr>
        <p:txBody>
          <a:bodyPr wrap="square" lIns="0" tIns="0" rIns="0" bIns="0" rtlCol="0" anchor="ctr"/>
          <a:lstStyle/>
          <a:p>
            <a:pPr marL="0" indent="0">
              <a:buNone/>
            </a:pPr>
            <a:r>
              <a:rPr lang="en-US" sz="850" dirty="0">
                <a:solidFill>
                  <a:srgbClr val="2D3556"/>
                </a:solidFill>
                <a:latin typeface="Arial" pitchFamily="34" charset="0"/>
                <a:ea typeface="Arial" pitchFamily="34" charset="-122"/>
                <a:cs typeface="Arial" pitchFamily="34" charset="-120"/>
              </a:rPr>
              <a:t>Significantly more patients reached clinical reduction (85.9% vs 76.4%), response (81.6% vs 73.3%), and remission (74.5% vs 69.4%) vs. IBH alone (all p&lt;0.01)</a:t>
            </a:r>
            <a:endParaRPr lang="en-US" sz="850" dirty="0"/>
          </a:p>
        </p:txBody>
      </p:sp>
      <p:sp>
        <p:nvSpPr>
          <p:cNvPr id="50" name="Shape 47"/>
          <p:cNvSpPr/>
          <p:nvPr/>
        </p:nvSpPr>
        <p:spPr>
          <a:xfrm>
            <a:off x="201168" y="3886200"/>
            <a:ext cx="8741664" cy="374904"/>
          </a:xfrm>
          <a:prstGeom prst="rect">
            <a:avLst/>
          </a:prstGeom>
          <a:solidFill>
            <a:srgbClr val="FFFFFF"/>
          </a:solidFill>
          <a:ln w="6350">
            <a:solidFill>
              <a:srgbClr val="E8EDF5"/>
            </a:solidFill>
            <a:prstDash val="solid"/>
          </a:ln>
        </p:spPr>
        <p:txBody>
          <a:bodyPr/>
          <a:lstStyle/>
          <a:p>
            <a:endParaRPr lang="en-US"/>
          </a:p>
        </p:txBody>
      </p:sp>
      <p:sp>
        <p:nvSpPr>
          <p:cNvPr id="51" name="Shape 48"/>
          <p:cNvSpPr/>
          <p:nvPr/>
        </p:nvSpPr>
        <p:spPr>
          <a:xfrm>
            <a:off x="201168" y="3886200"/>
            <a:ext cx="64008" cy="374904"/>
          </a:xfrm>
          <a:prstGeom prst="rect">
            <a:avLst/>
          </a:prstGeom>
          <a:solidFill>
            <a:srgbClr val="C33F23"/>
          </a:solidFill>
          <a:ln w="12700">
            <a:solidFill>
              <a:srgbClr val="C33F23"/>
            </a:solidFill>
            <a:prstDash val="solid"/>
          </a:ln>
        </p:spPr>
        <p:txBody>
          <a:bodyPr/>
          <a:lstStyle/>
          <a:p>
            <a:endParaRPr lang="en-US"/>
          </a:p>
        </p:txBody>
      </p:sp>
      <p:sp>
        <p:nvSpPr>
          <p:cNvPr id="52" name="Text 49"/>
          <p:cNvSpPr/>
          <p:nvPr/>
        </p:nvSpPr>
        <p:spPr>
          <a:xfrm>
            <a:off x="329184" y="3922776"/>
            <a:ext cx="2926080" cy="310896"/>
          </a:xfrm>
          <a:prstGeom prst="rect">
            <a:avLst/>
          </a:prstGeom>
          <a:noFill/>
          <a:ln/>
        </p:spPr>
        <p:txBody>
          <a:bodyPr wrap="square" lIns="0" tIns="0" rIns="0" bIns="0" rtlCol="0" anchor="ctr"/>
          <a:lstStyle/>
          <a:p>
            <a:pPr marL="0" indent="0">
              <a:buNone/>
            </a:pPr>
            <a:r>
              <a:rPr lang="en-US" sz="780" b="1" dirty="0">
                <a:solidFill>
                  <a:srgbClr val="003399"/>
                </a:solidFill>
                <a:latin typeface="Arial" pitchFamily="34" charset="0"/>
                <a:ea typeface="Arial" pitchFamily="34" charset="-122"/>
                <a:cs typeface="Arial" pitchFamily="34" charset="-120"/>
              </a:rPr>
              <a:t>EMA &amp; Suicidal Ideation — Kampa et al. </a:t>
            </a:r>
            <a:r>
              <a:rPr lang="en-US" sz="780" b="1" dirty="0" err="1">
                <a:solidFill>
                  <a:srgbClr val="003399"/>
                </a:solidFill>
                <a:latin typeface="Arial" pitchFamily="34" charset="0"/>
                <a:ea typeface="Arial" pitchFamily="34" charset="-122"/>
                <a:cs typeface="Arial" pitchFamily="34" charset="-120"/>
              </a:rPr>
              <a:t>JTiBS</a:t>
            </a:r>
            <a:r>
              <a:rPr lang="en-US" sz="780" b="1" dirty="0">
                <a:solidFill>
                  <a:srgbClr val="003399"/>
                </a:solidFill>
                <a:latin typeface="Arial" pitchFamily="34" charset="0"/>
                <a:ea typeface="Arial" pitchFamily="34" charset="-122"/>
                <a:cs typeface="Arial" pitchFamily="34" charset="-120"/>
              </a:rPr>
              <a:t> (2025)</a:t>
            </a:r>
            <a:endParaRPr lang="en-US" sz="780" dirty="0"/>
          </a:p>
        </p:txBody>
      </p:sp>
      <p:sp>
        <p:nvSpPr>
          <p:cNvPr id="53" name="Text 50"/>
          <p:cNvSpPr/>
          <p:nvPr/>
        </p:nvSpPr>
        <p:spPr>
          <a:xfrm>
            <a:off x="3328416" y="3922776"/>
            <a:ext cx="5541264" cy="310896"/>
          </a:xfrm>
          <a:prstGeom prst="rect">
            <a:avLst/>
          </a:prstGeom>
          <a:noFill/>
          <a:ln/>
        </p:spPr>
        <p:txBody>
          <a:bodyPr wrap="square" lIns="0" tIns="0" rIns="0" bIns="0" rtlCol="0" anchor="ctr"/>
          <a:lstStyle/>
          <a:p>
            <a:pPr marL="0" indent="0">
              <a:buNone/>
            </a:pPr>
            <a:r>
              <a:rPr lang="en-US" sz="850" dirty="0">
                <a:solidFill>
                  <a:srgbClr val="2D3556"/>
                </a:solidFill>
                <a:latin typeface="Arial" pitchFamily="34" charset="0"/>
                <a:ea typeface="Arial" pitchFamily="34" charset="-122"/>
                <a:cs typeface="Arial" pitchFamily="34" charset="-120"/>
              </a:rPr>
              <a:t>Mood: +43% SI risk per 1-pt deterioration; Sleep: +24%; Stress: +29%; n=30,725 users; real-time, location-agnostic risk prediction</a:t>
            </a:r>
            <a:endParaRPr lang="en-US" sz="850" dirty="0"/>
          </a:p>
        </p:txBody>
      </p:sp>
      <p:sp>
        <p:nvSpPr>
          <p:cNvPr id="54" name="Shape 51"/>
          <p:cNvSpPr/>
          <p:nvPr/>
        </p:nvSpPr>
        <p:spPr>
          <a:xfrm>
            <a:off x="201168" y="4288536"/>
            <a:ext cx="8741664" cy="374904"/>
          </a:xfrm>
          <a:prstGeom prst="rect">
            <a:avLst/>
          </a:prstGeom>
          <a:solidFill>
            <a:srgbClr val="F7F8FC"/>
          </a:solidFill>
          <a:ln w="6350">
            <a:solidFill>
              <a:srgbClr val="E8EDF5"/>
            </a:solidFill>
            <a:prstDash val="solid"/>
          </a:ln>
        </p:spPr>
        <p:txBody>
          <a:bodyPr/>
          <a:lstStyle/>
          <a:p>
            <a:endParaRPr lang="en-US"/>
          </a:p>
        </p:txBody>
      </p:sp>
      <p:sp>
        <p:nvSpPr>
          <p:cNvPr id="55" name="Shape 52"/>
          <p:cNvSpPr/>
          <p:nvPr/>
        </p:nvSpPr>
        <p:spPr>
          <a:xfrm>
            <a:off x="201168" y="4288536"/>
            <a:ext cx="64008" cy="374904"/>
          </a:xfrm>
          <a:prstGeom prst="rect">
            <a:avLst/>
          </a:prstGeom>
          <a:solidFill>
            <a:srgbClr val="F5A623"/>
          </a:solidFill>
          <a:ln w="12700">
            <a:solidFill>
              <a:srgbClr val="F5A623"/>
            </a:solidFill>
            <a:prstDash val="solid"/>
          </a:ln>
        </p:spPr>
        <p:txBody>
          <a:bodyPr/>
          <a:lstStyle/>
          <a:p>
            <a:endParaRPr lang="en-US"/>
          </a:p>
        </p:txBody>
      </p:sp>
      <p:sp>
        <p:nvSpPr>
          <p:cNvPr id="56" name="Text 53"/>
          <p:cNvSpPr/>
          <p:nvPr/>
        </p:nvSpPr>
        <p:spPr>
          <a:xfrm>
            <a:off x="329184" y="4325112"/>
            <a:ext cx="2926080" cy="310896"/>
          </a:xfrm>
          <a:prstGeom prst="rect">
            <a:avLst/>
          </a:prstGeom>
          <a:noFill/>
          <a:ln/>
        </p:spPr>
        <p:txBody>
          <a:bodyPr wrap="square" lIns="0" tIns="0" rIns="0" bIns="0" rtlCol="0" anchor="ctr"/>
          <a:lstStyle/>
          <a:p>
            <a:pPr marL="0" indent="0">
              <a:buNone/>
            </a:pPr>
            <a:r>
              <a:rPr lang="en-US" sz="780" b="1" dirty="0">
                <a:solidFill>
                  <a:srgbClr val="003399"/>
                </a:solidFill>
                <a:latin typeface="Arial" pitchFamily="34" charset="0"/>
                <a:ea typeface="Arial" pitchFamily="34" charset="-122"/>
                <a:cs typeface="Arial" pitchFamily="34" charset="-120"/>
              </a:rPr>
              <a:t>GPT Models for SI Risk — Holley et al. BMC (2025)</a:t>
            </a:r>
            <a:endParaRPr lang="en-US" sz="780" dirty="0"/>
          </a:p>
        </p:txBody>
      </p:sp>
      <p:sp>
        <p:nvSpPr>
          <p:cNvPr id="57" name="Text 54"/>
          <p:cNvSpPr/>
          <p:nvPr/>
        </p:nvSpPr>
        <p:spPr>
          <a:xfrm>
            <a:off x="3328416" y="4325112"/>
            <a:ext cx="5541264" cy="310896"/>
          </a:xfrm>
          <a:prstGeom prst="rect">
            <a:avLst/>
          </a:prstGeom>
          <a:noFill/>
          <a:ln/>
        </p:spPr>
        <p:txBody>
          <a:bodyPr wrap="square" lIns="0" tIns="0" rIns="0" bIns="0" rtlCol="0" anchor="ctr"/>
          <a:lstStyle/>
          <a:p>
            <a:pPr marL="0" indent="0">
              <a:buNone/>
            </a:pPr>
            <a:r>
              <a:rPr lang="en-US" sz="850" dirty="0">
                <a:solidFill>
                  <a:srgbClr val="2D3556"/>
                </a:solidFill>
                <a:latin typeface="Arial" pitchFamily="34" charset="0"/>
                <a:ea typeface="Arial" pitchFamily="34" charset="-122"/>
                <a:cs typeface="Arial" pitchFamily="34" charset="-120"/>
              </a:rPr>
              <a:t>Ensemble LLM: 65.6% exact agreement with clinicians; 94% sensitivity, 91% specificity; ~20x faster than human raters</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B52C-D0AE-324F-BC27-2BCDD42EAEB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6BBFB35-E96B-ED4F-9E9F-3FBF00422133}"/>
              </a:ext>
            </a:extLst>
          </p:cNvPr>
          <p:cNvSpPr>
            <a:spLocks noGrp="1"/>
          </p:cNvSpPr>
          <p:nvPr>
            <p:ph sz="quarter" idx="13"/>
          </p:nvPr>
        </p:nvSpPr>
        <p:spPr>
          <a:xfrm>
            <a:off x="138897" y="1021081"/>
            <a:ext cx="8133566" cy="3428999"/>
          </a:xfrm>
        </p:spPr>
        <p:txBody>
          <a:bodyPr>
            <a:normAutofit/>
          </a:bodyPr>
          <a:lstStyle/>
          <a:p>
            <a:r>
              <a:rPr lang="en-US" sz="1600" dirty="0">
                <a:latin typeface="Roboto" panose="02000000000000000000" pitchFamily="2" charset="0"/>
                <a:ea typeface="Roboto" panose="02000000000000000000" pitchFamily="2" charset="0"/>
                <a:cs typeface="Roboto" panose="02000000000000000000" pitchFamily="2" charset="0"/>
              </a:rPr>
              <a:t>As this is a short session with lots to cover, we likely will not be able to respond to your question live. </a:t>
            </a:r>
            <a:r>
              <a:rPr lang="en-US" sz="1600" b="1" dirty="0">
                <a:latin typeface="Roboto" panose="02000000000000000000" pitchFamily="2" charset="0"/>
                <a:ea typeface="Roboto" panose="02000000000000000000" pitchFamily="2" charset="0"/>
                <a:cs typeface="Roboto" panose="02000000000000000000" pitchFamily="2" charset="0"/>
              </a:rPr>
              <a:t>However, your questions help us know what to answer in future resources, so please ask them!</a:t>
            </a:r>
            <a:endParaRPr lang="en-US" sz="1600" dirty="0">
              <a:latin typeface="Roboto" panose="02000000000000000000" pitchFamily="2" charset="0"/>
              <a:ea typeface="Roboto" panose="02000000000000000000" pitchFamily="2" charset="0"/>
              <a:cs typeface="Roboto" panose="02000000000000000000" pitchFamily="2" charset="0"/>
            </a:endParaRPr>
          </a:p>
          <a:p>
            <a:r>
              <a:rPr lang="en-US" sz="1600" dirty="0">
                <a:latin typeface="Roboto" panose="02000000000000000000" pitchFamily="2" charset="0"/>
                <a:ea typeface="Roboto" panose="02000000000000000000" pitchFamily="2" charset="0"/>
                <a:cs typeface="Roboto" panose="02000000000000000000" pitchFamily="2" charset="0"/>
              </a:rPr>
              <a:t>Use the “Q&amp;A” area of the attendee control panel to ask questions throughout the presentation:</a:t>
            </a:r>
          </a:p>
          <a:p>
            <a:endParaRPr lang="en-US" sz="1600" dirty="0">
              <a:latin typeface="Roboto" panose="02000000000000000000" pitchFamily="2" charset="0"/>
              <a:ea typeface="Roboto" panose="02000000000000000000" pitchFamily="2" charset="0"/>
              <a:cs typeface="Roboto" panose="02000000000000000000" pitchFamily="2" charset="0"/>
            </a:endParaRPr>
          </a:p>
          <a:p>
            <a:endParaRPr lang="en-US" sz="1600" dirty="0">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n-US" sz="1600" dirty="0">
              <a:latin typeface="Roboto" panose="02000000000000000000" pitchFamily="2" charset="0"/>
              <a:ea typeface="Roboto" panose="02000000000000000000" pitchFamily="2" charset="0"/>
              <a:cs typeface="Roboto" panose="02000000000000000000" pitchFamily="2" charset="0"/>
            </a:endParaRPr>
          </a:p>
          <a:p>
            <a:r>
              <a:rPr lang="en-US" sz="1600" dirty="0">
                <a:latin typeface="Roboto" panose="02000000000000000000" pitchFamily="2" charset="0"/>
                <a:ea typeface="Roboto" panose="02000000000000000000" pitchFamily="2" charset="0"/>
                <a:cs typeface="Roboto" panose="02000000000000000000" pitchFamily="2" charset="0"/>
              </a:rPr>
              <a:t>The slides and recording will be available after the webinar.</a:t>
            </a:r>
          </a:p>
          <a:p>
            <a:r>
              <a:rPr lang="en-US" sz="1600" dirty="0">
                <a:latin typeface="Roboto" panose="02000000000000000000" pitchFamily="2" charset="0"/>
                <a:ea typeface="Roboto" panose="02000000000000000000" pitchFamily="2" charset="0"/>
                <a:cs typeface="Roboto" panose="02000000000000000000" pitchFamily="2" charset="0"/>
              </a:rPr>
              <a:t>All lines are muted.</a:t>
            </a:r>
          </a:p>
          <a:p>
            <a:pPr marL="0" indent="0">
              <a:buNone/>
            </a:pPr>
            <a:r>
              <a:rPr lang="en-US" sz="1600" i="1" dirty="0">
                <a:latin typeface="Roboto" panose="02000000000000000000" pitchFamily="2" charset="0"/>
                <a:ea typeface="Roboto" panose="02000000000000000000" pitchFamily="2" charset="0"/>
                <a:cs typeface="Roboto" panose="02000000000000000000" pitchFamily="2" charset="0"/>
              </a:rPr>
              <a:t>Contact the Practice Management </a:t>
            </a:r>
            <a:r>
              <a:rPr lang="en-US" sz="1600" i="1" dirty="0" err="1">
                <a:latin typeface="Roboto" panose="02000000000000000000" pitchFamily="2" charset="0"/>
                <a:ea typeface="Roboto" panose="02000000000000000000" pitchFamily="2" charset="0"/>
                <a:cs typeface="Roboto" panose="02000000000000000000" pitchFamily="2" charset="0"/>
              </a:rPr>
              <a:t>HelpLine</a:t>
            </a:r>
            <a:r>
              <a:rPr lang="en-US" sz="1600" i="1" dirty="0">
                <a:latin typeface="Roboto" panose="02000000000000000000" pitchFamily="2" charset="0"/>
                <a:ea typeface="Roboto" panose="02000000000000000000" pitchFamily="2" charset="0"/>
                <a:cs typeface="Roboto" panose="02000000000000000000" pitchFamily="2" charset="0"/>
              </a:rPr>
              <a:t> (</a:t>
            </a:r>
            <a:r>
              <a:rPr lang="en-US" sz="1600" i="1" dirty="0">
                <a:latin typeface="Roboto" panose="02000000000000000000" pitchFamily="2" charset="0"/>
                <a:ea typeface="Roboto" panose="02000000000000000000" pitchFamily="2" charset="0"/>
                <a:cs typeface="Roboto" panose="02000000000000000000" pitchFamily="2" charset="0"/>
                <a:hlinkClick r:id="rId3"/>
              </a:rPr>
              <a:t>practicemanagement@psych.org</a:t>
            </a:r>
            <a:r>
              <a:rPr lang="en-US" sz="1600" i="1" dirty="0">
                <a:latin typeface="Roboto" panose="02000000000000000000" pitchFamily="2" charset="0"/>
                <a:ea typeface="Roboto" panose="02000000000000000000" pitchFamily="2" charset="0"/>
                <a:cs typeface="Roboto" panose="02000000000000000000" pitchFamily="2" charset="0"/>
              </a:rPr>
              <a:t>) for specific questions about your practice. </a:t>
            </a:r>
          </a:p>
          <a:p>
            <a:endParaRPr lang="en-US" dirty="0"/>
          </a:p>
        </p:txBody>
      </p:sp>
      <p:grpSp>
        <p:nvGrpSpPr>
          <p:cNvPr id="4" name="Group 3">
            <a:extLst>
              <a:ext uri="{FF2B5EF4-FFF2-40B4-BE49-F238E27FC236}">
                <a16:creationId xmlns:a16="http://schemas.microsoft.com/office/drawing/2014/main" id="{866666C8-3895-BD72-7B08-A32CF6DAA3AB}"/>
              </a:ext>
            </a:extLst>
          </p:cNvPr>
          <p:cNvGrpSpPr/>
          <p:nvPr/>
        </p:nvGrpSpPr>
        <p:grpSpPr>
          <a:xfrm>
            <a:off x="402372" y="2461791"/>
            <a:ext cx="6005171" cy="680586"/>
            <a:chOff x="1569415" y="1760398"/>
            <a:chExt cx="6005171" cy="680586"/>
          </a:xfrm>
        </p:grpSpPr>
        <p:pic>
          <p:nvPicPr>
            <p:cNvPr id="5" name="Picture 4" descr="Zoom Webinar Best Practices for Presenters">
              <a:extLst>
                <a:ext uri="{FF2B5EF4-FFF2-40B4-BE49-F238E27FC236}">
                  <a16:creationId xmlns:a16="http://schemas.microsoft.com/office/drawing/2014/main" id="{A8A6FFEA-6BE5-DC17-A91C-A0E226C5F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415" y="1760398"/>
              <a:ext cx="6005171" cy="68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699D2BE-60A2-3B34-726F-7D3EFCA4EB67}"/>
                </a:ext>
              </a:extLst>
            </p:cNvPr>
            <p:cNvSpPr/>
            <p:nvPr/>
          </p:nvSpPr>
          <p:spPr>
            <a:xfrm>
              <a:off x="3465014" y="1760398"/>
              <a:ext cx="586998" cy="68058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US" sz="1350">
                <a:solidFill>
                  <a:prstClr val="white"/>
                </a:solidFill>
                <a:latin typeface="Calibri"/>
              </a:endParaRPr>
            </a:p>
          </p:txBody>
        </p:sp>
      </p:grpSp>
    </p:spTree>
    <p:extLst>
      <p:ext uri="{BB962C8B-B14F-4D97-AF65-F5344CB8AC3E}">
        <p14:creationId xmlns:p14="http://schemas.microsoft.com/office/powerpoint/2010/main" val="179210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B52C-D0AE-324F-BC27-2BCDD42EAEBB}"/>
              </a:ext>
            </a:extLst>
          </p:cNvPr>
          <p:cNvSpPr>
            <a:spLocks noGrp="1"/>
          </p:cNvSpPr>
          <p:nvPr>
            <p:ph type="title"/>
          </p:nvPr>
        </p:nvSpPr>
        <p:spPr/>
        <p:txBody>
          <a:bodyPr/>
          <a:lstStyle/>
          <a:p>
            <a:r>
              <a:rPr lang="en-US" dirty="0"/>
              <a:t>Asynchronous depression screening</a:t>
            </a:r>
          </a:p>
        </p:txBody>
      </p:sp>
      <p:pic>
        <p:nvPicPr>
          <p:cNvPr id="5" name="Content Placeholder 4">
            <a:extLst>
              <a:ext uri="{FF2B5EF4-FFF2-40B4-BE49-F238E27FC236}">
                <a16:creationId xmlns:a16="http://schemas.microsoft.com/office/drawing/2014/main" id="{F972671C-CD2F-C1A8-06A4-F1E997C41F0C}"/>
              </a:ext>
            </a:extLst>
          </p:cNvPr>
          <p:cNvPicPr>
            <a:picLocks noGrp="1" noChangeAspect="1"/>
          </p:cNvPicPr>
          <p:nvPr>
            <p:ph sz="quarter" idx="13"/>
          </p:nvPr>
        </p:nvPicPr>
        <p:blipFill>
          <a:blip r:embed="rId3"/>
          <a:stretch>
            <a:fillRect/>
          </a:stretch>
        </p:blipFill>
        <p:spPr>
          <a:xfrm>
            <a:off x="1224137" y="1020763"/>
            <a:ext cx="6281388" cy="3429000"/>
          </a:xfrm>
          <a:prstGeom prst="rect">
            <a:avLst/>
          </a:prstGeom>
        </p:spPr>
      </p:pic>
    </p:spTree>
    <p:extLst>
      <p:ext uri="{BB962C8B-B14F-4D97-AF65-F5344CB8AC3E}">
        <p14:creationId xmlns:p14="http://schemas.microsoft.com/office/powerpoint/2010/main" val="81937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1248-CF5B-A926-3B19-69E20A7AF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5C1B0-EFD5-93AD-5DA4-8D96184E43A9}"/>
              </a:ext>
            </a:extLst>
          </p:cNvPr>
          <p:cNvSpPr>
            <a:spLocks noGrp="1"/>
          </p:cNvSpPr>
          <p:nvPr>
            <p:ph type="title"/>
          </p:nvPr>
        </p:nvSpPr>
        <p:spPr/>
        <p:txBody>
          <a:bodyPr/>
          <a:lstStyle/>
          <a:p>
            <a:r>
              <a:rPr lang="en-US" dirty="0"/>
              <a:t>ASYNCHRONOUS DEPRESSION SCREENING</a:t>
            </a:r>
          </a:p>
        </p:txBody>
      </p:sp>
      <p:graphicFrame>
        <p:nvGraphicFramePr>
          <p:cNvPr id="4" name="Content Placeholder 3">
            <a:extLst>
              <a:ext uri="{FF2B5EF4-FFF2-40B4-BE49-F238E27FC236}">
                <a16:creationId xmlns:a16="http://schemas.microsoft.com/office/drawing/2014/main" id="{8EE8532D-D3DF-FC7B-C5AD-4E816C5DF20B}"/>
              </a:ext>
            </a:extLst>
          </p:cNvPr>
          <p:cNvGraphicFramePr>
            <a:graphicFrameLocks noGrp="1"/>
          </p:cNvGraphicFramePr>
          <p:nvPr>
            <p:ph sz="quarter" idx="13"/>
            <p:extLst>
              <p:ext uri="{D42A27DB-BD31-4B8C-83A1-F6EECF244321}">
                <p14:modId xmlns:p14="http://schemas.microsoft.com/office/powerpoint/2010/main" val="3549317869"/>
              </p:ext>
            </p:extLst>
          </p:nvPr>
        </p:nvGraphicFramePr>
        <p:xfrm>
          <a:off x="664369" y="1251112"/>
          <a:ext cx="7815262" cy="2641275"/>
        </p:xfrm>
        <a:graphic>
          <a:graphicData uri="http://schemas.openxmlformats.org/drawingml/2006/table">
            <a:tbl>
              <a:tblPr firstRow="1" bandRow="1">
                <a:tableStyleId>{5C22544A-7EE6-4342-B048-85BDC9FD1C3A}</a:tableStyleId>
              </a:tblPr>
              <a:tblGrid>
                <a:gridCol w="3907631">
                  <a:extLst>
                    <a:ext uri="{9D8B030D-6E8A-4147-A177-3AD203B41FA5}">
                      <a16:colId xmlns:a16="http://schemas.microsoft.com/office/drawing/2014/main" val="2961670929"/>
                    </a:ext>
                  </a:extLst>
                </a:gridCol>
                <a:gridCol w="3907631">
                  <a:extLst>
                    <a:ext uri="{9D8B030D-6E8A-4147-A177-3AD203B41FA5}">
                      <a16:colId xmlns:a16="http://schemas.microsoft.com/office/drawing/2014/main" val="3037199488"/>
                    </a:ext>
                  </a:extLst>
                </a:gridCol>
              </a:tblGrid>
              <a:tr h="370840">
                <a:tc>
                  <a:txBody>
                    <a:bodyPr/>
                    <a:lstStyle/>
                    <a:p>
                      <a:r>
                        <a:rPr lang="en-US" dirty="0"/>
                        <a:t>ADVANTAGES</a:t>
                      </a:r>
                    </a:p>
                  </a:txBody>
                  <a:tcPr/>
                </a:tc>
                <a:tc>
                  <a:txBody>
                    <a:bodyPr/>
                    <a:lstStyle/>
                    <a:p>
                      <a:r>
                        <a:rPr lang="en-US" dirty="0"/>
                        <a:t>CONSIDERATIONS</a:t>
                      </a:r>
                    </a:p>
                  </a:txBody>
                  <a:tcPr/>
                </a:tc>
                <a:extLst>
                  <a:ext uri="{0D108BD9-81ED-4DB2-BD59-A6C34878D82A}">
                    <a16:rowId xmlns:a16="http://schemas.microsoft.com/office/drawing/2014/main" val="1844020121"/>
                  </a:ext>
                </a:extLst>
              </a:tr>
              <a:tr h="370840">
                <a:tc>
                  <a:txBody>
                    <a:bodyPr/>
                    <a:lstStyle/>
                    <a:p>
                      <a:r>
                        <a:rPr lang="en-US" dirty="0"/>
                        <a:t>HIGHER SCREENING COMPLETION RATES</a:t>
                      </a:r>
                    </a:p>
                  </a:txBody>
                  <a:tcPr/>
                </a:tc>
                <a:tc>
                  <a:txBody>
                    <a:bodyPr/>
                    <a:lstStyle/>
                    <a:p>
                      <a:r>
                        <a:rPr lang="en-US" dirty="0"/>
                        <a:t>ENSURING RESOURCES FOR CARE</a:t>
                      </a:r>
                    </a:p>
                  </a:txBody>
                  <a:tcPr/>
                </a:tc>
                <a:extLst>
                  <a:ext uri="{0D108BD9-81ED-4DB2-BD59-A6C34878D82A}">
                    <a16:rowId xmlns:a16="http://schemas.microsoft.com/office/drawing/2014/main" val="1259862254"/>
                  </a:ext>
                </a:extLst>
              </a:tr>
              <a:tr h="370840">
                <a:tc>
                  <a:txBody>
                    <a:bodyPr/>
                    <a:lstStyle/>
                    <a:p>
                      <a:r>
                        <a:rPr lang="en-US" dirty="0"/>
                        <a:t>OPERATIONAL EFFICIENCIES</a:t>
                      </a:r>
                    </a:p>
                  </a:txBody>
                  <a:tcPr/>
                </a:tc>
                <a:tc>
                  <a:txBody>
                    <a:bodyPr/>
                    <a:lstStyle/>
                    <a:p>
                      <a:r>
                        <a:rPr lang="en-US" dirty="0"/>
                        <a:t>CLINICIAN AWARENESS OF POSITIVE SCREEN</a:t>
                      </a:r>
                    </a:p>
                  </a:txBody>
                  <a:tcPr/>
                </a:tc>
                <a:extLst>
                  <a:ext uri="{0D108BD9-81ED-4DB2-BD59-A6C34878D82A}">
                    <a16:rowId xmlns:a16="http://schemas.microsoft.com/office/drawing/2014/main" val="3432593657"/>
                  </a:ext>
                </a:extLst>
              </a:tr>
              <a:tr h="370840">
                <a:tc>
                  <a:txBody>
                    <a:bodyPr/>
                    <a:lstStyle/>
                    <a:p>
                      <a:r>
                        <a:rPr lang="en-US" dirty="0"/>
                        <a:t>INCREASED ACCURACY</a:t>
                      </a:r>
                    </a:p>
                  </a:txBody>
                  <a:tcPr/>
                </a:tc>
                <a:tc>
                  <a:txBody>
                    <a:bodyPr/>
                    <a:lstStyle/>
                    <a:p>
                      <a:r>
                        <a:rPr lang="en-US" dirty="0"/>
                        <a:t>PROCESS WHEN PATIENT NEED IN-VISIT SCREEN</a:t>
                      </a:r>
                    </a:p>
                  </a:txBody>
                  <a:tcPr/>
                </a:tc>
                <a:extLst>
                  <a:ext uri="{0D108BD9-81ED-4DB2-BD59-A6C34878D82A}">
                    <a16:rowId xmlns:a16="http://schemas.microsoft.com/office/drawing/2014/main" val="3175917376"/>
                  </a:ext>
                </a:extLst>
              </a:tr>
              <a:tr h="370840">
                <a:tc>
                  <a:txBody>
                    <a:bodyPr/>
                    <a:lstStyle/>
                    <a:p>
                      <a:r>
                        <a:rPr lang="en-US" dirty="0"/>
                        <a:t>PRE-VIST AWARENESS OF HEALTH CONDITION</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a:t>SAFETY PROTOCOLS FOR SUICIDAL IDEATION</a:t>
                      </a:r>
                    </a:p>
                  </a:txBody>
                  <a:tcPr/>
                </a:tc>
                <a:extLst>
                  <a:ext uri="{0D108BD9-81ED-4DB2-BD59-A6C34878D82A}">
                    <a16:rowId xmlns:a16="http://schemas.microsoft.com/office/drawing/2014/main" val="4102897542"/>
                  </a:ext>
                </a:extLst>
              </a:tr>
              <a:tr h="416235">
                <a:tc>
                  <a:txBody>
                    <a:bodyPr/>
                    <a:lstStyle/>
                    <a:p>
                      <a:r>
                        <a:rPr lang="en-US" dirty="0"/>
                        <a:t>EHR TRACKING</a:t>
                      </a:r>
                    </a:p>
                  </a:txBody>
                  <a:tcPr/>
                </a:tc>
                <a:tc>
                  <a:txBody>
                    <a:bodyPr/>
                    <a:lstStyle/>
                    <a:p>
                      <a:endParaRPr lang="en-US" dirty="0"/>
                    </a:p>
                  </a:txBody>
                  <a:tcPr/>
                </a:tc>
                <a:extLst>
                  <a:ext uri="{0D108BD9-81ED-4DB2-BD59-A6C34878D82A}">
                    <a16:rowId xmlns:a16="http://schemas.microsoft.com/office/drawing/2014/main" val="897679187"/>
                  </a:ext>
                </a:extLst>
              </a:tr>
              <a:tr h="370840">
                <a:tc>
                  <a:txBody>
                    <a:bodyPr/>
                    <a:lstStyle/>
                    <a:p>
                      <a:r>
                        <a:rPr lang="en-US" dirty="0"/>
                        <a:t>STANDARDIZATION</a:t>
                      </a:r>
                    </a:p>
                  </a:txBody>
                  <a:tcPr/>
                </a:tc>
                <a:tc>
                  <a:txBody>
                    <a:bodyPr/>
                    <a:lstStyle/>
                    <a:p>
                      <a:endParaRPr lang="en-US" dirty="0"/>
                    </a:p>
                  </a:txBody>
                  <a:tcPr/>
                </a:tc>
                <a:extLst>
                  <a:ext uri="{0D108BD9-81ED-4DB2-BD59-A6C34878D82A}">
                    <a16:rowId xmlns:a16="http://schemas.microsoft.com/office/drawing/2014/main" val="2110461686"/>
                  </a:ext>
                </a:extLst>
              </a:tr>
            </a:tbl>
          </a:graphicData>
        </a:graphic>
      </p:graphicFrame>
    </p:spTree>
    <p:extLst>
      <p:ext uri="{BB962C8B-B14F-4D97-AF65-F5344CB8AC3E}">
        <p14:creationId xmlns:p14="http://schemas.microsoft.com/office/powerpoint/2010/main" val="15289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Rachel Weir, MD</a:t>
            </a:r>
            <a:br>
              <a:rPr lang="en-US" dirty="0"/>
            </a:br>
            <a:r>
              <a:rPr lang="en-US" sz="1600" dirty="0"/>
              <a:t>Chief of Mental Health Integration for the Huntsman Mental Health Institute and UTAH Health</a:t>
            </a:r>
          </a:p>
        </p:txBody>
      </p:sp>
    </p:spTree>
    <p:extLst>
      <p:ext uri="{BB962C8B-B14F-4D97-AF65-F5344CB8AC3E}">
        <p14:creationId xmlns:p14="http://schemas.microsoft.com/office/powerpoint/2010/main" val="167352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50E6-1588-5940-A1C0-7CB8A6AC482A}"/>
              </a:ext>
            </a:extLst>
          </p:cNvPr>
          <p:cNvSpPr>
            <a:spLocks noGrp="1"/>
          </p:cNvSpPr>
          <p:nvPr>
            <p:ph type="title"/>
          </p:nvPr>
        </p:nvSpPr>
        <p:spPr/>
        <p:txBody>
          <a:bodyPr>
            <a:normAutofit/>
          </a:bodyPr>
          <a:lstStyle/>
          <a:p>
            <a:r>
              <a:rPr lang="en-US" dirty="0"/>
              <a:t>Automated depression screening</a:t>
            </a:r>
          </a:p>
        </p:txBody>
      </p:sp>
      <p:cxnSp>
        <p:nvCxnSpPr>
          <p:cNvPr id="25" name="Straight Arrow Connector 24">
            <a:extLst>
              <a:ext uri="{FF2B5EF4-FFF2-40B4-BE49-F238E27FC236}">
                <a16:creationId xmlns:a16="http://schemas.microsoft.com/office/drawing/2014/main" id="{DE361244-9F9D-6D03-6740-1B8216C5575A}"/>
              </a:ext>
            </a:extLst>
          </p:cNvPr>
          <p:cNvCxnSpPr>
            <a:cxnSpLocks/>
          </p:cNvCxnSpPr>
          <p:nvPr/>
        </p:nvCxnSpPr>
        <p:spPr>
          <a:xfrm>
            <a:off x="4688681" y="2339923"/>
            <a:ext cx="420599" cy="1237931"/>
          </a:xfrm>
          <a:prstGeom prst="straightConnector1">
            <a:avLst/>
          </a:prstGeom>
          <a:ln w="165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94A9ABE-0D46-6C71-154D-221AC1AE065D}"/>
              </a:ext>
            </a:extLst>
          </p:cNvPr>
          <p:cNvCxnSpPr>
            <a:cxnSpLocks/>
          </p:cNvCxnSpPr>
          <p:nvPr/>
        </p:nvCxnSpPr>
        <p:spPr>
          <a:xfrm flipH="1">
            <a:off x="3530305" y="2362861"/>
            <a:ext cx="627785" cy="1345593"/>
          </a:xfrm>
          <a:prstGeom prst="straightConnector1">
            <a:avLst/>
          </a:prstGeom>
          <a:ln w="1651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A10B9F7-3311-0C54-D703-B91CF3746819}"/>
              </a:ext>
            </a:extLst>
          </p:cNvPr>
          <p:cNvCxnSpPr>
            <a:cxnSpLocks/>
          </p:cNvCxnSpPr>
          <p:nvPr/>
        </p:nvCxnSpPr>
        <p:spPr>
          <a:xfrm flipH="1">
            <a:off x="1566593" y="2303262"/>
            <a:ext cx="2221007" cy="1357054"/>
          </a:xfrm>
          <a:prstGeom prst="straightConnector1">
            <a:avLst/>
          </a:prstGeom>
          <a:ln w="165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BEBD83D-7D92-E4AE-3AF0-40F8753D6EF6}"/>
              </a:ext>
            </a:extLst>
          </p:cNvPr>
          <p:cNvCxnSpPr>
            <a:cxnSpLocks/>
          </p:cNvCxnSpPr>
          <p:nvPr/>
        </p:nvCxnSpPr>
        <p:spPr>
          <a:xfrm>
            <a:off x="811226" y="2377897"/>
            <a:ext cx="0" cy="1199957"/>
          </a:xfrm>
          <a:prstGeom prst="straightConnector1">
            <a:avLst/>
          </a:prstGeom>
          <a:ln w="165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9149CBC-4EA4-BE08-6D74-B53AC78D17D5}"/>
              </a:ext>
            </a:extLst>
          </p:cNvPr>
          <p:cNvCxnSpPr>
            <a:cxnSpLocks/>
          </p:cNvCxnSpPr>
          <p:nvPr/>
        </p:nvCxnSpPr>
        <p:spPr>
          <a:xfrm>
            <a:off x="4982255" y="2310009"/>
            <a:ext cx="1664781" cy="1177909"/>
          </a:xfrm>
          <a:prstGeom prst="straightConnector1">
            <a:avLst/>
          </a:prstGeom>
          <a:ln w="165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1" name="Right Arrow 40">
            <a:extLst>
              <a:ext uri="{FF2B5EF4-FFF2-40B4-BE49-F238E27FC236}">
                <a16:creationId xmlns:a16="http://schemas.microsoft.com/office/drawing/2014/main" id="{90F3C330-458F-916B-427F-589BEFD7ECF9}"/>
              </a:ext>
            </a:extLst>
          </p:cNvPr>
          <p:cNvSpPr/>
          <p:nvPr/>
        </p:nvSpPr>
        <p:spPr>
          <a:xfrm>
            <a:off x="2128536" y="1493129"/>
            <a:ext cx="1164048" cy="221653"/>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58" name="TextBox 57">
            <a:extLst>
              <a:ext uri="{FF2B5EF4-FFF2-40B4-BE49-F238E27FC236}">
                <a16:creationId xmlns:a16="http://schemas.microsoft.com/office/drawing/2014/main" id="{2C8AE9E0-EBC0-50BD-B311-43BC7979F226}"/>
              </a:ext>
            </a:extLst>
          </p:cNvPr>
          <p:cNvSpPr txBox="1"/>
          <p:nvPr/>
        </p:nvSpPr>
        <p:spPr>
          <a:xfrm>
            <a:off x="2180074" y="1136820"/>
            <a:ext cx="1210588" cy="265457"/>
          </a:xfrm>
          <a:prstGeom prst="rect">
            <a:avLst/>
          </a:prstGeom>
          <a:noFill/>
        </p:spPr>
        <p:txBody>
          <a:bodyPr wrap="none" rtlCol="0">
            <a:spAutoFit/>
          </a:bodyPr>
          <a:lstStyle/>
          <a:p>
            <a:r>
              <a:rPr lang="en-US" sz="1125" dirty="0"/>
              <a:t>POSITIVE PHQ-2</a:t>
            </a:r>
          </a:p>
        </p:txBody>
      </p:sp>
      <p:sp>
        <p:nvSpPr>
          <p:cNvPr id="59" name="TextBox 58">
            <a:extLst>
              <a:ext uri="{FF2B5EF4-FFF2-40B4-BE49-F238E27FC236}">
                <a16:creationId xmlns:a16="http://schemas.microsoft.com/office/drawing/2014/main" id="{C4DEA800-AC1C-AD64-8A27-4BC19B1D9C19}"/>
              </a:ext>
            </a:extLst>
          </p:cNvPr>
          <p:cNvSpPr txBox="1"/>
          <p:nvPr/>
        </p:nvSpPr>
        <p:spPr>
          <a:xfrm>
            <a:off x="912622" y="2427973"/>
            <a:ext cx="825867" cy="265457"/>
          </a:xfrm>
          <a:prstGeom prst="rect">
            <a:avLst/>
          </a:prstGeom>
          <a:noFill/>
        </p:spPr>
        <p:txBody>
          <a:bodyPr wrap="none" rtlCol="0">
            <a:spAutoFit/>
          </a:bodyPr>
          <a:lstStyle/>
          <a:p>
            <a:r>
              <a:rPr lang="en-US" sz="1125" dirty="0"/>
              <a:t>NEGATIVE</a:t>
            </a:r>
          </a:p>
        </p:txBody>
      </p:sp>
      <p:sp>
        <p:nvSpPr>
          <p:cNvPr id="60" name="TextBox 59">
            <a:extLst>
              <a:ext uri="{FF2B5EF4-FFF2-40B4-BE49-F238E27FC236}">
                <a16:creationId xmlns:a16="http://schemas.microsoft.com/office/drawing/2014/main" id="{4F2AA448-DECA-A513-D810-542846A5F20B}"/>
              </a:ext>
            </a:extLst>
          </p:cNvPr>
          <p:cNvSpPr txBox="1"/>
          <p:nvPr/>
        </p:nvSpPr>
        <p:spPr>
          <a:xfrm>
            <a:off x="2240160" y="2220517"/>
            <a:ext cx="692818" cy="438582"/>
          </a:xfrm>
          <a:prstGeom prst="rect">
            <a:avLst/>
          </a:prstGeom>
          <a:noFill/>
        </p:spPr>
        <p:txBody>
          <a:bodyPr wrap="none" rtlCol="0">
            <a:spAutoFit/>
          </a:bodyPr>
          <a:lstStyle/>
          <a:p>
            <a:r>
              <a:rPr lang="en-US" sz="1125" dirty="0"/>
              <a:t>Minimal</a:t>
            </a:r>
          </a:p>
          <a:p>
            <a:r>
              <a:rPr lang="en-US" sz="1125" dirty="0"/>
              <a:t>0-4</a:t>
            </a:r>
          </a:p>
        </p:txBody>
      </p:sp>
      <p:sp>
        <p:nvSpPr>
          <p:cNvPr id="61" name="TextBox 60">
            <a:extLst>
              <a:ext uri="{FF2B5EF4-FFF2-40B4-BE49-F238E27FC236}">
                <a16:creationId xmlns:a16="http://schemas.microsoft.com/office/drawing/2014/main" id="{4FB76592-AE28-EA24-AF52-545814CD4F37}"/>
              </a:ext>
            </a:extLst>
          </p:cNvPr>
          <p:cNvSpPr txBox="1"/>
          <p:nvPr/>
        </p:nvSpPr>
        <p:spPr>
          <a:xfrm>
            <a:off x="569684" y="3690762"/>
            <a:ext cx="930063" cy="438582"/>
          </a:xfrm>
          <a:prstGeom prst="rect">
            <a:avLst/>
          </a:prstGeom>
          <a:noFill/>
          <a:ln w="19050">
            <a:solidFill>
              <a:schemeClr val="accent1"/>
            </a:solidFill>
          </a:ln>
        </p:spPr>
        <p:txBody>
          <a:bodyPr wrap="none" rtlCol="0">
            <a:spAutoFit/>
          </a:bodyPr>
          <a:lstStyle/>
          <a:p>
            <a:r>
              <a:rPr lang="en-US" sz="1125" dirty="0"/>
              <a:t>End:  No </a:t>
            </a:r>
          </a:p>
          <a:p>
            <a:r>
              <a:rPr lang="en-US" sz="1125" dirty="0"/>
              <a:t>intervention</a:t>
            </a:r>
          </a:p>
        </p:txBody>
      </p:sp>
      <p:sp>
        <p:nvSpPr>
          <p:cNvPr id="62" name="TextBox 61">
            <a:extLst>
              <a:ext uri="{FF2B5EF4-FFF2-40B4-BE49-F238E27FC236}">
                <a16:creationId xmlns:a16="http://schemas.microsoft.com/office/drawing/2014/main" id="{CCD84777-84F1-7CB2-0BC1-5198563D499E}"/>
              </a:ext>
            </a:extLst>
          </p:cNvPr>
          <p:cNvSpPr txBox="1"/>
          <p:nvPr/>
        </p:nvSpPr>
        <p:spPr>
          <a:xfrm>
            <a:off x="3150925" y="2739597"/>
            <a:ext cx="683484" cy="438582"/>
          </a:xfrm>
          <a:prstGeom prst="rect">
            <a:avLst/>
          </a:prstGeom>
          <a:noFill/>
        </p:spPr>
        <p:txBody>
          <a:bodyPr wrap="square" rtlCol="0">
            <a:spAutoFit/>
          </a:bodyPr>
          <a:lstStyle/>
          <a:p>
            <a:r>
              <a:rPr lang="en-US" sz="1125" dirty="0"/>
              <a:t>Mild</a:t>
            </a:r>
          </a:p>
          <a:p>
            <a:r>
              <a:rPr lang="en-US" sz="1125" dirty="0"/>
              <a:t>5-9</a:t>
            </a:r>
          </a:p>
        </p:txBody>
      </p:sp>
      <p:sp>
        <p:nvSpPr>
          <p:cNvPr id="63" name="TextBox 62">
            <a:extLst>
              <a:ext uri="{FF2B5EF4-FFF2-40B4-BE49-F238E27FC236}">
                <a16:creationId xmlns:a16="http://schemas.microsoft.com/office/drawing/2014/main" id="{EE9443B4-2E07-0611-6C12-D15D7C66FEBE}"/>
              </a:ext>
            </a:extLst>
          </p:cNvPr>
          <p:cNvSpPr txBox="1"/>
          <p:nvPr/>
        </p:nvSpPr>
        <p:spPr>
          <a:xfrm>
            <a:off x="3954099" y="3125064"/>
            <a:ext cx="780983" cy="438582"/>
          </a:xfrm>
          <a:prstGeom prst="rect">
            <a:avLst/>
          </a:prstGeom>
          <a:noFill/>
        </p:spPr>
        <p:txBody>
          <a:bodyPr wrap="none" rtlCol="0">
            <a:spAutoFit/>
          </a:bodyPr>
          <a:lstStyle/>
          <a:p>
            <a:r>
              <a:rPr lang="en-US" sz="1125" dirty="0"/>
              <a:t>Moderate</a:t>
            </a:r>
          </a:p>
          <a:p>
            <a:r>
              <a:rPr lang="en-US" sz="1125" dirty="0"/>
              <a:t>10-19</a:t>
            </a:r>
          </a:p>
        </p:txBody>
      </p:sp>
      <p:sp>
        <p:nvSpPr>
          <p:cNvPr id="64" name="TextBox 63">
            <a:extLst>
              <a:ext uri="{FF2B5EF4-FFF2-40B4-BE49-F238E27FC236}">
                <a16:creationId xmlns:a16="http://schemas.microsoft.com/office/drawing/2014/main" id="{F0DD18DC-D6B3-78B6-3D68-811B66D9FE2A}"/>
              </a:ext>
            </a:extLst>
          </p:cNvPr>
          <p:cNvSpPr txBox="1"/>
          <p:nvPr/>
        </p:nvSpPr>
        <p:spPr>
          <a:xfrm>
            <a:off x="6517502" y="2615327"/>
            <a:ext cx="1173719" cy="611706"/>
          </a:xfrm>
          <a:prstGeom prst="rect">
            <a:avLst/>
          </a:prstGeom>
          <a:noFill/>
        </p:spPr>
        <p:txBody>
          <a:bodyPr wrap="none" rtlCol="0">
            <a:spAutoFit/>
          </a:bodyPr>
          <a:lstStyle/>
          <a:p>
            <a:r>
              <a:rPr lang="en-US" sz="1125" dirty="0"/>
              <a:t>Severe 20+</a:t>
            </a:r>
          </a:p>
          <a:p>
            <a:r>
              <a:rPr lang="en-US" sz="1125" dirty="0"/>
              <a:t>OR any positive </a:t>
            </a:r>
          </a:p>
          <a:p>
            <a:r>
              <a:rPr lang="en-US" sz="1125" dirty="0"/>
              <a:t>on question 9</a:t>
            </a:r>
          </a:p>
        </p:txBody>
      </p:sp>
      <p:sp>
        <p:nvSpPr>
          <p:cNvPr id="65" name="TextBox 64">
            <a:extLst>
              <a:ext uri="{FF2B5EF4-FFF2-40B4-BE49-F238E27FC236}">
                <a16:creationId xmlns:a16="http://schemas.microsoft.com/office/drawing/2014/main" id="{88A284EB-9CBC-6E07-09B6-754148AEB24E}"/>
              </a:ext>
            </a:extLst>
          </p:cNvPr>
          <p:cNvSpPr txBox="1"/>
          <p:nvPr/>
        </p:nvSpPr>
        <p:spPr>
          <a:xfrm>
            <a:off x="2710560" y="3774251"/>
            <a:ext cx="1529586" cy="784830"/>
          </a:xfrm>
          <a:prstGeom prst="rect">
            <a:avLst/>
          </a:prstGeom>
          <a:noFill/>
          <a:ln w="19050">
            <a:solidFill>
              <a:schemeClr val="accent1"/>
            </a:solidFill>
          </a:ln>
        </p:spPr>
        <p:txBody>
          <a:bodyPr wrap="none" rtlCol="0">
            <a:spAutoFit/>
          </a:bodyPr>
          <a:lstStyle/>
          <a:p>
            <a:r>
              <a:rPr lang="en-US" sz="1125" dirty="0"/>
              <a:t>Pt portal:  </a:t>
            </a:r>
          </a:p>
          <a:p>
            <a:r>
              <a:rPr lang="en-US" sz="1125" dirty="0"/>
              <a:t>Automated response:</a:t>
            </a:r>
          </a:p>
          <a:p>
            <a:r>
              <a:rPr lang="en-US" sz="1125" dirty="0"/>
              <a:t>Lifestyle </a:t>
            </a:r>
          </a:p>
          <a:p>
            <a:r>
              <a:rPr lang="en-US" sz="1125" dirty="0"/>
              <a:t>interventions</a:t>
            </a:r>
          </a:p>
        </p:txBody>
      </p:sp>
      <p:sp>
        <p:nvSpPr>
          <p:cNvPr id="66" name="TextBox 65">
            <a:extLst>
              <a:ext uri="{FF2B5EF4-FFF2-40B4-BE49-F238E27FC236}">
                <a16:creationId xmlns:a16="http://schemas.microsoft.com/office/drawing/2014/main" id="{844B0613-EDF0-2F37-FADF-3CCAA5C5474A}"/>
              </a:ext>
            </a:extLst>
          </p:cNvPr>
          <p:cNvSpPr txBox="1"/>
          <p:nvPr/>
        </p:nvSpPr>
        <p:spPr>
          <a:xfrm>
            <a:off x="4522670" y="3624941"/>
            <a:ext cx="1675459" cy="957955"/>
          </a:xfrm>
          <a:prstGeom prst="rect">
            <a:avLst/>
          </a:prstGeom>
          <a:noFill/>
          <a:ln w="19050">
            <a:solidFill>
              <a:schemeClr val="accent1"/>
            </a:solidFill>
          </a:ln>
        </p:spPr>
        <p:txBody>
          <a:bodyPr wrap="none" rtlCol="0">
            <a:spAutoFit/>
          </a:bodyPr>
          <a:lstStyle/>
          <a:p>
            <a:r>
              <a:rPr lang="en-US" sz="1125" dirty="0"/>
              <a:t>Pt portal:  Automated</a:t>
            </a:r>
          </a:p>
          <a:p>
            <a:r>
              <a:rPr lang="en-US" sz="1125" dirty="0"/>
              <a:t>Pt. choices/ responses; </a:t>
            </a:r>
          </a:p>
          <a:p>
            <a:r>
              <a:rPr lang="en-US" sz="1125" dirty="0"/>
              <a:t>BHI team member </a:t>
            </a:r>
          </a:p>
          <a:p>
            <a:r>
              <a:rPr lang="en-US" sz="1125" dirty="0"/>
              <a:t>offers BHI clinical </a:t>
            </a:r>
          </a:p>
          <a:p>
            <a:r>
              <a:rPr lang="en-US" sz="1125" dirty="0"/>
              <a:t>services electronically</a:t>
            </a:r>
          </a:p>
        </p:txBody>
      </p:sp>
      <p:sp>
        <p:nvSpPr>
          <p:cNvPr id="67" name="TextBox 66">
            <a:extLst>
              <a:ext uri="{FF2B5EF4-FFF2-40B4-BE49-F238E27FC236}">
                <a16:creationId xmlns:a16="http://schemas.microsoft.com/office/drawing/2014/main" id="{0B3D13C5-A2F8-1DA3-7A81-86B87200AD24}"/>
              </a:ext>
            </a:extLst>
          </p:cNvPr>
          <p:cNvSpPr txBox="1"/>
          <p:nvPr/>
        </p:nvSpPr>
        <p:spPr>
          <a:xfrm>
            <a:off x="6392478" y="3624941"/>
            <a:ext cx="1741182" cy="784830"/>
          </a:xfrm>
          <a:prstGeom prst="rect">
            <a:avLst/>
          </a:prstGeom>
          <a:noFill/>
          <a:ln w="19050">
            <a:solidFill>
              <a:schemeClr val="accent1"/>
            </a:solidFill>
          </a:ln>
        </p:spPr>
        <p:txBody>
          <a:bodyPr wrap="none" rtlCol="0">
            <a:spAutoFit/>
          </a:bodyPr>
          <a:lstStyle/>
          <a:p>
            <a:r>
              <a:rPr lang="en-US" sz="1125" dirty="0"/>
              <a:t>Phone call from BHI </a:t>
            </a:r>
          </a:p>
          <a:p>
            <a:r>
              <a:rPr lang="en-US" sz="1125" dirty="0"/>
              <a:t>team member, assesses </a:t>
            </a:r>
          </a:p>
          <a:p>
            <a:r>
              <a:rPr lang="en-US" sz="1125" dirty="0"/>
              <a:t>and offers BHI clinical </a:t>
            </a:r>
          </a:p>
          <a:p>
            <a:r>
              <a:rPr lang="en-US" sz="1125" dirty="0"/>
              <a:t>services </a:t>
            </a:r>
          </a:p>
        </p:txBody>
      </p:sp>
      <p:sp>
        <p:nvSpPr>
          <p:cNvPr id="10" name="Action Button: Document 9">
            <a:hlinkClick r:id="" action="ppaction://noaction" highlightClick="1"/>
            <a:extLst>
              <a:ext uri="{FF2B5EF4-FFF2-40B4-BE49-F238E27FC236}">
                <a16:creationId xmlns:a16="http://schemas.microsoft.com/office/drawing/2014/main" id="{E8A53632-3C14-20C9-7C61-7C5AC361D87A}"/>
              </a:ext>
            </a:extLst>
          </p:cNvPr>
          <p:cNvSpPr/>
          <p:nvPr/>
        </p:nvSpPr>
        <p:spPr>
          <a:xfrm>
            <a:off x="6963926" y="1017796"/>
            <a:ext cx="1510771" cy="1285466"/>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b="1" dirty="0"/>
              <a:t>BHI staff</a:t>
            </a:r>
            <a:r>
              <a:rPr lang="en-US" sz="1350" dirty="0"/>
              <a:t>:  EHR workbench report</a:t>
            </a:r>
          </a:p>
          <a:p>
            <a:pPr algn="ctr"/>
            <a:r>
              <a:rPr lang="en-US" sz="1350" b="1" dirty="0"/>
              <a:t>PCP:  </a:t>
            </a:r>
            <a:r>
              <a:rPr lang="en-US" sz="1350" dirty="0"/>
              <a:t>Receives “Depression Risk” BPA</a:t>
            </a:r>
            <a:endParaRPr lang="en-US" sz="1350" b="1" dirty="0"/>
          </a:p>
        </p:txBody>
      </p:sp>
      <p:sp>
        <p:nvSpPr>
          <p:cNvPr id="13" name="Action Button: Document 12">
            <a:hlinkClick r:id="" action="ppaction://noaction" highlightClick="1"/>
            <a:extLst>
              <a:ext uri="{FF2B5EF4-FFF2-40B4-BE49-F238E27FC236}">
                <a16:creationId xmlns:a16="http://schemas.microsoft.com/office/drawing/2014/main" id="{940BC5E2-8CC8-10DE-5CC1-972DDFD6CBC4}"/>
              </a:ext>
            </a:extLst>
          </p:cNvPr>
          <p:cNvSpPr/>
          <p:nvPr/>
        </p:nvSpPr>
        <p:spPr>
          <a:xfrm>
            <a:off x="540229" y="1190584"/>
            <a:ext cx="959518" cy="954989"/>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PHQ-2</a:t>
            </a:r>
          </a:p>
          <a:p>
            <a:pPr algn="ctr"/>
            <a:r>
              <a:rPr lang="en-US" sz="1350" dirty="0"/>
              <a:t>1)…</a:t>
            </a:r>
          </a:p>
          <a:p>
            <a:pPr algn="ctr"/>
            <a:r>
              <a:rPr lang="en-US" sz="1350" dirty="0"/>
              <a:t>2)…</a:t>
            </a:r>
          </a:p>
        </p:txBody>
      </p:sp>
      <p:sp>
        <p:nvSpPr>
          <p:cNvPr id="14" name="Action Button: Document 13">
            <a:hlinkClick r:id="" action="ppaction://noaction" highlightClick="1"/>
            <a:extLst>
              <a:ext uri="{FF2B5EF4-FFF2-40B4-BE49-F238E27FC236}">
                <a16:creationId xmlns:a16="http://schemas.microsoft.com/office/drawing/2014/main" id="{AA6CA17F-44CE-DFFB-DC74-1737F16CDF7B}"/>
              </a:ext>
            </a:extLst>
          </p:cNvPr>
          <p:cNvSpPr/>
          <p:nvPr/>
        </p:nvSpPr>
        <p:spPr>
          <a:xfrm>
            <a:off x="4054906" y="1016211"/>
            <a:ext cx="959518" cy="954989"/>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r>
              <a:rPr lang="en-US" sz="1350" dirty="0"/>
              <a:t>PHQ-9</a:t>
            </a:r>
          </a:p>
          <a:p>
            <a:pPr algn="ctr"/>
            <a:r>
              <a:rPr lang="en-US" sz="1350" dirty="0"/>
              <a:t>3)…</a:t>
            </a:r>
          </a:p>
          <a:p>
            <a:pPr algn="ctr"/>
            <a:r>
              <a:rPr lang="en-US" sz="1350" dirty="0"/>
              <a:t>9)…</a:t>
            </a:r>
          </a:p>
          <a:p>
            <a:pPr algn="ctr"/>
            <a:endParaRPr lang="en-US" sz="1350" dirty="0"/>
          </a:p>
        </p:txBody>
      </p:sp>
      <p:sp>
        <p:nvSpPr>
          <p:cNvPr id="17" name="Right Arrow 16">
            <a:extLst>
              <a:ext uri="{FF2B5EF4-FFF2-40B4-BE49-F238E27FC236}">
                <a16:creationId xmlns:a16="http://schemas.microsoft.com/office/drawing/2014/main" id="{4D567A73-2CA4-1C0E-2567-DE2A319988FC}"/>
              </a:ext>
            </a:extLst>
          </p:cNvPr>
          <p:cNvSpPr/>
          <p:nvPr/>
        </p:nvSpPr>
        <p:spPr>
          <a:xfrm>
            <a:off x="5482988" y="1529020"/>
            <a:ext cx="1164048" cy="221653"/>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
        <p:nvSpPr>
          <p:cNvPr id="18" name="TextBox 17">
            <a:extLst>
              <a:ext uri="{FF2B5EF4-FFF2-40B4-BE49-F238E27FC236}">
                <a16:creationId xmlns:a16="http://schemas.microsoft.com/office/drawing/2014/main" id="{9F1613C6-BC13-C9DE-52C1-0D3AA0BBDEBD}"/>
              </a:ext>
            </a:extLst>
          </p:cNvPr>
          <p:cNvSpPr txBox="1"/>
          <p:nvPr/>
        </p:nvSpPr>
        <p:spPr>
          <a:xfrm>
            <a:off x="5612844" y="1068862"/>
            <a:ext cx="1116781" cy="438582"/>
          </a:xfrm>
          <a:prstGeom prst="rect">
            <a:avLst/>
          </a:prstGeom>
          <a:noFill/>
        </p:spPr>
        <p:txBody>
          <a:bodyPr wrap="none" rtlCol="0">
            <a:spAutoFit/>
          </a:bodyPr>
          <a:lstStyle/>
          <a:p>
            <a:r>
              <a:rPr lang="en-US" sz="1125" dirty="0"/>
              <a:t>ALL POSITIVE</a:t>
            </a:r>
          </a:p>
          <a:p>
            <a:pPr algn="ctr"/>
            <a:r>
              <a:rPr lang="en-US" sz="1125" dirty="0"/>
              <a:t>SCORES (10+)</a:t>
            </a:r>
          </a:p>
        </p:txBody>
      </p:sp>
      <p:sp>
        <p:nvSpPr>
          <p:cNvPr id="3" name="TextBox 2">
            <a:extLst>
              <a:ext uri="{FF2B5EF4-FFF2-40B4-BE49-F238E27FC236}">
                <a16:creationId xmlns:a16="http://schemas.microsoft.com/office/drawing/2014/main" id="{016B72E4-8C8E-2C10-5668-DD78777F2FE3}"/>
              </a:ext>
            </a:extLst>
          </p:cNvPr>
          <p:cNvSpPr txBox="1"/>
          <p:nvPr/>
        </p:nvSpPr>
        <p:spPr>
          <a:xfrm>
            <a:off x="97488" y="888732"/>
            <a:ext cx="2215671" cy="265457"/>
          </a:xfrm>
          <a:prstGeom prst="rect">
            <a:avLst/>
          </a:prstGeom>
          <a:noFill/>
        </p:spPr>
        <p:txBody>
          <a:bodyPr wrap="none" rtlCol="0">
            <a:spAutoFit/>
          </a:bodyPr>
          <a:lstStyle/>
          <a:p>
            <a:r>
              <a:rPr lang="en-US" sz="1125" dirty="0"/>
              <a:t>Pt. portal, 48 hours ahead of visit</a:t>
            </a:r>
          </a:p>
        </p:txBody>
      </p:sp>
    </p:spTree>
    <p:extLst>
      <p:ext uri="{BB962C8B-B14F-4D97-AF65-F5344CB8AC3E}">
        <p14:creationId xmlns:p14="http://schemas.microsoft.com/office/powerpoint/2010/main" val="54681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7311-30F4-CA19-0692-B89ECD1F358E}"/>
              </a:ext>
            </a:extLst>
          </p:cNvPr>
          <p:cNvSpPr>
            <a:spLocks noGrp="1"/>
          </p:cNvSpPr>
          <p:nvPr>
            <p:ph type="title"/>
          </p:nvPr>
        </p:nvSpPr>
        <p:spPr/>
        <p:txBody>
          <a:bodyPr>
            <a:normAutofit/>
          </a:bodyPr>
          <a:lstStyle/>
          <a:p>
            <a:r>
              <a:rPr lang="en-US" dirty="0"/>
              <a:t>Automated depression screening results</a:t>
            </a:r>
          </a:p>
        </p:txBody>
      </p:sp>
      <p:sp>
        <p:nvSpPr>
          <p:cNvPr id="10" name="TextBox 9">
            <a:extLst>
              <a:ext uri="{FF2B5EF4-FFF2-40B4-BE49-F238E27FC236}">
                <a16:creationId xmlns:a16="http://schemas.microsoft.com/office/drawing/2014/main" id="{B799048F-9EED-061B-5766-40BEDE46D55F}"/>
              </a:ext>
            </a:extLst>
          </p:cNvPr>
          <p:cNvSpPr txBox="1"/>
          <p:nvPr/>
        </p:nvSpPr>
        <p:spPr>
          <a:xfrm>
            <a:off x="457200" y="997022"/>
            <a:ext cx="4044697" cy="323165"/>
          </a:xfrm>
          <a:prstGeom prst="rect">
            <a:avLst/>
          </a:prstGeom>
          <a:noFill/>
        </p:spPr>
        <p:txBody>
          <a:bodyPr wrap="none" rtlCol="0">
            <a:spAutoFit/>
          </a:bodyPr>
          <a:lstStyle/>
          <a:p>
            <a:r>
              <a:rPr lang="en-US" sz="1500" b="1" dirty="0"/>
              <a:t>Pilot results in Specialty clinics (10/22-9/23):</a:t>
            </a:r>
          </a:p>
        </p:txBody>
      </p:sp>
      <p:sp>
        <p:nvSpPr>
          <p:cNvPr id="13" name="TextBox 12">
            <a:extLst>
              <a:ext uri="{FF2B5EF4-FFF2-40B4-BE49-F238E27FC236}">
                <a16:creationId xmlns:a16="http://schemas.microsoft.com/office/drawing/2014/main" id="{724DF480-FEA3-BAE2-CDF1-0684EC328FFD}"/>
              </a:ext>
            </a:extLst>
          </p:cNvPr>
          <p:cNvSpPr txBox="1"/>
          <p:nvPr/>
        </p:nvSpPr>
        <p:spPr>
          <a:xfrm>
            <a:off x="5465200" y="1153645"/>
            <a:ext cx="3038642" cy="1015663"/>
          </a:xfrm>
          <a:prstGeom prst="rect">
            <a:avLst/>
          </a:prstGeom>
          <a:noFill/>
          <a:ln w="19050">
            <a:solidFill>
              <a:schemeClr val="accent1"/>
            </a:solidFill>
          </a:ln>
        </p:spPr>
        <p:txBody>
          <a:bodyPr wrap="square" rtlCol="0">
            <a:spAutoFit/>
          </a:bodyPr>
          <a:lstStyle/>
          <a:p>
            <a:pPr marL="257175" indent="-257175">
              <a:buFont typeface="Arial" panose="020B0604020202020204" pitchFamily="34" charset="0"/>
              <a:buChar char="•"/>
            </a:pPr>
            <a:r>
              <a:rPr lang="en-US" sz="1500" dirty="0"/>
              <a:t>91,178 pts. completed</a:t>
            </a:r>
          </a:p>
          <a:p>
            <a:pPr marL="285739" indent="-285739">
              <a:buFont typeface="Arial" panose="020B0604020202020204" pitchFamily="34" charset="0"/>
              <a:buChar char="•"/>
            </a:pPr>
            <a:r>
              <a:rPr lang="en-US" sz="1500" dirty="0"/>
              <a:t>60.8% pt. completion rate</a:t>
            </a:r>
          </a:p>
          <a:p>
            <a:pPr marL="285739" indent="-285739">
              <a:buFont typeface="Arial" panose="020B0604020202020204" pitchFamily="34" charset="0"/>
              <a:buChar char="•"/>
            </a:pPr>
            <a:r>
              <a:rPr lang="en-US" sz="1500" dirty="0"/>
              <a:t>9,289 pts. (10.1%) with positive score</a:t>
            </a:r>
          </a:p>
        </p:txBody>
      </p:sp>
      <p:sp>
        <p:nvSpPr>
          <p:cNvPr id="15" name="TextBox 14">
            <a:extLst>
              <a:ext uri="{FF2B5EF4-FFF2-40B4-BE49-F238E27FC236}">
                <a16:creationId xmlns:a16="http://schemas.microsoft.com/office/drawing/2014/main" id="{207DA0B5-E829-B521-7385-5640DC3DC7A8}"/>
              </a:ext>
            </a:extLst>
          </p:cNvPr>
          <p:cNvSpPr txBox="1"/>
          <p:nvPr/>
        </p:nvSpPr>
        <p:spPr>
          <a:xfrm>
            <a:off x="5095530" y="801257"/>
            <a:ext cx="4583574" cy="323165"/>
          </a:xfrm>
          <a:prstGeom prst="rect">
            <a:avLst/>
          </a:prstGeom>
          <a:noFill/>
        </p:spPr>
        <p:txBody>
          <a:bodyPr wrap="square">
            <a:spAutoFit/>
          </a:bodyPr>
          <a:lstStyle/>
          <a:p>
            <a:r>
              <a:rPr lang="en-US" sz="1500" b="1" dirty="0"/>
              <a:t>Primary care + Specialty (3/25-2/26):</a:t>
            </a:r>
          </a:p>
        </p:txBody>
      </p:sp>
      <p:sp>
        <p:nvSpPr>
          <p:cNvPr id="3" name="TextBox 2">
            <a:extLst>
              <a:ext uri="{FF2B5EF4-FFF2-40B4-BE49-F238E27FC236}">
                <a16:creationId xmlns:a16="http://schemas.microsoft.com/office/drawing/2014/main" id="{C9A79941-A72C-1A24-7495-D4A27330E715}"/>
              </a:ext>
            </a:extLst>
          </p:cNvPr>
          <p:cNvSpPr txBox="1"/>
          <p:nvPr/>
        </p:nvSpPr>
        <p:spPr>
          <a:xfrm>
            <a:off x="5465200" y="2660148"/>
            <a:ext cx="4583574" cy="323165"/>
          </a:xfrm>
          <a:prstGeom prst="rect">
            <a:avLst/>
          </a:prstGeom>
          <a:noFill/>
        </p:spPr>
        <p:txBody>
          <a:bodyPr wrap="square">
            <a:spAutoFit/>
          </a:bodyPr>
          <a:lstStyle/>
          <a:p>
            <a:r>
              <a:rPr lang="en-US" sz="1500" b="1" dirty="0"/>
              <a:t>Next Steps:</a:t>
            </a:r>
          </a:p>
        </p:txBody>
      </p:sp>
      <p:sp>
        <p:nvSpPr>
          <p:cNvPr id="4" name="TextBox 3">
            <a:extLst>
              <a:ext uri="{FF2B5EF4-FFF2-40B4-BE49-F238E27FC236}">
                <a16:creationId xmlns:a16="http://schemas.microsoft.com/office/drawing/2014/main" id="{FF2BB892-16E1-2587-CA07-EE461A417EFE}"/>
              </a:ext>
            </a:extLst>
          </p:cNvPr>
          <p:cNvSpPr txBox="1"/>
          <p:nvPr/>
        </p:nvSpPr>
        <p:spPr>
          <a:xfrm>
            <a:off x="5465200" y="3041758"/>
            <a:ext cx="3038642" cy="784830"/>
          </a:xfrm>
          <a:prstGeom prst="rect">
            <a:avLst/>
          </a:prstGeom>
          <a:noFill/>
          <a:ln w="19050">
            <a:solidFill>
              <a:schemeClr val="accent1"/>
            </a:solidFill>
          </a:ln>
        </p:spPr>
        <p:txBody>
          <a:bodyPr wrap="square" rtlCol="0">
            <a:spAutoFit/>
          </a:bodyPr>
          <a:lstStyle/>
          <a:p>
            <a:pPr marL="257175" indent="-257175">
              <a:buFont typeface="Arial" panose="020B0604020202020204" pitchFamily="34" charset="0"/>
              <a:buChar char="•"/>
            </a:pPr>
            <a:r>
              <a:rPr lang="en-US" sz="1500" dirty="0"/>
              <a:t>Added GAD-2/7 in pilot</a:t>
            </a:r>
          </a:p>
          <a:p>
            <a:pPr marL="257175" indent="-257175">
              <a:buFont typeface="Arial" panose="020B0604020202020204" pitchFamily="34" charset="0"/>
              <a:buChar char="•"/>
            </a:pPr>
            <a:r>
              <a:rPr lang="en-US" sz="1500" dirty="0"/>
              <a:t>Move to “Mental Health risk” BPA </a:t>
            </a:r>
          </a:p>
        </p:txBody>
      </p:sp>
      <p:pic>
        <p:nvPicPr>
          <p:cNvPr id="5" name="Picture 4" descr="A diagram of a schedule&#10;&#10;Description automatically generated">
            <a:extLst>
              <a:ext uri="{FF2B5EF4-FFF2-40B4-BE49-F238E27FC236}">
                <a16:creationId xmlns:a16="http://schemas.microsoft.com/office/drawing/2014/main" id="{286CBF5B-C3B9-E43C-F6C3-91943F1A4F31}"/>
              </a:ext>
            </a:extLst>
          </p:cNvPr>
          <p:cNvPicPr>
            <a:picLocks noChangeAspect="1"/>
          </p:cNvPicPr>
          <p:nvPr/>
        </p:nvPicPr>
        <p:blipFill>
          <a:blip r:embed="rId3"/>
          <a:stretch>
            <a:fillRect/>
          </a:stretch>
        </p:blipFill>
        <p:spPr>
          <a:xfrm>
            <a:off x="383262" y="1427069"/>
            <a:ext cx="4694863" cy="2117501"/>
          </a:xfrm>
          <a:prstGeom prst="rect">
            <a:avLst/>
          </a:prstGeom>
          <a:ln w="19050">
            <a:solidFill>
              <a:schemeClr val="accent1"/>
            </a:solidFill>
          </a:ln>
        </p:spPr>
      </p:pic>
    </p:spTree>
    <p:extLst>
      <p:ext uri="{BB962C8B-B14F-4D97-AF65-F5344CB8AC3E}">
        <p14:creationId xmlns:p14="http://schemas.microsoft.com/office/powerpoint/2010/main" val="333287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38B22-DBED-46AD-BB67-F3EE701ED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0DAFE-2DDA-D1C3-EBDE-C76C9D013FC8}"/>
              </a:ext>
            </a:extLst>
          </p:cNvPr>
          <p:cNvSpPr>
            <a:spLocks noGrp="1"/>
          </p:cNvSpPr>
          <p:nvPr>
            <p:ph type="title"/>
          </p:nvPr>
        </p:nvSpPr>
        <p:spPr/>
        <p:txBody>
          <a:bodyPr>
            <a:normAutofit/>
          </a:bodyPr>
          <a:lstStyle/>
          <a:p>
            <a:r>
              <a:rPr lang="en-US" dirty="0"/>
              <a:t>Lisa Rosenthal, md</a:t>
            </a:r>
            <a:br>
              <a:rPr lang="en-US" dirty="0"/>
            </a:br>
            <a:r>
              <a:rPr lang="en-US" sz="1600" dirty="0"/>
              <a:t>Chief of Consultation Psychiatry at Northwestern University Feinberg School of Medicine</a:t>
            </a:r>
          </a:p>
        </p:txBody>
      </p:sp>
    </p:spTree>
    <p:extLst>
      <p:ext uri="{BB962C8B-B14F-4D97-AF65-F5344CB8AC3E}">
        <p14:creationId xmlns:p14="http://schemas.microsoft.com/office/powerpoint/2010/main" val="3281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B52C-D0AE-324F-BC27-2BCDD42EAEBB}"/>
              </a:ext>
            </a:extLst>
          </p:cNvPr>
          <p:cNvSpPr>
            <a:spLocks noGrp="1"/>
          </p:cNvSpPr>
          <p:nvPr>
            <p:ph type="title"/>
          </p:nvPr>
        </p:nvSpPr>
        <p:spPr/>
        <p:txBody>
          <a:bodyPr/>
          <a:lstStyle/>
          <a:p>
            <a:r>
              <a:rPr lang="en-US" dirty="0"/>
              <a:t>Northwestern Asynchronous Suicide Screening</a:t>
            </a:r>
          </a:p>
        </p:txBody>
      </p:sp>
      <p:sp>
        <p:nvSpPr>
          <p:cNvPr id="3" name="Content Placeholder 2">
            <a:extLst>
              <a:ext uri="{FF2B5EF4-FFF2-40B4-BE49-F238E27FC236}">
                <a16:creationId xmlns:a16="http://schemas.microsoft.com/office/drawing/2014/main" id="{96BBFB35-E96B-ED4F-9E9F-3FBF00422133}"/>
              </a:ext>
            </a:extLst>
          </p:cNvPr>
          <p:cNvSpPr>
            <a:spLocks noGrp="1"/>
          </p:cNvSpPr>
          <p:nvPr>
            <p:ph sz="quarter" idx="13"/>
          </p:nvPr>
        </p:nvSpPr>
        <p:spPr>
          <a:xfrm>
            <a:off x="257650" y="906780"/>
            <a:ext cx="8551070" cy="2598420"/>
          </a:xfrm>
        </p:spPr>
        <p:txBody>
          <a:bodyPr>
            <a:normAutofit fontScale="92500" lnSpcReduction="10000"/>
          </a:bodyPr>
          <a:lstStyle/>
          <a:p>
            <a:pPr marL="342892" indent="-342892">
              <a:buFont typeface="+mj-lt"/>
              <a:buAutoNum type="arabicPeriod"/>
            </a:pPr>
            <a:r>
              <a:rPr lang="en-US" b="1" dirty="0"/>
              <a:t>Northwestern Medicine Primary Care</a:t>
            </a:r>
            <a:r>
              <a:rPr lang="en-US" dirty="0"/>
              <a:t> uses systemwide depression screening by asynchronous and synchronous PHQ2 for eligible visits</a:t>
            </a:r>
          </a:p>
          <a:p>
            <a:pPr lvl="1">
              <a:buFont typeface="System Font Regular"/>
              <a:buChar char="👉"/>
            </a:pPr>
            <a:r>
              <a:rPr lang="en-US" sz="1500" dirty="0"/>
              <a:t>Scores ≥3 signal an OPA to complete the PHQ9 during the visit</a:t>
            </a:r>
          </a:p>
          <a:p>
            <a:pPr marL="342892" indent="-342892">
              <a:buFont typeface="+mj-lt"/>
              <a:buAutoNum type="arabicPeriod"/>
            </a:pPr>
            <a:endParaRPr lang="en-US" dirty="0"/>
          </a:p>
          <a:p>
            <a:pPr marL="342892" indent="-342892">
              <a:buFont typeface="+mj-lt"/>
              <a:buAutoNum type="arabicPeriod"/>
            </a:pPr>
            <a:r>
              <a:rPr lang="en-US" b="1" dirty="0"/>
              <a:t>The CoCM program</a:t>
            </a:r>
            <a:r>
              <a:rPr lang="en-US" dirty="0"/>
              <a:t> at NM has a pilot project using online proactive and asynchronous questions including the PHQ9 initiated at referral</a:t>
            </a:r>
          </a:p>
          <a:p>
            <a:pPr lvl="1">
              <a:buFont typeface="System Font Regular"/>
              <a:buChar char="👉"/>
            </a:pPr>
            <a:r>
              <a:rPr lang="en-US" sz="1500" dirty="0"/>
              <a:t>Goal is clinical outreach within 2 business days post screen or referral, though there is a flag for + question 9</a:t>
            </a:r>
          </a:p>
          <a:p>
            <a:pPr marL="685783" lvl="1" indent="-342892">
              <a:buFont typeface="+mj-lt"/>
              <a:buAutoNum type="arabicPeriod"/>
            </a:pPr>
            <a:endParaRPr lang="en-US" sz="1500" dirty="0"/>
          </a:p>
          <a:p>
            <a:pPr marL="342892" indent="-342892">
              <a:buFont typeface="+mj-lt"/>
              <a:buAutoNum type="arabicPeriod"/>
            </a:pPr>
            <a:r>
              <a:rPr lang="en-US" b="1" dirty="0"/>
              <a:t>The psychiatry department</a:t>
            </a:r>
            <a:r>
              <a:rPr lang="en-US" dirty="0"/>
              <a:t> utilizes proactive pre-visit screening 3 days prior to established outpatient appointments. Depending on diagnosis, includes the full PHQ9</a:t>
            </a:r>
          </a:p>
        </p:txBody>
      </p:sp>
      <p:sp>
        <p:nvSpPr>
          <p:cNvPr id="5" name="Content Placeholder 2">
            <a:extLst>
              <a:ext uri="{FF2B5EF4-FFF2-40B4-BE49-F238E27FC236}">
                <a16:creationId xmlns:a16="http://schemas.microsoft.com/office/drawing/2014/main" id="{28D11AFA-A385-C087-2C7C-C8D75E2AC93B}"/>
              </a:ext>
            </a:extLst>
          </p:cNvPr>
          <p:cNvSpPr txBox="1">
            <a:spLocks/>
          </p:cNvSpPr>
          <p:nvPr/>
        </p:nvSpPr>
        <p:spPr>
          <a:xfrm>
            <a:off x="335280" y="3505200"/>
            <a:ext cx="8551070" cy="968829"/>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15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2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2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200" dirty="0">
                <a:solidFill>
                  <a:srgbClr val="FF0000"/>
                </a:solidFill>
              </a:rPr>
              <a:t>The responses to this questionnaire will be reviewed at the time of your visit. If you are indicating a severe symptom that requires immediate attention, please contact your provider. If you are experiencing a medical emergency or a mental health crisis, including immediate risk of harm to yourself or others, please dial 911 or 988, the Suicide and Crisis Lifeline, or go to your nearest emergency room or facility.</a:t>
            </a:r>
          </a:p>
        </p:txBody>
      </p:sp>
    </p:spTree>
    <p:extLst>
      <p:ext uri="{BB962C8B-B14F-4D97-AF65-F5344CB8AC3E}">
        <p14:creationId xmlns:p14="http://schemas.microsoft.com/office/powerpoint/2010/main" val="255087232"/>
      </p:ext>
    </p:extLst>
  </p:cSld>
  <p:clrMapOvr>
    <a:masterClrMapping/>
  </p:clrMapOvr>
</p:sld>
</file>

<file path=ppt/theme/theme1.xml><?xml version="1.0" encoding="utf-8"?>
<a:theme xmlns:a="http://schemas.openxmlformats.org/drawingml/2006/main" name="APA">
  <a:themeElements>
    <a:clrScheme name="APA Palette 1">
      <a:dk1>
        <a:sysClr val="windowText" lastClr="000000"/>
      </a:dk1>
      <a:lt1>
        <a:sysClr val="window" lastClr="FFFFFF"/>
      </a:lt1>
      <a:dk2>
        <a:srgbClr val="003399"/>
      </a:dk2>
      <a:lt2>
        <a:srgbClr val="D2D1CF"/>
      </a:lt2>
      <a:accent1>
        <a:srgbClr val="003399"/>
      </a:accent1>
      <a:accent2>
        <a:srgbClr val="3B8634"/>
      </a:accent2>
      <a:accent3>
        <a:srgbClr val="196779"/>
      </a:accent3>
      <a:accent4>
        <a:srgbClr val="C33F23"/>
      </a:accent4>
      <a:accent5>
        <a:srgbClr val="B01E2C"/>
      </a:accent5>
      <a:accent6>
        <a:srgbClr val="701921"/>
      </a:accent6>
      <a:hlink>
        <a:srgbClr val="003399"/>
      </a:hlink>
      <a:folHlink>
        <a:srgbClr val="27509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F025E86385045849BF9629D4BE5A7" ma:contentTypeVersion="16" ma:contentTypeDescription="Create a new document." ma:contentTypeScope="" ma:versionID="504a4596741c8c7b90196831e9998db8">
  <xsd:schema xmlns:xsd="http://www.w3.org/2001/XMLSchema" xmlns:xs="http://www.w3.org/2001/XMLSchema" xmlns:p="http://schemas.microsoft.com/office/2006/metadata/properties" xmlns:ns2="ec04ef34-3eed-4f08-8fb3-161a3967805e" xmlns:ns3="955103eb-6242-429c-a0c4-7ad9118dac7f" targetNamespace="http://schemas.microsoft.com/office/2006/metadata/properties" ma:root="true" ma:fieldsID="0de250436d25c28f33d816a916622378" ns2:_="" ns3:_="">
    <xsd:import namespace="ec04ef34-3eed-4f08-8fb3-161a3967805e"/>
    <xsd:import namespace="955103eb-6242-429c-a0c4-7ad9118dac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4ef34-3eed-4f08-8fb3-161a39678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0667700-8036-4437-9f06-b3ebdb67bc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103eb-6242-429c-a0c4-7ad9118dac7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7e7eb85-2433-433f-9f6e-af26852136b5}" ma:internalName="TaxCatchAll" ma:showField="CatchAllData" ma:web="955103eb-6242-429c-a0c4-7ad9118da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5103eb-6242-429c-a0c4-7ad9118dac7f" xsi:nil="true"/>
    <lcf76f155ced4ddcb4097134ff3c332f xmlns="ec04ef34-3eed-4f08-8fb3-161a396780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C9D4F8-40DC-4DB4-8354-EA8F2C35E3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4ef34-3eed-4f08-8fb3-161a3967805e"/>
    <ds:schemaRef ds:uri="955103eb-6242-429c-a0c4-7ad9118da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F228AE-04CB-4106-B305-444D7C02AC9E}">
  <ds:schemaRefs>
    <ds:schemaRef ds:uri="http://schemas.microsoft.com/sharepoint/v3/contenttype/forms"/>
  </ds:schemaRefs>
</ds:datastoreItem>
</file>

<file path=customXml/itemProps3.xml><?xml version="1.0" encoding="utf-8"?>
<ds:datastoreItem xmlns:ds="http://schemas.openxmlformats.org/officeDocument/2006/customXml" ds:itemID="{888E6D82-89ED-4237-9F54-7D83CA6C3E43}">
  <ds:schemaRefs>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ec04ef34-3eed-4f08-8fb3-161a3967805e"/>
    <ds:schemaRef ds:uri="http://schemas.openxmlformats.org/package/2006/metadata/core-properties"/>
    <ds:schemaRef ds:uri="955103eb-6242-429c-a0c4-7ad9118dac7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APA.potx</Template>
  <TotalTime>666</TotalTime>
  <Words>1962</Words>
  <Application>Microsoft Office PowerPoint</Application>
  <PresentationFormat>On-screen Show (16:9)</PresentationFormat>
  <Paragraphs>272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Courier New</vt:lpstr>
      <vt:lpstr>Roboto</vt:lpstr>
      <vt:lpstr>System Font Regular</vt:lpstr>
      <vt:lpstr>APA</vt:lpstr>
      <vt:lpstr>Implementation of Asynchronous Depression Screening and SAFETY PROTOCOLS FOR PSYCHIATRISTS</vt:lpstr>
      <vt:lpstr>PowerPoint Presentation</vt:lpstr>
      <vt:lpstr>Asynchronous depression screening</vt:lpstr>
      <vt:lpstr>ASYNCHRONOUS DEPRESSION SCREENING</vt:lpstr>
      <vt:lpstr>Rachel Weir, MD Chief of Mental Health Integration for the Huntsman Mental Health Institute and UTAH Health</vt:lpstr>
      <vt:lpstr>Automated depression screening</vt:lpstr>
      <vt:lpstr>Automated depression screening results</vt:lpstr>
      <vt:lpstr>Lisa Rosenthal, md Chief of Consultation Psychiatry at Northwestern University Feinberg School of Medicine</vt:lpstr>
      <vt:lpstr>Northwestern Asynchronous Suicide Screening</vt:lpstr>
      <vt:lpstr>“Omitting a question about suicide is indefensible”</vt:lpstr>
      <vt:lpstr>Tom zaubler, md, mph chief medical officer at neuroflow, FOUNDER AND Medical DIRECTOR OF PEGASUS PSYCHIATRY ASSOCIATES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PowerPoint Template</dc:title>
  <dc:subject/>
  <dc:creator>Cynthia DeDios</dc:creator>
  <cp:keywords/>
  <dc:description/>
  <cp:lastModifiedBy>J. Nathan Copeland, M.D.</cp:lastModifiedBy>
  <cp:revision>104</cp:revision>
  <cp:lastPrinted>2026-04-16T15:01:25Z</cp:lastPrinted>
  <dcterms:created xsi:type="dcterms:W3CDTF">2015-04-29T13:45:43Z</dcterms:created>
  <dcterms:modified xsi:type="dcterms:W3CDTF">2026-04-16T15:44:01Z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ContentTypeId">
    <vt:lpwstr>0x010100599F025E86385045849BF9629D4BE5A7</vt:lpwstr>
  </property>
  <property fmtid="{D5CDD505-2E9C-101B-9397-08002B2CF9AE}" pid="8" name="MediaServiceImageTags">
    <vt:lpwstr/>
  </property>
</Properties>
</file>