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Lst>
  <p:notesMasterIdLst>
    <p:notesMasterId r:id="rId133"/>
  </p:notesMasterIdLst>
  <p:handoutMasterIdLst>
    <p:handoutMasterId r:id="rId134"/>
  </p:handoutMasterIdLst>
  <p:sldIdLst>
    <p:sldId id="256" r:id="rId3"/>
    <p:sldId id="257" r:id="rId4"/>
    <p:sldId id="308" r:id="rId5"/>
    <p:sldId id="304" r:id="rId6"/>
    <p:sldId id="282" r:id="rId7"/>
    <p:sldId id="258" r:id="rId8"/>
    <p:sldId id="306" r:id="rId9"/>
    <p:sldId id="311" r:id="rId10"/>
    <p:sldId id="313" r:id="rId11"/>
    <p:sldId id="284" r:id="rId12"/>
    <p:sldId id="303" r:id="rId13"/>
    <p:sldId id="302" r:id="rId14"/>
    <p:sldId id="309" r:id="rId15"/>
    <p:sldId id="307" r:id="rId16"/>
    <p:sldId id="438" r:id="rId17"/>
    <p:sldId id="315" r:id="rId18"/>
    <p:sldId id="476" r:id="rId19"/>
    <p:sldId id="442" r:id="rId20"/>
    <p:sldId id="443" r:id="rId21"/>
    <p:sldId id="517" r:id="rId22"/>
    <p:sldId id="447" r:id="rId23"/>
    <p:sldId id="448" r:id="rId24"/>
    <p:sldId id="459" r:id="rId25"/>
    <p:sldId id="449" r:id="rId26"/>
    <p:sldId id="450" r:id="rId27"/>
    <p:sldId id="451" r:id="rId28"/>
    <p:sldId id="519" r:id="rId29"/>
    <p:sldId id="520" r:id="rId30"/>
    <p:sldId id="454" r:id="rId31"/>
    <p:sldId id="455" r:id="rId32"/>
    <p:sldId id="456" r:id="rId33"/>
    <p:sldId id="457" r:id="rId34"/>
    <p:sldId id="458" r:id="rId35"/>
    <p:sldId id="462" r:id="rId36"/>
    <p:sldId id="469" r:id="rId37"/>
    <p:sldId id="470" r:id="rId38"/>
    <p:sldId id="471" r:id="rId39"/>
    <p:sldId id="472" r:id="rId40"/>
    <p:sldId id="473" r:id="rId41"/>
    <p:sldId id="474" r:id="rId42"/>
    <p:sldId id="538" r:id="rId43"/>
    <p:sldId id="498" r:id="rId44"/>
    <p:sldId id="494" r:id="rId45"/>
    <p:sldId id="495" r:id="rId46"/>
    <p:sldId id="486" r:id="rId47"/>
    <p:sldId id="521" r:id="rId48"/>
    <p:sldId id="507" r:id="rId49"/>
    <p:sldId id="501" r:id="rId50"/>
    <p:sldId id="505" r:id="rId51"/>
    <p:sldId id="523" r:id="rId52"/>
    <p:sldId id="524" r:id="rId53"/>
    <p:sldId id="539" r:id="rId54"/>
    <p:sldId id="488" r:id="rId55"/>
    <p:sldId id="489" r:id="rId56"/>
    <p:sldId id="491" r:id="rId57"/>
    <p:sldId id="492" r:id="rId58"/>
    <p:sldId id="493" r:id="rId59"/>
    <p:sldId id="542" r:id="rId60"/>
    <p:sldId id="477" r:id="rId61"/>
    <p:sldId id="530" r:id="rId62"/>
    <p:sldId id="531" r:id="rId63"/>
    <p:sldId id="532" r:id="rId64"/>
    <p:sldId id="393" r:id="rId65"/>
    <p:sldId id="394" r:id="rId66"/>
    <p:sldId id="396" r:id="rId67"/>
    <p:sldId id="533" r:id="rId68"/>
    <p:sldId id="401" r:id="rId69"/>
    <p:sldId id="534" r:id="rId70"/>
    <p:sldId id="409" r:id="rId71"/>
    <p:sldId id="410" r:id="rId72"/>
    <p:sldId id="411" r:id="rId73"/>
    <p:sldId id="413" r:id="rId74"/>
    <p:sldId id="414" r:id="rId75"/>
    <p:sldId id="418" r:id="rId76"/>
    <p:sldId id="419" r:id="rId77"/>
    <p:sldId id="424" r:id="rId78"/>
    <p:sldId id="425" r:id="rId79"/>
    <p:sldId id="535" r:id="rId80"/>
    <p:sldId id="536" r:id="rId81"/>
    <p:sldId id="537" r:id="rId82"/>
    <p:sldId id="547" r:id="rId83"/>
    <p:sldId id="541" r:id="rId84"/>
    <p:sldId id="439" r:id="rId85"/>
    <p:sldId id="318" r:id="rId86"/>
    <p:sldId id="340" r:id="rId87"/>
    <p:sldId id="341" r:id="rId88"/>
    <p:sldId id="342" r:id="rId89"/>
    <p:sldId id="343" r:id="rId90"/>
    <p:sldId id="344" r:id="rId91"/>
    <p:sldId id="345" r:id="rId92"/>
    <p:sldId id="346" r:id="rId93"/>
    <p:sldId id="348" r:id="rId94"/>
    <p:sldId id="349" r:id="rId95"/>
    <p:sldId id="350" r:id="rId96"/>
    <p:sldId id="351" r:id="rId97"/>
    <p:sldId id="352" r:id="rId98"/>
    <p:sldId id="353" r:id="rId99"/>
    <p:sldId id="384" r:id="rId100"/>
    <p:sldId id="355" r:id="rId101"/>
    <p:sldId id="354" r:id="rId102"/>
    <p:sldId id="357" r:id="rId103"/>
    <p:sldId id="358" r:id="rId104"/>
    <p:sldId id="550" r:id="rId105"/>
    <p:sldId id="551" r:id="rId106"/>
    <p:sldId id="549" r:id="rId107"/>
    <p:sldId id="359" r:id="rId108"/>
    <p:sldId id="375" r:id="rId109"/>
    <p:sldId id="376" r:id="rId110"/>
    <p:sldId id="382" r:id="rId111"/>
    <p:sldId id="383" r:id="rId112"/>
    <p:sldId id="508" r:id="rId113"/>
    <p:sldId id="509" r:id="rId114"/>
    <p:sldId id="510" r:id="rId115"/>
    <p:sldId id="511" r:id="rId116"/>
    <p:sldId id="512" r:id="rId117"/>
    <p:sldId id="513" r:id="rId118"/>
    <p:sldId id="514" r:id="rId119"/>
    <p:sldId id="544" r:id="rId120"/>
    <p:sldId id="516" r:id="rId121"/>
    <p:sldId id="527" r:id="rId122"/>
    <p:sldId id="440" r:id="rId123"/>
    <p:sldId id="437" r:id="rId124"/>
    <p:sldId id="432" r:id="rId125"/>
    <p:sldId id="525" r:id="rId126"/>
    <p:sldId id="528" r:id="rId127"/>
    <p:sldId id="433" r:id="rId128"/>
    <p:sldId id="434" r:id="rId129"/>
    <p:sldId id="435" r:id="rId130"/>
    <p:sldId id="529" r:id="rId131"/>
    <p:sldId id="436" r:id="rId1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DDD9C4"/>
    <a:srgbClr val="B95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93943" autoAdjust="0"/>
  </p:normalViewPr>
  <p:slideViewPr>
    <p:cSldViewPr>
      <p:cViewPr>
        <p:scale>
          <a:sx n="60" d="100"/>
          <a:sy n="60" d="100"/>
        </p:scale>
        <p:origin x="-2976" y="-1080"/>
      </p:cViewPr>
      <p:guideLst>
        <p:guide orient="horz" pos="2160"/>
        <p:guide pos="2880"/>
      </p:guideLst>
    </p:cSldViewPr>
  </p:slideViewPr>
  <p:notesTextViewPr>
    <p:cViewPr>
      <p:scale>
        <a:sx n="1" d="1"/>
        <a:sy n="1" d="1"/>
      </p:scale>
      <p:origin x="0" y="0"/>
    </p:cViewPr>
  </p:notesTextViewPr>
  <p:sorterViewPr>
    <p:cViewPr>
      <p:scale>
        <a:sx n="100" d="100"/>
        <a:sy n="100" d="100"/>
      </p:scale>
      <p:origin x="0" y="16824"/>
    </p:cViewPr>
  </p:sorterViewPr>
  <p:notesViewPr>
    <p:cSldViewPr snapToGrid="0" snapToObjects="1">
      <p:cViewPr varScale="1">
        <p:scale>
          <a:sx n="85" d="100"/>
          <a:sy n="85" d="100"/>
        </p:scale>
        <p:origin x="-3834"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B3ECF08-13C9-46AA-B2B0-2E96597EA7EE}" type="datetimeFigureOut">
              <a:rPr lang="en-US" smtClean="0"/>
              <a:t>2/28/2014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8D77D713-DF61-446C-A0B9-351F990D561A}" type="slidenum">
              <a:rPr lang="en-US" smtClean="0"/>
              <a:t>‹#›</a:t>
            </a:fld>
            <a:endParaRPr lang="en-US"/>
          </a:p>
        </p:txBody>
      </p:sp>
    </p:spTree>
    <p:extLst>
      <p:ext uri="{BB962C8B-B14F-4D97-AF65-F5344CB8AC3E}">
        <p14:creationId xmlns:p14="http://schemas.microsoft.com/office/powerpoint/2010/main" val="1430523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80F29BD-F5EE-4C66-8457-A593ACF01EAB}" type="datetimeFigureOut">
              <a:rPr lang="en-US" smtClean="0"/>
              <a:pPr/>
              <a:t>2/28/2014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1E60624-2B2E-41A1-8DBB-B9CA7C9FC528}" type="slidenum">
              <a:rPr lang="en-US" smtClean="0"/>
              <a:pPr/>
              <a:t>‹#›</a:t>
            </a:fld>
            <a:endParaRPr lang="en-US" dirty="0"/>
          </a:p>
        </p:txBody>
      </p:sp>
    </p:spTree>
    <p:extLst>
      <p:ext uri="{BB962C8B-B14F-4D97-AF65-F5344CB8AC3E}">
        <p14:creationId xmlns:p14="http://schemas.microsoft.com/office/powerpoint/2010/main" val="169287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a:t>
            </a:fld>
            <a:endParaRPr lang="en-US" dirty="0"/>
          </a:p>
        </p:txBody>
      </p:sp>
    </p:spTree>
    <p:extLst>
      <p:ext uri="{BB962C8B-B14F-4D97-AF65-F5344CB8AC3E}">
        <p14:creationId xmlns:p14="http://schemas.microsoft.com/office/powerpoint/2010/main" val="139680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7C4DA9B1-5A8A-C64C-A419-83BB9D92FAB8}" type="slidenum">
              <a:rPr kumimoji="0" lang="en-US" sz="1200"/>
              <a:pPr/>
              <a:t>19</a:t>
            </a:fld>
            <a:endParaRPr kumimoji="0" lang="en-US" sz="1200"/>
          </a:p>
        </p:txBody>
      </p:sp>
      <p:sp>
        <p:nvSpPr>
          <p:cNvPr id="27651" name="Rectangle 2"/>
          <p:cNvSpPr>
            <a:spLocks noGrp="1" noRot="1" noChangeAspect="1" noChangeArrowheads="1" noTextEdit="1"/>
          </p:cNvSpPr>
          <p:nvPr>
            <p:ph type="sldImg"/>
          </p:nvPr>
        </p:nvSpPr>
        <p:spPr>
          <a:xfrm>
            <a:off x="1117600" y="696913"/>
            <a:ext cx="4648200" cy="3486150"/>
          </a:xfrm>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19345698-4913-E54F-B005-9A58978EBA42}" type="slidenum">
              <a:rPr lang="en-US" sz="1400"/>
              <a:pPr/>
              <a:t>20</a:t>
            </a:fld>
            <a:endParaRPr lang="en-US" sz="1400"/>
          </a:p>
        </p:txBody>
      </p:sp>
      <p:sp>
        <p:nvSpPr>
          <p:cNvPr id="34818" name="Rectangle 2"/>
          <p:cNvSpPr>
            <a:spLocks noGrp="1" noRot="1" noChangeAspect="1" noChangeArrowheads="1" noTextEdit="1"/>
          </p:cNvSpPr>
          <p:nvPr>
            <p:ph type="sldImg"/>
          </p:nvPr>
        </p:nvSpPr>
        <p:spPr>
          <a:xfrm>
            <a:off x="1117600" y="696913"/>
            <a:ext cx="4648200" cy="3486150"/>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171F0B23-BF5F-5E4F-8E9D-33C7B6FFC8EF}" type="slidenum">
              <a:rPr lang="en-US" sz="1400"/>
              <a:pPr/>
              <a:t>21</a:t>
            </a:fld>
            <a:endParaRPr lang="en-US" sz="1400"/>
          </a:p>
        </p:txBody>
      </p:sp>
      <p:sp>
        <p:nvSpPr>
          <p:cNvPr id="38914" name="Rectangle 2"/>
          <p:cNvSpPr>
            <a:spLocks noGrp="1" noRot="1" noChangeAspect="1" noChangeArrowheads="1" noTextEdit="1"/>
          </p:cNvSpPr>
          <p:nvPr>
            <p:ph type="sldImg"/>
          </p:nvPr>
        </p:nvSpPr>
        <p:spPr>
          <a:xfrm>
            <a:off x="1119188" y="696913"/>
            <a:ext cx="4646612" cy="348615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1"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FD7B40E7-1CC7-D149-A943-C041DF5925B0}" type="slidenum">
              <a:rPr kumimoji="0" lang="en-US" sz="1200"/>
              <a:pPr/>
              <a:t>22</a:t>
            </a:fld>
            <a:endParaRPr kumimoji="0" lang="en-US" sz="1200"/>
          </a:p>
        </p:txBody>
      </p:sp>
      <p:sp>
        <p:nvSpPr>
          <p:cNvPr id="33795" name="Rectangle 2"/>
          <p:cNvSpPr>
            <a:spLocks noGrp="1" noRot="1" noChangeAspect="1" noChangeArrowheads="1" noTextEdit="1"/>
          </p:cNvSpPr>
          <p:nvPr>
            <p:ph type="sldImg"/>
          </p:nvPr>
        </p:nvSpPr>
        <p:spPr>
          <a:xfrm>
            <a:off x="1117600" y="696913"/>
            <a:ext cx="4648200" cy="3486150"/>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FDB21D0A-D742-834F-8AB9-B20E9BA034AE}" type="slidenum">
              <a:rPr lang="en-US" sz="1400"/>
              <a:pPr/>
              <a:t>23</a:t>
            </a:fld>
            <a:endParaRPr lang="en-US" sz="1400"/>
          </a:p>
        </p:txBody>
      </p:sp>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FD7B40E7-1CC7-D149-A943-C041DF5925B0}" type="slidenum">
              <a:rPr kumimoji="0" lang="en-US" sz="1200"/>
              <a:pPr/>
              <a:t>24</a:t>
            </a:fld>
            <a:endParaRPr kumimoji="0" lang="en-US" sz="1200"/>
          </a:p>
        </p:txBody>
      </p:sp>
      <p:sp>
        <p:nvSpPr>
          <p:cNvPr id="33795" name="Rectangle 2"/>
          <p:cNvSpPr>
            <a:spLocks noGrp="1" noRot="1" noChangeAspect="1" noChangeArrowheads="1" noTextEdit="1"/>
          </p:cNvSpPr>
          <p:nvPr>
            <p:ph type="sldImg"/>
          </p:nvPr>
        </p:nvSpPr>
        <p:spPr>
          <a:xfrm>
            <a:off x="1117600" y="696913"/>
            <a:ext cx="4648200" cy="3486150"/>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FDB21D0A-D742-834F-8AB9-B20E9BA034AE}" type="slidenum">
              <a:rPr lang="en-US" sz="1400"/>
              <a:pPr/>
              <a:t>25</a:t>
            </a:fld>
            <a:endParaRPr lang="en-US" sz="1400"/>
          </a:p>
        </p:txBody>
      </p:sp>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FD7B40E7-1CC7-D149-A943-C041DF5925B0}" type="slidenum">
              <a:rPr kumimoji="0" lang="en-US" sz="1200"/>
              <a:pPr/>
              <a:t>26</a:t>
            </a:fld>
            <a:endParaRPr kumimoji="0" lang="en-US" sz="1200"/>
          </a:p>
        </p:txBody>
      </p:sp>
      <p:sp>
        <p:nvSpPr>
          <p:cNvPr id="33795" name="Rectangle 2"/>
          <p:cNvSpPr>
            <a:spLocks noGrp="1" noRot="1" noChangeAspect="1" noChangeArrowheads="1" noTextEdit="1"/>
          </p:cNvSpPr>
          <p:nvPr>
            <p:ph type="sldImg"/>
          </p:nvPr>
        </p:nvSpPr>
        <p:spPr>
          <a:xfrm>
            <a:off x="1117600" y="696913"/>
            <a:ext cx="4648200" cy="3486150"/>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08FDFC41-79A7-D445-B8A0-48E59237029A}" type="slidenum">
              <a:rPr lang="en-US" sz="1400"/>
              <a:pPr/>
              <a:t>27</a:t>
            </a:fld>
            <a:endParaRPr lang="en-US" sz="1400"/>
          </a:p>
        </p:txBody>
      </p:sp>
      <p:sp>
        <p:nvSpPr>
          <p:cNvPr id="79874" name="Rectangle 2"/>
          <p:cNvSpPr>
            <a:spLocks noGrp="1" noRot="1" noChangeAspec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08FDFC41-79A7-D445-B8A0-48E59237029A}" type="slidenum">
              <a:rPr lang="en-US" sz="1400"/>
              <a:pPr/>
              <a:t>28</a:t>
            </a:fld>
            <a:endParaRPr lang="en-US" sz="1400"/>
          </a:p>
        </p:txBody>
      </p:sp>
      <p:sp>
        <p:nvSpPr>
          <p:cNvPr id="79874" name="Rectangle 2"/>
          <p:cNvSpPr>
            <a:spLocks noGrp="1" noRot="1" noChangeAspec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60624-2B2E-41A1-8DBB-B9CA7C9FC528}" type="slidenum">
              <a:rPr lang="en-US" smtClean="0"/>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FD7B40E7-1CC7-D149-A943-C041DF5925B0}" type="slidenum">
              <a:rPr kumimoji="0" lang="en-US" sz="1200"/>
              <a:pPr/>
              <a:t>29</a:t>
            </a:fld>
            <a:endParaRPr kumimoji="0" lang="en-US" sz="1200"/>
          </a:p>
        </p:txBody>
      </p:sp>
      <p:sp>
        <p:nvSpPr>
          <p:cNvPr id="33795" name="Rectangle 2"/>
          <p:cNvSpPr>
            <a:spLocks noGrp="1" noRot="1" noChangeAspect="1" noChangeArrowheads="1" noTextEdit="1"/>
          </p:cNvSpPr>
          <p:nvPr>
            <p:ph type="sldImg"/>
          </p:nvPr>
        </p:nvSpPr>
        <p:spPr>
          <a:xfrm>
            <a:off x="1117600" y="696913"/>
            <a:ext cx="4648200" cy="3486150"/>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FD7B40E7-1CC7-D149-A943-C041DF5925B0}" type="slidenum">
              <a:rPr kumimoji="0" lang="en-US" sz="1200"/>
              <a:pPr/>
              <a:t>30</a:t>
            </a:fld>
            <a:endParaRPr kumimoji="0" lang="en-US" sz="1200"/>
          </a:p>
        </p:txBody>
      </p:sp>
      <p:sp>
        <p:nvSpPr>
          <p:cNvPr id="33795" name="Rectangle 2"/>
          <p:cNvSpPr>
            <a:spLocks noGrp="1" noRot="1" noChangeAspect="1" noChangeArrowheads="1" noTextEdit="1"/>
          </p:cNvSpPr>
          <p:nvPr>
            <p:ph type="sldImg"/>
          </p:nvPr>
        </p:nvSpPr>
        <p:spPr>
          <a:xfrm>
            <a:off x="1117600" y="696913"/>
            <a:ext cx="4648200" cy="3486150"/>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4B76293C-9A09-EF4F-9AD5-A9F9DC8EF2B5}" type="slidenum">
              <a:rPr lang="en-US" sz="1400"/>
              <a:pPr/>
              <a:t>31</a:t>
            </a:fld>
            <a:endParaRPr lang="en-US" sz="1400"/>
          </a:p>
        </p:txBody>
      </p:sp>
      <p:sp>
        <p:nvSpPr>
          <p:cNvPr id="86018" name="Rectangle 2"/>
          <p:cNvSpPr>
            <a:spLocks noGrp="1" noRot="1" noChangeAspec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916635" y="4415790"/>
            <a:ext cx="504854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xfrm>
            <a:off x="1117600" y="696913"/>
            <a:ext cx="4648200" cy="3486150"/>
          </a:xfrm>
          <a:solidFill>
            <a:srgbClr val="FFFFFF"/>
          </a:solidFill>
          <a:ln/>
        </p:spPr>
      </p:sp>
      <p:sp>
        <p:nvSpPr>
          <p:cNvPr id="35842" name="Rectangle 2"/>
          <p:cNvSpPr>
            <a:spLocks noGrp="1" noChangeArrowheads="1"/>
          </p:cNvSpPr>
          <p:nvPr>
            <p:ph type="body" idx="1"/>
          </p:nvPr>
        </p:nvSpPr>
        <p:spPr>
          <a:ln/>
        </p:spPr>
        <p:txBody>
          <a:bodyPr/>
          <a:lstStyle/>
          <a:p>
            <a:pPr eaLnBrk="1" hangingPunct="1">
              <a:defRPr/>
            </a:pPr>
            <a:endParaRPr lang="en-US" dirty="0" smtClean="0">
              <a:solidFill>
                <a:srgbClr val="000000"/>
              </a:solidFill>
              <a:latin typeface="News Gothic MT" charset="0"/>
              <a:cs typeface="News Gothic MT" charset="0"/>
              <a:sym typeface="News Gothic MT"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3431598F-9194-D643-B539-13BB14796F6B}" type="slidenum">
              <a:rPr kumimoji="0" lang="en-US" sz="1200"/>
              <a:pPr/>
              <a:t>33</a:t>
            </a:fld>
            <a:endParaRPr kumimoji="0" lang="en-US" sz="1200"/>
          </a:p>
        </p:txBody>
      </p:sp>
      <p:sp>
        <p:nvSpPr>
          <p:cNvPr id="35843" name="Rectangle 2"/>
          <p:cNvSpPr>
            <a:spLocks noGrp="1" noRot="1" noChangeAspect="1" noChangeArrowheads="1" noTextEdit="1"/>
          </p:cNvSpPr>
          <p:nvPr>
            <p:ph type="sldImg"/>
          </p:nvPr>
        </p:nvSpPr>
        <p:spPr>
          <a:xfrm>
            <a:off x="1117600" y="696913"/>
            <a:ext cx="4648200" cy="3486150"/>
          </a:xfrm>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58F537B3-3C87-C64F-8509-675488FA8507}" type="slidenum">
              <a:rPr lang="en-US" sz="1400"/>
              <a:pPr/>
              <a:t>34</a:t>
            </a:fld>
            <a:endParaRPr lang="en-US" sz="1400" dirty="0"/>
          </a:p>
        </p:txBody>
      </p:sp>
      <p:sp>
        <p:nvSpPr>
          <p:cNvPr id="90114" name="Rectangle 2"/>
          <p:cNvSpPr>
            <a:spLocks noGrp="1" noRot="1" noChangeAspec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35</a:t>
            </a:fld>
            <a:endParaRPr lang="en-US" dirty="0"/>
          </a:p>
        </p:txBody>
      </p:sp>
    </p:spTree>
    <p:extLst>
      <p:ext uri="{BB962C8B-B14F-4D97-AF65-F5344CB8AC3E}">
        <p14:creationId xmlns:p14="http://schemas.microsoft.com/office/powerpoint/2010/main" val="239480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FDB21D0A-D742-834F-8AB9-B20E9BA034AE}" type="slidenum">
              <a:rPr lang="en-US" sz="1400"/>
              <a:pPr/>
              <a:t>43</a:t>
            </a:fld>
            <a:endParaRPr lang="en-US" sz="1400"/>
          </a:p>
        </p:txBody>
      </p:sp>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4584">
              <a:defRPr sz="2400">
                <a:solidFill>
                  <a:schemeClr val="tx1"/>
                </a:solidFill>
                <a:latin typeface="Times New Roman" charset="0"/>
                <a:ea typeface="ＭＳ Ｐゴシック" charset="0"/>
                <a:cs typeface="ＭＳ Ｐゴシック" charset="0"/>
              </a:defRPr>
            </a:lvl1pPr>
            <a:lvl2pPr marL="751122" indent="-288893" defTabSz="1094584">
              <a:defRPr sz="2400">
                <a:solidFill>
                  <a:schemeClr val="tx1"/>
                </a:solidFill>
                <a:latin typeface="Times New Roman" charset="0"/>
                <a:ea typeface="ＭＳ Ｐゴシック" charset="0"/>
              </a:defRPr>
            </a:lvl2pPr>
            <a:lvl3pPr marL="1155573" indent="-231115" defTabSz="1094584">
              <a:defRPr sz="2400">
                <a:solidFill>
                  <a:schemeClr val="tx1"/>
                </a:solidFill>
                <a:latin typeface="Times New Roman" charset="0"/>
                <a:ea typeface="ＭＳ Ｐゴシック" charset="0"/>
              </a:defRPr>
            </a:lvl3pPr>
            <a:lvl4pPr marL="1617802" indent="-231115" defTabSz="1094584">
              <a:defRPr sz="2400">
                <a:solidFill>
                  <a:schemeClr val="tx1"/>
                </a:solidFill>
                <a:latin typeface="Times New Roman" charset="0"/>
                <a:ea typeface="ＭＳ Ｐゴシック" charset="0"/>
              </a:defRPr>
            </a:lvl4pPr>
            <a:lvl5pPr marL="2080031" indent="-231115" defTabSz="1094584">
              <a:defRPr sz="2400">
                <a:solidFill>
                  <a:schemeClr val="tx1"/>
                </a:solidFill>
                <a:latin typeface="Times New Roman" charset="0"/>
                <a:ea typeface="ＭＳ Ｐゴシック" charset="0"/>
              </a:defRPr>
            </a:lvl5pPr>
            <a:lvl6pPr marL="2542261" indent="-231115" defTabSz="1094584" eaLnBrk="0" fontAlgn="base" hangingPunct="0">
              <a:spcBef>
                <a:spcPct val="0"/>
              </a:spcBef>
              <a:spcAft>
                <a:spcPct val="0"/>
              </a:spcAft>
              <a:defRPr sz="2400">
                <a:solidFill>
                  <a:schemeClr val="tx1"/>
                </a:solidFill>
                <a:latin typeface="Times New Roman" charset="0"/>
                <a:ea typeface="ＭＳ Ｐゴシック" charset="0"/>
              </a:defRPr>
            </a:lvl6pPr>
            <a:lvl7pPr marL="3004490" indent="-231115" defTabSz="1094584" eaLnBrk="0" fontAlgn="base" hangingPunct="0">
              <a:spcBef>
                <a:spcPct val="0"/>
              </a:spcBef>
              <a:spcAft>
                <a:spcPct val="0"/>
              </a:spcAft>
              <a:defRPr sz="2400">
                <a:solidFill>
                  <a:schemeClr val="tx1"/>
                </a:solidFill>
                <a:latin typeface="Times New Roman" charset="0"/>
                <a:ea typeface="ＭＳ Ｐゴシック" charset="0"/>
              </a:defRPr>
            </a:lvl7pPr>
            <a:lvl8pPr marL="3466719" indent="-231115" defTabSz="1094584" eaLnBrk="0" fontAlgn="base" hangingPunct="0">
              <a:spcBef>
                <a:spcPct val="0"/>
              </a:spcBef>
              <a:spcAft>
                <a:spcPct val="0"/>
              </a:spcAft>
              <a:defRPr sz="2400">
                <a:solidFill>
                  <a:schemeClr val="tx1"/>
                </a:solidFill>
                <a:latin typeface="Times New Roman" charset="0"/>
                <a:ea typeface="ＭＳ Ｐゴシック" charset="0"/>
              </a:defRPr>
            </a:lvl8pPr>
            <a:lvl9pPr marL="3928948" indent="-231115" defTabSz="1094584" eaLnBrk="0" fontAlgn="base" hangingPunct="0">
              <a:spcBef>
                <a:spcPct val="0"/>
              </a:spcBef>
              <a:spcAft>
                <a:spcPct val="0"/>
              </a:spcAft>
              <a:defRPr sz="2400">
                <a:solidFill>
                  <a:schemeClr val="tx1"/>
                </a:solidFill>
                <a:latin typeface="Times New Roman" charset="0"/>
                <a:ea typeface="ＭＳ Ｐゴシック" charset="0"/>
              </a:defRPr>
            </a:lvl9pPr>
          </a:lstStyle>
          <a:p>
            <a:fld id="{FDB21D0A-D742-834F-8AB9-B20E9BA034AE}" type="slidenum">
              <a:rPr lang="en-US" sz="1400"/>
              <a:pPr/>
              <a:t>44</a:t>
            </a:fld>
            <a:endParaRPr lang="en-US" sz="1400"/>
          </a:p>
        </p:txBody>
      </p:sp>
      <p:sp>
        <p:nvSpPr>
          <p:cNvPr id="73730" name="Rectangle 2"/>
          <p:cNvSpPr>
            <a:spLocks noGrp="1" noRot="1" noChangeAspec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46</a:t>
            </a:fld>
            <a:endParaRPr lang="en-US" dirty="0"/>
          </a:p>
        </p:txBody>
      </p:sp>
    </p:spTree>
    <p:extLst>
      <p:ext uri="{BB962C8B-B14F-4D97-AF65-F5344CB8AC3E}">
        <p14:creationId xmlns:p14="http://schemas.microsoft.com/office/powerpoint/2010/main" val="40366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7</a:t>
            </a:fld>
            <a:endParaRPr lang="en-US" dirty="0"/>
          </a:p>
        </p:txBody>
      </p:sp>
    </p:spTree>
    <p:extLst>
      <p:ext uri="{BB962C8B-B14F-4D97-AF65-F5344CB8AC3E}">
        <p14:creationId xmlns:p14="http://schemas.microsoft.com/office/powerpoint/2010/main" val="3206039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47</a:t>
            </a:fld>
            <a:endParaRPr lang="en-US" dirty="0"/>
          </a:p>
        </p:txBody>
      </p:sp>
    </p:spTree>
    <p:extLst>
      <p:ext uri="{BB962C8B-B14F-4D97-AF65-F5344CB8AC3E}">
        <p14:creationId xmlns:p14="http://schemas.microsoft.com/office/powerpoint/2010/main" val="4255426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50</a:t>
            </a:fld>
            <a:endParaRPr lang="en-US" dirty="0"/>
          </a:p>
        </p:txBody>
      </p:sp>
    </p:spTree>
    <p:extLst>
      <p:ext uri="{BB962C8B-B14F-4D97-AF65-F5344CB8AC3E}">
        <p14:creationId xmlns:p14="http://schemas.microsoft.com/office/powerpoint/2010/main" val="3441085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51</a:t>
            </a:fld>
            <a:endParaRPr lang="en-US" dirty="0"/>
          </a:p>
        </p:txBody>
      </p:sp>
    </p:spTree>
    <p:extLst>
      <p:ext uri="{BB962C8B-B14F-4D97-AF65-F5344CB8AC3E}">
        <p14:creationId xmlns:p14="http://schemas.microsoft.com/office/powerpoint/2010/main" val="75173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56</a:t>
            </a:fld>
            <a:endParaRPr lang="en-US" dirty="0"/>
          </a:p>
        </p:txBody>
      </p:sp>
    </p:spTree>
    <p:extLst>
      <p:ext uri="{BB962C8B-B14F-4D97-AF65-F5344CB8AC3E}">
        <p14:creationId xmlns:p14="http://schemas.microsoft.com/office/powerpoint/2010/main" val="4267770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57</a:t>
            </a:fld>
            <a:endParaRPr lang="en-US" dirty="0"/>
          </a:p>
        </p:txBody>
      </p:sp>
    </p:spTree>
    <p:extLst>
      <p:ext uri="{BB962C8B-B14F-4D97-AF65-F5344CB8AC3E}">
        <p14:creationId xmlns:p14="http://schemas.microsoft.com/office/powerpoint/2010/main" val="10699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58</a:t>
            </a:fld>
            <a:endParaRPr lang="en-US" dirty="0"/>
          </a:p>
        </p:txBody>
      </p:sp>
    </p:spTree>
    <p:extLst>
      <p:ext uri="{BB962C8B-B14F-4D97-AF65-F5344CB8AC3E}">
        <p14:creationId xmlns:p14="http://schemas.microsoft.com/office/powerpoint/2010/main" val="3218523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3" indent="-173333"/>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A2F08356-1A47-473B-A8C7-D5406AED69AC}" type="slidenum">
              <a:rPr lang="en-US" altLang="en-US"/>
              <a:pPr algn="r" eaLnBrk="1" hangingPunct="1">
                <a:spcBef>
                  <a:spcPct val="0"/>
                </a:spcBef>
              </a:pPr>
              <a:t>61</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8EC8C25E-9EE6-4C1C-9C2C-93371BF0F9F9}" type="slidenum">
              <a:rPr lang="en-US" altLang="en-US"/>
              <a:pPr algn="r" eaLnBrk="1" hangingPunct="1">
                <a:spcBef>
                  <a:spcPct val="0"/>
                </a:spcBef>
              </a:pPr>
              <a:t>62</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4377E6C2-D748-49CF-9EE1-C4C8E255CE02}" type="slidenum">
              <a:rPr lang="en-US" altLang="en-US"/>
              <a:pPr algn="r" eaLnBrk="1" hangingPunct="1">
                <a:spcBef>
                  <a:spcPct val="0"/>
                </a:spcBef>
              </a:pPr>
              <a:t>63</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D0366721-C6A1-42B2-84B8-7E663A255E15}" type="slidenum">
              <a:rPr lang="en-US" altLang="en-US"/>
              <a:pPr algn="r" eaLnBrk="1" hangingPunct="1">
                <a:spcBef>
                  <a:spcPct val="0"/>
                </a:spcBef>
              </a:pPr>
              <a:t>64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9CFF5-334A-4C19-8594-5EF4AA628D16}" type="slidenum">
              <a:rPr lang="en-US" smtClean="0"/>
              <a:pPr/>
              <a:t>8</a:t>
            </a:fld>
            <a:endParaRPr lang="en-US"/>
          </a:p>
        </p:txBody>
      </p:sp>
    </p:spTree>
    <p:extLst>
      <p:ext uri="{BB962C8B-B14F-4D97-AF65-F5344CB8AC3E}">
        <p14:creationId xmlns:p14="http://schemas.microsoft.com/office/powerpoint/2010/main" val="99731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u="sng"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9F34D962-AFF5-4EF1-98E9-34EF40CB0983}" type="slidenum">
              <a:rPr lang="en-US" altLang="en-US"/>
              <a:pPr algn="r" eaLnBrk="1" hangingPunct="1">
                <a:spcBef>
                  <a:spcPct val="0"/>
                </a:spcBef>
              </a:pPr>
              <a:t>65</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A6E8D94C-253E-45A2-8E82-83E4A45D93F8}" type="slidenum">
              <a:rPr lang="en-US" altLang="en-US"/>
              <a:pPr algn="r" eaLnBrk="1" hangingPunct="1">
                <a:spcBef>
                  <a:spcPct val="0"/>
                </a:spcBef>
              </a:pPr>
              <a:t>66</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6" indent="-173336">
              <a:buFontTx/>
              <a:buChar char="•"/>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24B28D63-9F47-40EC-A4A4-E3869CF3C548}" type="slidenum">
              <a:rPr lang="en-US" altLang="en-US"/>
              <a:pPr algn="r" eaLnBrk="1" hangingPunct="1">
                <a:spcBef>
                  <a:spcPct val="0"/>
                </a:spcBef>
              </a:pPr>
              <a:t>67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3B334C2E-4DD1-4A8E-BEEB-5255B0580889}" type="slidenum">
              <a:rPr lang="en-US" altLang="en-US"/>
              <a:pPr algn="r" eaLnBrk="1" hangingPunct="1">
                <a:spcBef>
                  <a:spcPct val="0"/>
                </a:spcBef>
              </a:pPr>
              <a:t>68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6" indent="-173336"/>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466128DD-82AB-49CC-B591-DFD8C9B2522C}" type="slidenum">
              <a:rPr lang="en-US" altLang="en-US"/>
              <a:pPr algn="r" eaLnBrk="1" hangingPunct="1">
                <a:spcBef>
                  <a:spcPct val="0"/>
                </a:spcBef>
              </a:pPr>
              <a:t>69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70</a:t>
            </a:fld>
            <a:endParaRPr lang="en-US" dirty="0"/>
          </a:p>
        </p:txBody>
      </p:sp>
    </p:spTree>
    <p:extLst>
      <p:ext uri="{BB962C8B-B14F-4D97-AF65-F5344CB8AC3E}">
        <p14:creationId xmlns:p14="http://schemas.microsoft.com/office/powerpoint/2010/main" val="4277586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6" indent="-173336"/>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16595AE7-B97C-453E-9250-190E803622B9}" type="slidenum">
              <a:rPr lang="en-US" altLang="en-US"/>
              <a:pPr algn="r" eaLnBrk="1" hangingPunct="1">
                <a:spcBef>
                  <a:spcPct val="0"/>
                </a:spcBef>
              </a:pPr>
              <a:t>72</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6" indent="-173336"/>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974" indent="-37886745" algn="l" eaLnBrk="0" hangingPunct="0">
              <a:spcBef>
                <a:spcPct val="30000"/>
              </a:spcBef>
              <a:defRPr sz="1200">
                <a:solidFill>
                  <a:schemeClr val="tx1"/>
                </a:solidFill>
                <a:latin typeface="Calibri" pitchFamily="34" charset="0"/>
                <a:ea typeface="MS PGothic" pitchFamily="34" charset="-128"/>
              </a:defRPr>
            </a:lvl2pPr>
            <a:lvl3pPr marL="1155573" indent="-231115" algn="l" eaLnBrk="0" hangingPunct="0">
              <a:spcBef>
                <a:spcPct val="30000"/>
              </a:spcBef>
              <a:defRPr sz="1200">
                <a:solidFill>
                  <a:schemeClr val="tx1"/>
                </a:solidFill>
                <a:latin typeface="Calibri" pitchFamily="34" charset="0"/>
                <a:ea typeface="MS PGothic" pitchFamily="34" charset="-128"/>
              </a:defRPr>
            </a:lvl3pPr>
            <a:lvl4pPr marL="1617802" indent="-231115" algn="l" eaLnBrk="0" hangingPunct="0">
              <a:spcBef>
                <a:spcPct val="30000"/>
              </a:spcBef>
              <a:defRPr sz="1200">
                <a:solidFill>
                  <a:schemeClr val="tx1"/>
                </a:solidFill>
                <a:latin typeface="Calibri" pitchFamily="34" charset="0"/>
                <a:ea typeface="MS PGothic" pitchFamily="34" charset="-128"/>
              </a:defRPr>
            </a:lvl4pPr>
            <a:lvl5pPr marL="2080031" indent="-231115" algn="l" eaLnBrk="0" hangingPunct="0">
              <a:spcBef>
                <a:spcPct val="30000"/>
              </a:spcBef>
              <a:defRPr sz="1200">
                <a:solidFill>
                  <a:schemeClr val="tx1"/>
                </a:solidFill>
                <a:latin typeface="Calibri" pitchFamily="34" charset="0"/>
                <a:ea typeface="MS PGothic" pitchFamily="34" charset="-128"/>
              </a:defRPr>
            </a:lvl5pPr>
            <a:lvl6pPr marL="2542261" indent="-2311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90" indent="-2311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719" indent="-2311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948" indent="-2311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07C441C6-9825-45F7-A6FD-C39AA92E5079}" type="slidenum">
              <a:rPr lang="en-US" altLang="en-US"/>
              <a:pPr algn="r" eaLnBrk="1" hangingPunct="1">
                <a:spcBef>
                  <a:spcPct val="0"/>
                </a:spcBef>
              </a:pPr>
              <a:t>75</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77</a:t>
            </a:fld>
            <a:endParaRPr lang="en-US" dirty="0"/>
          </a:p>
        </p:txBody>
      </p:sp>
    </p:spTree>
    <p:extLst>
      <p:ext uri="{BB962C8B-B14F-4D97-AF65-F5344CB8AC3E}">
        <p14:creationId xmlns:p14="http://schemas.microsoft.com/office/powerpoint/2010/main" val="5698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069486EA-0127-4D7D-8EE6-29F131660491}" type="slidenum">
              <a:rPr lang="en-US" altLang="en-US"/>
              <a:pPr algn="r" eaLnBrk="1" hangingPunct="1">
                <a:spcBef>
                  <a:spcPct val="0"/>
                </a:spcBef>
              </a:pPr>
              <a:t>79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9CFF5-334A-4C19-8594-5EF4AA628D16}" type="slidenum">
              <a:rPr lang="en-US" smtClean="0"/>
              <a:t>9</a:t>
            </a:fld>
            <a:endParaRPr lang="en-US"/>
          </a:p>
        </p:txBody>
      </p:sp>
    </p:spTree>
    <p:extLst>
      <p:ext uri="{BB962C8B-B14F-4D97-AF65-F5344CB8AC3E}">
        <p14:creationId xmlns:p14="http://schemas.microsoft.com/office/powerpoint/2010/main" val="4281592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MS PGothic" pitchFamily="34" charset="-128"/>
              </a:defRPr>
            </a:lvl1pPr>
            <a:lvl2pPr marL="38348211" indent="-37885991" algn="l" eaLnBrk="0" hangingPunct="0">
              <a:spcBef>
                <a:spcPct val="30000"/>
              </a:spcBef>
              <a:defRPr sz="1200">
                <a:solidFill>
                  <a:schemeClr val="tx1"/>
                </a:solidFill>
                <a:latin typeface="Calibri" pitchFamily="34" charset="0"/>
                <a:ea typeface="MS PGothic" pitchFamily="34" charset="-128"/>
              </a:defRPr>
            </a:lvl2pPr>
            <a:lvl3pPr marL="1155550" indent="-231111" algn="l" eaLnBrk="0" hangingPunct="0">
              <a:spcBef>
                <a:spcPct val="30000"/>
              </a:spcBef>
              <a:defRPr sz="1200">
                <a:solidFill>
                  <a:schemeClr val="tx1"/>
                </a:solidFill>
                <a:latin typeface="Calibri" pitchFamily="34" charset="0"/>
                <a:ea typeface="MS PGothic" pitchFamily="34" charset="-128"/>
              </a:defRPr>
            </a:lvl3pPr>
            <a:lvl4pPr marL="1617770" indent="-231111" algn="l" eaLnBrk="0" hangingPunct="0">
              <a:spcBef>
                <a:spcPct val="30000"/>
              </a:spcBef>
              <a:defRPr sz="1200">
                <a:solidFill>
                  <a:schemeClr val="tx1"/>
                </a:solidFill>
                <a:latin typeface="Calibri" pitchFamily="34" charset="0"/>
                <a:ea typeface="MS PGothic" pitchFamily="34" charset="-128"/>
              </a:defRPr>
            </a:lvl4pPr>
            <a:lvl5pPr marL="2079990" indent="-231111" algn="l" eaLnBrk="0" hangingPunct="0">
              <a:spcBef>
                <a:spcPct val="30000"/>
              </a:spcBef>
              <a:defRPr sz="1200">
                <a:solidFill>
                  <a:schemeClr val="tx1"/>
                </a:solidFill>
                <a:latin typeface="Calibri" pitchFamily="34" charset="0"/>
                <a:ea typeface="MS PGothic" pitchFamily="34" charset="-128"/>
              </a:defRPr>
            </a:lvl5pPr>
            <a:lvl6pPr marL="2542210" indent="-231111"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4430" indent="-23111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6650" indent="-23111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8869" indent="-23111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742C2AE3-D3BD-4767-A71C-39D42E0E908A}" type="slidenum">
              <a:rPr lang="en-US" altLang="en-US"/>
              <a:pPr algn="r" eaLnBrk="1" hangingPunct="1">
                <a:spcBef>
                  <a:spcPct val="0"/>
                </a:spcBef>
              </a:pPr>
              <a:t>80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86</a:t>
            </a:fld>
            <a:endParaRPr lang="en-US" dirty="0"/>
          </a:p>
        </p:txBody>
      </p:sp>
    </p:spTree>
    <p:extLst>
      <p:ext uri="{BB962C8B-B14F-4D97-AF65-F5344CB8AC3E}">
        <p14:creationId xmlns:p14="http://schemas.microsoft.com/office/powerpoint/2010/main" val="4074800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xfrm>
            <a:off x="1117600" y="696913"/>
            <a:ext cx="4648200" cy="3486150"/>
          </a:xfrm>
        </p:spPr>
      </p:sp>
      <p:sp>
        <p:nvSpPr>
          <p:cNvPr id="15363"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defTabSz="924458">
              <a:spcBef>
                <a:spcPts val="404"/>
              </a:spcBef>
            </a:pPr>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noTextEdit="1"/>
          </p:cNvSpPr>
          <p:nvPr>
            <p:ph type="sldImg"/>
          </p:nvPr>
        </p:nvSpPr>
        <p:spPr>
          <a:xfrm>
            <a:off x="1117600" y="696913"/>
            <a:ext cx="4648200" cy="3486150"/>
          </a:xfrm>
        </p:spPr>
      </p:sp>
      <p:sp>
        <p:nvSpPr>
          <p:cNvPr id="19459"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defTabSz="924458">
              <a:spcBef>
                <a:spcPts val="404"/>
              </a:spcBef>
            </a:pPr>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100</a:t>
            </a:fld>
            <a:endParaRPr lang="en-US" dirty="0"/>
          </a:p>
        </p:txBody>
      </p:sp>
    </p:spTree>
    <p:extLst>
      <p:ext uri="{BB962C8B-B14F-4D97-AF65-F5344CB8AC3E}">
        <p14:creationId xmlns:p14="http://schemas.microsoft.com/office/powerpoint/2010/main" val="448785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107</a:t>
            </a:fld>
            <a:endParaRPr lang="en-US" dirty="0"/>
          </a:p>
        </p:txBody>
      </p:sp>
    </p:spTree>
    <p:extLst>
      <p:ext uri="{BB962C8B-B14F-4D97-AF65-F5344CB8AC3E}">
        <p14:creationId xmlns:p14="http://schemas.microsoft.com/office/powerpoint/2010/main" val="2405969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111</a:t>
            </a:fld>
            <a:endParaRPr lang="en-US" dirty="0"/>
          </a:p>
        </p:txBody>
      </p:sp>
    </p:spTree>
    <p:extLst>
      <p:ext uri="{BB962C8B-B14F-4D97-AF65-F5344CB8AC3E}">
        <p14:creationId xmlns:p14="http://schemas.microsoft.com/office/powerpoint/2010/main" val="1560011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112</a:t>
            </a:fld>
            <a:endParaRPr lang="en-US" dirty="0"/>
          </a:p>
        </p:txBody>
      </p:sp>
    </p:spTree>
    <p:extLst>
      <p:ext uri="{BB962C8B-B14F-4D97-AF65-F5344CB8AC3E}">
        <p14:creationId xmlns:p14="http://schemas.microsoft.com/office/powerpoint/2010/main" val="2866421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113</a:t>
            </a:fld>
            <a:endParaRPr lang="en-US" dirty="0"/>
          </a:p>
        </p:txBody>
      </p:sp>
    </p:spTree>
    <p:extLst>
      <p:ext uri="{BB962C8B-B14F-4D97-AF65-F5344CB8AC3E}">
        <p14:creationId xmlns:p14="http://schemas.microsoft.com/office/powerpoint/2010/main" val="3610886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114</a:t>
            </a:fld>
            <a:endParaRPr lang="en-US" dirty="0"/>
          </a:p>
        </p:txBody>
      </p:sp>
    </p:spTree>
    <p:extLst>
      <p:ext uri="{BB962C8B-B14F-4D97-AF65-F5344CB8AC3E}">
        <p14:creationId xmlns:p14="http://schemas.microsoft.com/office/powerpoint/2010/main" val="348043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10</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smtClean="0">
              <a:solidFill>
                <a:srgbClr val="7030A0"/>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115</a:t>
            </a:fld>
            <a:endParaRPr lang="en-US" dirty="0"/>
          </a:p>
        </p:txBody>
      </p:sp>
    </p:spTree>
    <p:extLst>
      <p:ext uri="{BB962C8B-B14F-4D97-AF65-F5344CB8AC3E}">
        <p14:creationId xmlns:p14="http://schemas.microsoft.com/office/powerpoint/2010/main" val="2981568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lvl="1" defTabSz="924458">
              <a:defRPr/>
            </a:pPr>
            <a:endParaRPr lang="en-US" dirty="0" smtClean="0">
              <a:solidFill>
                <a:srgbClr val="7030A0"/>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116</a:t>
            </a:fld>
            <a:endParaRPr lang="en-US" dirty="0"/>
          </a:p>
        </p:txBody>
      </p:sp>
    </p:spTree>
    <p:extLst>
      <p:ext uri="{BB962C8B-B14F-4D97-AF65-F5344CB8AC3E}">
        <p14:creationId xmlns:p14="http://schemas.microsoft.com/office/powerpoint/2010/main" val="3180195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smtClean="0">
              <a:solidFill>
                <a:srgbClr val="7030A0"/>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117</a:t>
            </a:fld>
            <a:endParaRPr lang="en-US" dirty="0"/>
          </a:p>
        </p:txBody>
      </p:sp>
    </p:spTree>
    <p:extLst>
      <p:ext uri="{BB962C8B-B14F-4D97-AF65-F5344CB8AC3E}">
        <p14:creationId xmlns:p14="http://schemas.microsoft.com/office/powerpoint/2010/main" val="1965645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lvl="1" defTabSz="924458">
              <a:defRPr/>
            </a:pPr>
            <a:endParaRPr lang="en-US" dirty="0" smtClean="0">
              <a:solidFill>
                <a:srgbClr val="7030A0"/>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118</a:t>
            </a:fld>
            <a:endParaRPr lang="en-US" dirty="0"/>
          </a:p>
        </p:txBody>
      </p:sp>
    </p:spTree>
    <p:extLst>
      <p:ext uri="{BB962C8B-B14F-4D97-AF65-F5344CB8AC3E}">
        <p14:creationId xmlns:p14="http://schemas.microsoft.com/office/powerpoint/2010/main" val="1127024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119</a:t>
            </a:fld>
            <a:endParaRPr lang="en-US" dirty="0"/>
          </a:p>
        </p:txBody>
      </p:sp>
    </p:spTree>
    <p:extLst>
      <p:ext uri="{BB962C8B-B14F-4D97-AF65-F5344CB8AC3E}">
        <p14:creationId xmlns:p14="http://schemas.microsoft.com/office/powerpoint/2010/main" val="4627541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123</a:t>
            </a:fld>
            <a:endParaRPr lang="en-US" dirty="0"/>
          </a:p>
        </p:txBody>
      </p:sp>
    </p:spTree>
    <p:extLst>
      <p:ext uri="{BB962C8B-B14F-4D97-AF65-F5344CB8AC3E}">
        <p14:creationId xmlns:p14="http://schemas.microsoft.com/office/powerpoint/2010/main" val="2456952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124</a:t>
            </a:fld>
            <a:endParaRPr lang="en-US" dirty="0"/>
          </a:p>
        </p:txBody>
      </p:sp>
    </p:spTree>
    <p:extLst>
      <p:ext uri="{BB962C8B-B14F-4D97-AF65-F5344CB8AC3E}">
        <p14:creationId xmlns:p14="http://schemas.microsoft.com/office/powerpoint/2010/main" val="29963209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127</a:t>
            </a:fld>
            <a:endParaRPr lang="en-US" dirty="0"/>
          </a:p>
        </p:txBody>
      </p:sp>
    </p:spTree>
    <p:extLst>
      <p:ext uri="{BB962C8B-B14F-4D97-AF65-F5344CB8AC3E}">
        <p14:creationId xmlns:p14="http://schemas.microsoft.com/office/powerpoint/2010/main" val="246722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60624-2B2E-41A1-8DBB-B9CA7C9FC528}"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kumimoji="1" sz="3200">
                <a:solidFill>
                  <a:schemeClr val="tx1"/>
                </a:solidFill>
                <a:latin typeface="Times New Roman" charset="0"/>
                <a:ea typeface="ＭＳ Ｐゴシック" charset="0"/>
                <a:cs typeface="ＭＳ Ｐゴシック" charset="0"/>
              </a:defRPr>
            </a:lvl1pPr>
            <a:lvl2pPr marL="38348974" indent="-37886745" eaLnBrk="0" hangingPunct="0">
              <a:defRPr kumimoji="1" sz="3200">
                <a:solidFill>
                  <a:schemeClr val="tx1"/>
                </a:solidFill>
                <a:latin typeface="Times New Roman" charset="0"/>
                <a:ea typeface="ＭＳ Ｐゴシック" charset="0"/>
              </a:defRPr>
            </a:lvl2pPr>
            <a:lvl3pPr eaLnBrk="0" hangingPunct="0">
              <a:defRPr kumimoji="1" sz="3200">
                <a:solidFill>
                  <a:schemeClr val="tx1"/>
                </a:solidFill>
                <a:latin typeface="Times New Roman" charset="0"/>
                <a:ea typeface="ＭＳ Ｐゴシック" charset="0"/>
              </a:defRPr>
            </a:lvl3pPr>
            <a:lvl4pPr eaLnBrk="0" hangingPunct="0">
              <a:defRPr kumimoji="1" sz="3200">
                <a:solidFill>
                  <a:schemeClr val="tx1"/>
                </a:solidFill>
                <a:latin typeface="Times New Roman" charset="0"/>
                <a:ea typeface="ＭＳ Ｐゴシック" charset="0"/>
              </a:defRPr>
            </a:lvl4pPr>
            <a:lvl5pPr eaLnBrk="0" hangingPunct="0">
              <a:defRPr kumimoji="1" sz="3200">
                <a:solidFill>
                  <a:schemeClr val="tx1"/>
                </a:solidFill>
                <a:latin typeface="Times New Roman" charset="0"/>
                <a:ea typeface="ＭＳ Ｐゴシック" charset="0"/>
              </a:defRPr>
            </a:lvl5pPr>
            <a:lvl6pPr marL="462229" eaLnBrk="0" fontAlgn="base" hangingPunct="0">
              <a:spcBef>
                <a:spcPct val="0"/>
              </a:spcBef>
              <a:spcAft>
                <a:spcPct val="0"/>
              </a:spcAft>
              <a:defRPr kumimoji="1" sz="3200">
                <a:solidFill>
                  <a:schemeClr val="tx1"/>
                </a:solidFill>
                <a:latin typeface="Times New Roman" charset="0"/>
                <a:ea typeface="ＭＳ Ｐゴシック" charset="0"/>
              </a:defRPr>
            </a:lvl6pPr>
            <a:lvl7pPr marL="924458" eaLnBrk="0" fontAlgn="base" hangingPunct="0">
              <a:spcBef>
                <a:spcPct val="0"/>
              </a:spcBef>
              <a:spcAft>
                <a:spcPct val="0"/>
              </a:spcAft>
              <a:defRPr kumimoji="1" sz="3200">
                <a:solidFill>
                  <a:schemeClr val="tx1"/>
                </a:solidFill>
                <a:latin typeface="Times New Roman" charset="0"/>
                <a:ea typeface="ＭＳ Ｐゴシック" charset="0"/>
              </a:defRPr>
            </a:lvl7pPr>
            <a:lvl8pPr marL="1386688" eaLnBrk="0" fontAlgn="base" hangingPunct="0">
              <a:spcBef>
                <a:spcPct val="0"/>
              </a:spcBef>
              <a:spcAft>
                <a:spcPct val="0"/>
              </a:spcAft>
              <a:defRPr kumimoji="1" sz="3200">
                <a:solidFill>
                  <a:schemeClr val="tx1"/>
                </a:solidFill>
                <a:latin typeface="Times New Roman" charset="0"/>
                <a:ea typeface="ＭＳ Ｐゴシック" charset="0"/>
              </a:defRPr>
            </a:lvl8pPr>
            <a:lvl9pPr marL="1848917" eaLnBrk="0" fontAlgn="base" hangingPunct="0">
              <a:spcBef>
                <a:spcPct val="0"/>
              </a:spcBef>
              <a:spcAft>
                <a:spcPct val="0"/>
              </a:spcAft>
              <a:defRPr kumimoji="1" sz="3200">
                <a:solidFill>
                  <a:schemeClr val="tx1"/>
                </a:solidFill>
                <a:latin typeface="Times New Roman" charset="0"/>
                <a:ea typeface="ＭＳ Ｐゴシック" charset="0"/>
              </a:defRPr>
            </a:lvl9pPr>
          </a:lstStyle>
          <a:p>
            <a:fld id="{7C4DA9B1-5A8A-C64C-A419-83BB9D92FAB8}" type="slidenum">
              <a:rPr kumimoji="0" lang="en-US" sz="1200"/>
              <a:pPr/>
              <a:t>18</a:t>
            </a:fld>
            <a:endParaRPr kumimoji="0" lang="en-US" sz="1200"/>
          </a:p>
        </p:txBody>
      </p:sp>
      <p:sp>
        <p:nvSpPr>
          <p:cNvPr id="27651" name="Rectangle 2"/>
          <p:cNvSpPr>
            <a:spLocks noGrp="1" noRot="1" noChangeAspect="1" noChangeArrowheads="1" noTextEdit="1"/>
          </p:cNvSpPr>
          <p:nvPr>
            <p:ph type="sldImg"/>
          </p:nvPr>
        </p:nvSpPr>
        <p:spPr>
          <a:xfrm>
            <a:off x="1117600" y="696913"/>
            <a:ext cx="4648200" cy="3486150"/>
          </a:xfrm>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a:t>
            </a:fld>
            <a:endParaRPr lang="en-US" dirty="0"/>
          </a:p>
        </p:txBody>
      </p:sp>
    </p:spTree>
    <p:extLst>
      <p:ext uri="{BB962C8B-B14F-4D97-AF65-F5344CB8AC3E}">
        <p14:creationId xmlns:p14="http://schemas.microsoft.com/office/powerpoint/2010/main" val="366125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73953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353385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26150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71809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175636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235539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3964400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211342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219948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232491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a:t>
            </a:fld>
            <a:endParaRPr lang="en-US" dirty="0"/>
          </a:p>
        </p:txBody>
      </p:sp>
      <p:sp>
        <p:nvSpPr>
          <p:cNvPr id="5" name="Text Placeholder 4"/>
          <p:cNvSpPr>
            <a:spLocks noGrp="1"/>
          </p:cNvSpPr>
          <p:nvPr>
            <p:ph type="body" sz="quarter" idx="11"/>
          </p:nvPr>
        </p:nvSpPr>
        <p:spPr>
          <a:xfrm>
            <a:off x="1143000" y="1981200"/>
            <a:ext cx="3352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4876800" y="1981200"/>
            <a:ext cx="3352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7695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A4854-9C45-49B2-AD00-06BC5E597B57}" type="slidenum">
              <a:rPr lang="en-US" smtClean="0"/>
              <a:t>‹#›</a:t>
            </a:fld>
            <a:endParaRPr lang="en-US"/>
          </a:p>
        </p:txBody>
      </p:sp>
    </p:spTree>
    <p:extLst>
      <p:ext uri="{BB962C8B-B14F-4D97-AF65-F5344CB8AC3E}">
        <p14:creationId xmlns:p14="http://schemas.microsoft.com/office/powerpoint/2010/main" val="56491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a:t>
            </a:fld>
            <a:endParaRPr lang="en-US" dirty="0"/>
          </a:p>
        </p:txBody>
      </p:sp>
    </p:spTree>
    <p:extLst>
      <p:ext uri="{BB962C8B-B14F-4D97-AF65-F5344CB8AC3E}">
        <p14:creationId xmlns:p14="http://schemas.microsoft.com/office/powerpoint/2010/main" val="3173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904999"/>
          </a:xfrm>
        </p:spPr>
        <p:txBody>
          <a:bodyPr anchor="b">
            <a:normAutofit/>
          </a:bodyPr>
          <a:lstStyle>
            <a:lvl1pPr>
              <a:defRPr sz="48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4004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635129E1-FEAC-4B1D-80D4-E402756DF25B}" type="slidenum">
              <a:rPr lang="en-US" smtClean="0"/>
              <a:pPr/>
              <a:t>‹#›</a:t>
            </a:fld>
            <a:endParaRPr lang="en-US" dirty="0"/>
          </a:p>
        </p:txBody>
      </p:sp>
    </p:spTree>
    <p:extLst>
      <p:ext uri="{BB962C8B-B14F-4D97-AF65-F5344CB8AC3E}">
        <p14:creationId xmlns:p14="http://schemas.microsoft.com/office/powerpoint/2010/main" val="26771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657600" cy="4221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905000"/>
            <a:ext cx="3657600" cy="4221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635129E1-FEAC-4B1D-80D4-E402756DF25B}" type="slidenum">
              <a:rPr lang="en-US" smtClean="0"/>
              <a:pPr/>
              <a:t>‹#›</a:t>
            </a:fld>
            <a:endParaRPr lang="en-US" dirty="0"/>
          </a:p>
        </p:txBody>
      </p:sp>
    </p:spTree>
    <p:extLst>
      <p:ext uri="{BB962C8B-B14F-4D97-AF65-F5344CB8AC3E}">
        <p14:creationId xmlns:p14="http://schemas.microsoft.com/office/powerpoint/2010/main" val="332466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8534401" y="6324601"/>
            <a:ext cx="438651" cy="365125"/>
          </a:xfrm>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a:t>
            </a:fld>
            <a:endParaRPr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marL="0" indent="0">
              <a:buFont typeface="Century Gothic" panose="020B0502020202020204" pitchFamily="34" charset="0"/>
              <a:buNone/>
            </a:pPr>
            <a:fld id="{ABF1376C-D718-486B-9000-9F37E4C1FC4F}" type="slidenum">
              <a:rPr lang="en-US" altLang="en-US" smtClean="0"/>
              <a:pPr marL="0" indent="0">
                <a:buFont typeface="Century Gothic" panose="020B0502020202020204" pitchFamily="34" charset="0"/>
                <a:buNone/>
              </a:pPr>
              <a:t>‹#›</a:t>
            </a:fld>
            <a:endParaRPr lang="en-US" altLang="en-US" sz="1400" dirty="0">
              <a:solidFill>
                <a:srgbClr val="464653"/>
              </a:solidFill>
            </a:endParaRPr>
          </a:p>
        </p:txBody>
      </p:sp>
    </p:spTree>
    <p:extLst>
      <p:ext uri="{BB962C8B-B14F-4D97-AF65-F5344CB8AC3E}">
        <p14:creationId xmlns:p14="http://schemas.microsoft.com/office/powerpoint/2010/main" val="344319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1" y="457200"/>
            <a:ext cx="738187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6464" y="1600200"/>
            <a:ext cx="7381875" cy="3962400"/>
          </a:xfrm>
        </p:spPr>
        <p:txBody>
          <a:bodyPr/>
          <a:lstStyle/>
          <a:p>
            <a:pPr lvl="0"/>
            <a:endParaRPr lang="en-US" noProof="0" smtClean="0"/>
          </a:p>
        </p:txBody>
      </p:sp>
      <p:sp>
        <p:nvSpPr>
          <p:cNvPr id="5" name="Footer Placeholder 4"/>
          <p:cNvSpPr>
            <a:spLocks noGrp="1"/>
          </p:cNvSpPr>
          <p:nvPr>
            <p:ph type="ftr" sz="quarter" idx="11"/>
          </p:nvPr>
        </p:nvSpPr>
        <p:spPr>
          <a:xfrm>
            <a:off x="264459" y="6275669"/>
            <a:ext cx="4840941" cy="365125"/>
          </a:xfrm>
          <a:prstGeom prst="rect">
            <a:avLst/>
          </a:prstGeom>
        </p:spPr>
        <p:txBody>
          <a:bodyPr/>
          <a:lstStyle>
            <a:lvl1pPr algn="ct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marL="0" indent="0">
              <a:buFont typeface="Century Gothic" panose="020B0502020202020204" pitchFamily="34" charset="0"/>
              <a:buNone/>
              <a:defRPr/>
            </a:pPr>
            <a:fld id="{28A5F2DF-8A2D-C04A-A634-BD9383879567}" type="slidenum">
              <a:rPr lang="en-US" smtClean="0"/>
              <a:pPr marL="0" indent="0">
                <a:buFont typeface="Century Gothic" panose="020B0502020202020204" pitchFamily="34" charset="0"/>
                <a:buNone/>
                <a:defRPr/>
              </a:pPr>
              <a:t>‹#›</a:t>
            </a:fld>
            <a:endParaRPr lang="en-US" dirty="0">
              <a:solidFill>
                <a:schemeClr val="tx1"/>
              </a:solidFill>
            </a:endParaRPr>
          </a:p>
        </p:txBody>
      </p:sp>
    </p:spTree>
    <p:extLst>
      <p:ext uri="{BB962C8B-B14F-4D97-AF65-F5344CB8AC3E}">
        <p14:creationId xmlns:p14="http://schemas.microsoft.com/office/powerpoint/2010/main" val="228619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1" name="Group 60"/>
          <p:cNvGrpSpPr/>
          <p:nvPr/>
        </p:nvGrpSpPr>
        <p:grpSpPr>
          <a:xfrm>
            <a:off x="-380999" y="-21732"/>
            <a:ext cx="9932332" cy="7015787"/>
            <a:chOff x="-382404" y="0"/>
            <a:chExt cx="9932332" cy="6858000"/>
          </a:xfrm>
          <a:gradFill flip="none" rotWithShape="1">
            <a:gsLst>
              <a:gs pos="21650">
                <a:srgbClr val="4FD1FF"/>
              </a:gs>
              <a:gs pos="0">
                <a:srgbClr val="0A429E"/>
              </a:gs>
              <a:gs pos="71250">
                <a:srgbClr val="4FD1FF"/>
              </a:gs>
              <a:gs pos="50000">
                <a:srgbClr val="1B45F5"/>
              </a:gs>
              <a:gs pos="100000">
                <a:srgbClr val="120B9D"/>
              </a:gs>
            </a:gsLst>
            <a:path path="circle">
              <a:fillToRect l="100000" t="100000"/>
            </a:path>
            <a:tileRect r="-100000" b="-100000"/>
          </a:gradFill>
        </p:grpSpPr>
        <p:grpSp>
          <p:nvGrpSpPr>
            <p:cNvPr id="62" name="Group 44"/>
            <p:cNvGrpSpPr/>
            <p:nvPr/>
          </p:nvGrpSpPr>
          <p:grpSpPr>
            <a:xfrm>
              <a:off x="0" y="0"/>
              <a:ext cx="9144000" cy="6858000"/>
              <a:chOff x="0" y="0"/>
              <a:chExt cx="9144000" cy="6858000"/>
            </a:xfrm>
            <a:grpFill/>
          </p:grpSpPr>
          <p:grpSp>
            <p:nvGrpSpPr>
              <p:cNvPr id="90" name="Group 4"/>
              <p:cNvGrpSpPr/>
              <p:nvPr/>
            </p:nvGrpSpPr>
            <p:grpSpPr>
              <a:xfrm>
                <a:off x="0" y="0"/>
                <a:ext cx="2514600" cy="6858000"/>
                <a:chOff x="0" y="0"/>
                <a:chExt cx="2514600" cy="6858000"/>
              </a:xfrm>
              <a:grpFill/>
            </p:grpSpPr>
            <p:sp>
              <p:nvSpPr>
                <p:cNvPr id="123" name="Rectangle 122"/>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3"/>
                <p:cNvSpPr/>
                <p:nvPr/>
              </p:nvSpPr>
              <p:spPr>
                <a:xfrm>
                  <a:off x="215627"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5"/>
              <p:cNvGrpSpPr/>
              <p:nvPr/>
            </p:nvGrpSpPr>
            <p:grpSpPr>
              <a:xfrm>
                <a:off x="422910" y="0"/>
                <a:ext cx="2514600" cy="6858000"/>
                <a:chOff x="0" y="0"/>
                <a:chExt cx="2514600" cy="6858000"/>
              </a:xfrm>
              <a:grpFill/>
            </p:grpSpPr>
            <p:sp>
              <p:nvSpPr>
                <p:cNvPr id="120" name="Rectangle 119"/>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
              <p:cNvGrpSpPr/>
              <p:nvPr/>
            </p:nvGrpSpPr>
            <p:grpSpPr>
              <a:xfrm rot="10800000">
                <a:off x="6629400" y="0"/>
                <a:ext cx="2514600" cy="6858000"/>
                <a:chOff x="0" y="0"/>
                <a:chExt cx="2514600" cy="6858000"/>
              </a:xfrm>
              <a:grpFill/>
            </p:grpSpPr>
            <p:sp>
              <p:nvSpPr>
                <p:cNvPr id="117" name="Rectangle 116"/>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6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Hexagon 71"/>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p:nvSpPr>
          <p:spPr>
            <a:xfrm rot="1800000">
              <a:off x="4466213" y="5376429"/>
              <a:ext cx="1571667" cy="1383514"/>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1800000">
              <a:off x="21245" y="536475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p:nvSpPr>
          <p:spPr>
            <a:xfrm rot="1800000">
              <a:off x="1520772" y="5403088"/>
              <a:ext cx="1557049" cy="1358769"/>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rot="1800000">
              <a:off x="7584107" y="5389529"/>
              <a:ext cx="1444428" cy="1292533"/>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500443" y="616234"/>
            <a:ext cx="8692595" cy="6470367"/>
          </a:xfrm>
          <a:prstGeom prst="rect">
            <a:avLst/>
          </a:prstGeom>
          <a:solidFill>
            <a:schemeClr val="bg1">
              <a:alpha val="92000"/>
            </a:schemeClr>
          </a:solidFill>
          <a:ln w="6350" cap="rnd">
            <a:solidFill>
              <a:schemeClr val="tx1"/>
            </a:solidFill>
            <a:miter lim="800000"/>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5"/>
            <a:ext cx="7024744" cy="64873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8092" y="1835473"/>
            <a:ext cx="6777317" cy="39276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56741" y="6531741"/>
            <a:ext cx="438651" cy="365125"/>
          </a:xfrm>
          <a:prstGeom prst="rect">
            <a:avLst/>
          </a:prstGeom>
        </p:spPr>
        <p:txBody>
          <a:bodyPr vert="horz" lIns="91440" tIns="45720" rIns="91440" bIns="45720" rtlCol="0" anchor="ctr"/>
          <a:lstStyle>
            <a:lvl1pPr marL="171450" indent="-171450" algn="l">
              <a:buFont typeface="Century Gothic" panose="020B0502020202020204" pitchFamily="34" charset="0"/>
              <a:buChar char="●"/>
              <a:defRPr sz="1200">
                <a:solidFill>
                  <a:srgbClr val="120B9D"/>
                </a:solidFill>
              </a:defRPr>
            </a:lvl1p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a:t>
            </a:fld>
            <a:endParaRPr lang="en-US" dirty="0"/>
          </a:p>
        </p:txBody>
      </p:sp>
      <p:pic>
        <p:nvPicPr>
          <p:cNvPr id="63" name="Picture 32"/>
          <p:cNvPicPr>
            <a:picLocks noChangeAspect="1"/>
          </p:cNvPicPr>
          <p:nvPr/>
        </p:nvPicPr>
        <p:blipFill>
          <a:blip r:embed="rId11">
            <a:extLst>
              <a:ext uri="{28A0092B-C50C-407E-A947-70E740481C1C}">
                <a14:useLocalDpi xmlns:a14="http://schemas.microsoft.com/office/drawing/2010/main" val="0"/>
              </a:ext>
            </a:extLst>
          </a:blip>
          <a:srcRect l="17694" t="-2" r="-3079" b="819"/>
          <a:stretch>
            <a:fillRect/>
          </a:stretch>
        </p:blipFill>
        <p:spPr bwMode="auto">
          <a:xfrm>
            <a:off x="5549841" y="-53035"/>
            <a:ext cx="3505200" cy="662635"/>
          </a:xfrm>
          <a:prstGeom prst="rect">
            <a:avLst/>
          </a:prstGeom>
          <a:noFill/>
          <a:ln w="19050" cap="rnd">
            <a:noFill/>
            <a:prstDash val="sysDash"/>
            <a:round/>
            <a:headEnd/>
            <a:tailEnd/>
          </a:ln>
          <a:extLst>
            <a:ext uri="{909E8E84-426E-40DD-AFC4-6F175D3DCCD1}">
              <a14:hiddenFill xmlns:a14="http://schemas.microsoft.com/office/drawing/2010/main">
                <a:solidFill>
                  <a:srgbClr val="FFFFFF"/>
                </a:solidFill>
              </a14:hiddenFill>
            </a:ext>
          </a:extLst>
        </p:spPr>
      </p:pic>
      <p:sp>
        <p:nvSpPr>
          <p:cNvPr id="128" name="Hexagon 127"/>
          <p:cNvSpPr/>
          <p:nvPr/>
        </p:nvSpPr>
        <p:spPr>
          <a:xfrm>
            <a:off x="4928437" y="21953"/>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6275797" y="681948"/>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7717003" y="21953"/>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Hexagon 132"/>
          <p:cNvSpPr/>
          <p:nvPr/>
        </p:nvSpPr>
        <p:spPr>
          <a:xfrm>
            <a:off x="44963" y="21953"/>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exagon 133"/>
          <p:cNvSpPr/>
          <p:nvPr/>
        </p:nvSpPr>
        <p:spPr>
          <a:xfrm>
            <a:off x="1503996" y="735120"/>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exagon 134"/>
          <p:cNvSpPr/>
          <p:nvPr/>
        </p:nvSpPr>
        <p:spPr>
          <a:xfrm>
            <a:off x="2960129" y="65112"/>
            <a:ext cx="1601400" cy="1388236"/>
          </a:xfrm>
          <a:prstGeom prst="hexagon">
            <a:avLst>
              <a:gd name="adj" fmla="val 28544"/>
              <a:gd name="vf" fmla="val 115470"/>
            </a:avLst>
          </a:prstGeom>
          <a:no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71" y="6609564"/>
            <a:ext cx="617739" cy="215444"/>
          </a:xfrm>
          <a:prstGeom prst="rect">
            <a:avLst/>
          </a:prstGeom>
          <a:noFill/>
        </p:spPr>
        <p:txBody>
          <a:bodyPr wrap="square" rtlCol="0">
            <a:spAutoFit/>
          </a:bodyPr>
          <a:lstStyle/>
          <a:p>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81" r:id="rId8"/>
    <p:sldLayoutId id="2147483683" r:id="rId9"/>
  </p:sldLayoutIdLst>
  <p:timing>
    <p:tnLst>
      <p:par>
        <p:cTn id="1" dur="indefinite" restart="never" nodeType="tmRoot"/>
      </p:par>
    </p:tnLst>
  </p:timing>
  <p:hf hdr="0" ftr="0" dt="0"/>
  <p:txStyles>
    <p:titleStyle>
      <a:lvl1pPr algn="l" defTabSz="914400" rtl="0" eaLnBrk="1" latinLnBrk="0" hangingPunct="1">
        <a:spcBef>
          <a:spcPct val="0"/>
        </a:spcBef>
        <a:buNone/>
        <a:defRPr sz="3200" b="0" kern="1200">
          <a:solidFill>
            <a:srgbClr val="120B9D"/>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Tx/>
        <a:buSzPct val="76000"/>
        <a:buFont typeface="Wingdings 2" pitchFamily="18" charset="2"/>
        <a:buChar char=""/>
        <a:defRPr sz="2400" b="0" kern="1200">
          <a:solidFill>
            <a:srgbClr val="000000"/>
          </a:solidFill>
          <a:latin typeface="+mn-lt"/>
          <a:ea typeface="+mn-ea"/>
          <a:cs typeface="+mn-cs"/>
        </a:defRPr>
      </a:lvl1pPr>
      <a:lvl2pPr marL="640080" indent="-274320" algn="l" defTabSz="914400" rtl="0" eaLnBrk="1" latinLnBrk="0" hangingPunct="1">
        <a:spcBef>
          <a:spcPct val="20000"/>
        </a:spcBef>
        <a:buClrTx/>
        <a:buSzPct val="76000"/>
        <a:buFont typeface="Wingdings 2" pitchFamily="18" charset="2"/>
        <a:buChar char=""/>
        <a:defRPr sz="2200" b="0" kern="1200">
          <a:solidFill>
            <a:srgbClr val="000000"/>
          </a:solidFill>
          <a:latin typeface="+mn-lt"/>
          <a:ea typeface="+mn-ea"/>
          <a:cs typeface="+mn-cs"/>
        </a:defRPr>
      </a:lvl2pPr>
      <a:lvl3pPr marL="914400" indent="-228600" algn="l" defTabSz="914400" rtl="0" eaLnBrk="1" latinLnBrk="0" hangingPunct="1">
        <a:spcBef>
          <a:spcPct val="20000"/>
        </a:spcBef>
        <a:buClrTx/>
        <a:buSzPct val="76000"/>
        <a:buFont typeface="Wingdings 2" pitchFamily="18" charset="2"/>
        <a:buChar char=""/>
        <a:defRPr sz="2000" b="0" kern="1200">
          <a:solidFill>
            <a:srgbClr val="000000"/>
          </a:solidFill>
          <a:latin typeface="+mn-lt"/>
          <a:ea typeface="+mn-ea"/>
          <a:cs typeface="+mn-cs"/>
        </a:defRPr>
      </a:lvl3pPr>
      <a:lvl4pPr marL="1124712" indent="-228600" algn="l" defTabSz="914400" rtl="0" eaLnBrk="1" latinLnBrk="0" hangingPunct="1">
        <a:spcBef>
          <a:spcPct val="20000"/>
        </a:spcBef>
        <a:buClrTx/>
        <a:buSzPct val="76000"/>
        <a:buFont typeface="Wingdings 2" pitchFamily="18" charset="2"/>
        <a:buChar char=""/>
        <a:defRPr sz="1800" b="0" kern="1200">
          <a:solidFill>
            <a:srgbClr val="000000"/>
          </a:solidFill>
          <a:latin typeface="+mn-lt"/>
          <a:ea typeface="+mn-ea"/>
          <a:cs typeface="+mn-cs"/>
        </a:defRPr>
      </a:lvl4pPr>
      <a:lvl5pPr marL="1097280" indent="0" algn="l" defTabSz="914400" rtl="0" eaLnBrk="1" latinLnBrk="0" hangingPunct="1">
        <a:spcBef>
          <a:spcPct val="20000"/>
        </a:spcBef>
        <a:buClr>
          <a:schemeClr val="accent1"/>
        </a:buClr>
        <a:buSzPct val="76000"/>
        <a:buFont typeface="Wingdings 2" pitchFamily="18" charset="2"/>
        <a:buNone/>
        <a:defRPr sz="1600" b="0" kern="1200" baseline="0">
          <a:solidFill>
            <a:srgbClr val="00000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2460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A4854-9C45-49B2-AD00-06BC5E597B57}" type="slidenum">
              <a:rPr lang="en-US" smtClean="0"/>
              <a:t>‹#›</a:t>
            </a:fld>
            <a:endParaRPr lang="en-US"/>
          </a:p>
        </p:txBody>
      </p:sp>
    </p:spTree>
    <p:extLst>
      <p:ext uri="{BB962C8B-B14F-4D97-AF65-F5344CB8AC3E}">
        <p14:creationId xmlns:p14="http://schemas.microsoft.com/office/powerpoint/2010/main" val="27601620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hyperlink" Target="http://www.psychiatry.org/practice"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ctr">
              <a:tabLst>
                <a:tab pos="3263900" algn="l"/>
              </a:tabLst>
            </a:pPr>
            <a:r>
              <a:rPr lang="en-US" sz="4400" b="1" dirty="0"/>
              <a:t>CPT Coding </a:t>
            </a:r>
            <a:r>
              <a:rPr lang="en-US" sz="4400" b="1" dirty="0" smtClean="0"/>
              <a:t>for </a:t>
            </a:r>
            <a:br>
              <a:rPr lang="en-US" sz="4400" b="1" dirty="0" smtClean="0"/>
            </a:br>
            <a:r>
              <a:rPr lang="en-US" sz="4400" b="1" dirty="0" smtClean="0"/>
              <a:t>Psychiatric Care in 2014 </a:t>
            </a:r>
            <a:endParaRPr lang="en-US" sz="4400" b="1" dirty="0"/>
          </a:p>
        </p:txBody>
      </p:sp>
      <p:sp>
        <p:nvSpPr>
          <p:cNvPr id="3" name="Subtitle 2"/>
          <p:cNvSpPr>
            <a:spLocks noGrp="1"/>
          </p:cNvSpPr>
          <p:nvPr>
            <p:ph type="subTitle" idx="1"/>
          </p:nvPr>
        </p:nvSpPr>
        <p:spPr/>
        <p:txBody>
          <a:bodyPr/>
          <a:lstStyle/>
          <a:p>
            <a:r>
              <a:rPr lang="en-US" b="1" dirty="0" smtClean="0"/>
              <a:t>APA Annual Meeting, May 2014</a:t>
            </a:r>
            <a:endParaRPr lang="en-US" b="1" dirty="0"/>
          </a:p>
        </p:txBody>
      </p:sp>
    </p:spTree>
    <p:extLst>
      <p:ext uri="{BB962C8B-B14F-4D97-AF65-F5344CB8AC3E}">
        <p14:creationId xmlns:p14="http://schemas.microsoft.com/office/powerpoint/2010/main" val="383754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567111" cy="1066800"/>
          </a:xfrm>
        </p:spPr>
        <p:txBody>
          <a:bodyPr>
            <a:noAutofit/>
          </a:bodyPr>
          <a:lstStyle/>
          <a:p>
            <a:r>
              <a:rPr lang="en-US" b="1" dirty="0" smtClean="0">
                <a:solidFill>
                  <a:schemeClr val="tx1"/>
                </a:solidFill>
              </a:rPr>
              <a:t>CPT coding and documentation – </a:t>
            </a:r>
            <a:br>
              <a:rPr lang="en-US" b="1" dirty="0" smtClean="0">
                <a:solidFill>
                  <a:schemeClr val="tx1"/>
                </a:solidFill>
              </a:rPr>
            </a:br>
            <a:r>
              <a:rPr lang="en-US" b="1" dirty="0" smtClean="0">
                <a:solidFill>
                  <a:schemeClr val="tx1"/>
                </a:solidFill>
              </a:rPr>
              <a:t>Whose job is it?</a:t>
            </a:r>
            <a:endParaRPr lang="en-US" b="1" dirty="0">
              <a:solidFill>
                <a:schemeClr val="tx1"/>
              </a:solidFill>
            </a:endParaRPr>
          </a:p>
        </p:txBody>
      </p:sp>
      <p:sp>
        <p:nvSpPr>
          <p:cNvPr id="4" name="Content Placeholder 3"/>
          <p:cNvSpPr>
            <a:spLocks noGrp="1"/>
          </p:cNvSpPr>
          <p:nvPr>
            <p:ph idx="1"/>
          </p:nvPr>
        </p:nvSpPr>
        <p:spPr/>
        <p:txBody>
          <a:bodyPr/>
          <a:lstStyle/>
          <a:p>
            <a:r>
              <a:rPr lang="en-US" dirty="0"/>
              <a:t>Documentation and coding is part of physician work</a:t>
            </a:r>
          </a:p>
          <a:p>
            <a:pPr marL="0" indent="0">
              <a:buNone/>
            </a:pPr>
            <a:endParaRPr lang="en-US" dirty="0"/>
          </a:p>
          <a:p>
            <a:r>
              <a:rPr lang="en-US" dirty="0"/>
              <a:t>You are responsible for the clinical work and equally responsible for the documentation and coding</a:t>
            </a:r>
          </a:p>
          <a:p>
            <a:endParaRPr lang="en-US" dirty="0"/>
          </a:p>
          <a:p>
            <a:r>
              <a:rPr lang="en-US" dirty="0"/>
              <a:t>This should not be the job of your staff!</a:t>
            </a:r>
          </a:p>
          <a:p>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a:t>
            </a:fld>
            <a:endParaRPr lang="en-US" dirty="0"/>
          </a:p>
        </p:txBody>
      </p:sp>
    </p:spTree>
    <p:extLst>
      <p:ext uri="{BB962C8B-B14F-4D97-AF65-F5344CB8AC3E}">
        <p14:creationId xmlns:p14="http://schemas.microsoft.com/office/powerpoint/2010/main" val="20049119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100</a:t>
            </a:fld>
            <a:endParaRPr lang="en-US" dirty="0"/>
          </a:p>
        </p:txBody>
      </p:sp>
      <p:sp>
        <p:nvSpPr>
          <p:cNvPr id="2" name="Title 1"/>
          <p:cNvSpPr>
            <a:spLocks noGrp="1"/>
          </p:cNvSpPr>
          <p:nvPr>
            <p:ph type="title" idx="4294967295"/>
          </p:nvPr>
        </p:nvSpPr>
        <p:spPr>
          <a:xfrm>
            <a:off x="304800" y="152400"/>
            <a:ext cx="8534400" cy="649288"/>
          </a:xfrm>
        </p:spPr>
        <p:txBody>
          <a:bodyPr>
            <a:normAutofit fontScale="90000"/>
          </a:bodyPr>
          <a:lstStyle/>
          <a:p>
            <a:pPr algn="l"/>
            <a:r>
              <a:rPr lang="en-US" altLang="en-US" b="1" dirty="0">
                <a:solidFill>
                  <a:schemeClr val="tx1"/>
                </a:solidFill>
              </a:rPr>
              <a:t>Chronic Care </a:t>
            </a:r>
            <a:r>
              <a:rPr lang="en-US" altLang="en-US" b="1" dirty="0" smtClean="0">
                <a:solidFill>
                  <a:schemeClr val="tx1"/>
                </a:solidFill>
              </a:rPr>
              <a:t>Management Services</a:t>
            </a:r>
            <a:endParaRPr lang="en-US" dirty="0">
              <a:solidFill>
                <a:schemeClr val="tx1"/>
              </a:solidFill>
            </a:endParaRPr>
          </a:p>
        </p:txBody>
      </p:sp>
      <p:sp>
        <p:nvSpPr>
          <p:cNvPr id="3" name="Content Placeholder 2"/>
          <p:cNvSpPr>
            <a:spLocks noGrp="1"/>
          </p:cNvSpPr>
          <p:nvPr>
            <p:ph idx="4294967295"/>
          </p:nvPr>
        </p:nvSpPr>
        <p:spPr>
          <a:xfrm>
            <a:off x="304800" y="838200"/>
            <a:ext cx="8534400" cy="5562600"/>
          </a:xfrm>
          <a:noFill/>
        </p:spPr>
        <p:txBody>
          <a:bodyPr>
            <a:noAutofit/>
          </a:bodyPr>
          <a:lstStyle/>
          <a:p>
            <a:pPr marL="0" indent="0">
              <a:lnSpc>
                <a:spcPct val="80000"/>
              </a:lnSpc>
              <a:spcBef>
                <a:spcPts val="300"/>
              </a:spcBef>
              <a:buNone/>
            </a:pPr>
            <a:r>
              <a:rPr lang="en-US" altLang="en-US" sz="1800" b="1" dirty="0" smtClean="0">
                <a:latin typeface="Century Gothic" pitchFamily="34" charset="0"/>
                <a:ea typeface="Century Gothic" pitchFamily="34" charset="0"/>
                <a:cs typeface="Century Gothic" pitchFamily="34" charset="0"/>
                <a:sym typeface="Century Gothic" pitchFamily="34" charset="0"/>
              </a:rPr>
              <a:t>Beginning in January 2015</a:t>
            </a:r>
            <a:r>
              <a:rPr lang="en-US" altLang="en-US" sz="1800" dirty="0" smtClean="0">
                <a:latin typeface="Century Gothic" pitchFamily="34" charset="0"/>
                <a:ea typeface="Century Gothic" pitchFamily="34" charset="0"/>
                <a:cs typeface="Century Gothic" pitchFamily="34" charset="0"/>
                <a:sym typeface="Century Gothic" pitchFamily="34" charset="0"/>
              </a:rPr>
              <a:t>, CMS will recognize one G-Code </a:t>
            </a:r>
            <a:r>
              <a:rPr lang="en-US" altLang="en-US" sz="1800" dirty="0">
                <a:latin typeface="Century Gothic" pitchFamily="34" charset="0"/>
                <a:ea typeface="Century Gothic" pitchFamily="34" charset="0"/>
                <a:cs typeface="Century Gothic" pitchFamily="34" charset="0"/>
                <a:sym typeface="Century Gothic" pitchFamily="34" charset="0"/>
              </a:rPr>
              <a:t>for Chronic Care </a:t>
            </a:r>
            <a:r>
              <a:rPr lang="en-US" altLang="en-US" sz="1800" dirty="0" smtClean="0">
                <a:latin typeface="Century Gothic" pitchFamily="34" charset="0"/>
                <a:ea typeface="Century Gothic" pitchFamily="34" charset="0"/>
                <a:cs typeface="Century Gothic" pitchFamily="34" charset="0"/>
                <a:sym typeface="Century Gothic" pitchFamily="34" charset="0"/>
              </a:rPr>
              <a:t> Management Services </a:t>
            </a:r>
            <a:br>
              <a:rPr lang="en-US" altLang="en-US" sz="1800" dirty="0" smtClean="0">
                <a:latin typeface="Century Gothic" pitchFamily="34" charset="0"/>
                <a:ea typeface="Century Gothic" pitchFamily="34" charset="0"/>
                <a:cs typeface="Century Gothic" pitchFamily="34" charset="0"/>
                <a:sym typeface="Century Gothic" pitchFamily="34" charset="0"/>
              </a:rPr>
            </a:br>
            <a:endParaRPr lang="en-US" altLang="en-US" sz="1800" dirty="0" smtClean="0">
              <a:latin typeface="Century Gothic" pitchFamily="34" charset="0"/>
              <a:ea typeface="Century Gothic" pitchFamily="34" charset="0"/>
              <a:cs typeface="Century Gothic" pitchFamily="34" charset="0"/>
              <a:sym typeface="Century Gothic" pitchFamily="34" charset="0"/>
            </a:endParaRPr>
          </a:p>
          <a:p>
            <a:pPr>
              <a:lnSpc>
                <a:spcPct val="80000"/>
              </a:lnSpc>
              <a:spcBef>
                <a:spcPts val="300"/>
              </a:spcBef>
            </a:pPr>
            <a:r>
              <a:rPr lang="en-US" altLang="en-US" sz="1800" dirty="0" smtClean="0">
                <a:latin typeface="Century Gothic" pitchFamily="34" charset="0"/>
                <a:ea typeface="Century Gothic" pitchFamily="34" charset="0"/>
                <a:cs typeface="Century Gothic" pitchFamily="34" charset="0"/>
                <a:sym typeface="Century Gothic" pitchFamily="34" charset="0"/>
              </a:rPr>
              <a:t>20 minutes or more of service during a 30-day period</a:t>
            </a:r>
          </a:p>
          <a:p>
            <a:pPr>
              <a:lnSpc>
                <a:spcPct val="80000"/>
              </a:lnSpc>
              <a:spcBef>
                <a:spcPts val="300"/>
              </a:spcBef>
            </a:pPr>
            <a:r>
              <a:rPr lang="en-US" altLang="en-US" sz="1800" dirty="0" smtClean="0">
                <a:latin typeface="Century Gothic" pitchFamily="34" charset="0"/>
                <a:ea typeface="Century Gothic" pitchFamily="34" charset="0"/>
                <a:cs typeface="Century Gothic" pitchFamily="34" charset="0"/>
                <a:sym typeface="Century Gothic" pitchFamily="34" charset="0"/>
              </a:rPr>
              <a:t>Code </a:t>
            </a:r>
            <a:r>
              <a:rPr lang="en-US" altLang="en-US" sz="1800" dirty="0">
                <a:latin typeface="Century Gothic" pitchFamily="34" charset="0"/>
                <a:ea typeface="Century Gothic" pitchFamily="34" charset="0"/>
                <a:cs typeface="Century Gothic" pitchFamily="34" charset="0"/>
                <a:sym typeface="Century Gothic" pitchFamily="34" charset="0"/>
              </a:rPr>
              <a:t>is </a:t>
            </a:r>
            <a:r>
              <a:rPr lang="en-US" altLang="en-US" sz="1800" dirty="0" smtClean="0">
                <a:latin typeface="Century Gothic" pitchFamily="34" charset="0"/>
                <a:ea typeface="Century Gothic" pitchFamily="34" charset="0"/>
                <a:cs typeface="Century Gothic" pitchFamily="34" charset="0"/>
                <a:sym typeface="Century Gothic" pitchFamily="34" charset="0"/>
              </a:rPr>
              <a:t>for </a:t>
            </a:r>
            <a:r>
              <a:rPr lang="en-US" altLang="en-US" sz="1800" dirty="0">
                <a:latin typeface="Century Gothic" pitchFamily="34" charset="0"/>
                <a:ea typeface="Century Gothic" pitchFamily="34" charset="0"/>
                <a:cs typeface="Century Gothic" pitchFamily="34" charset="0"/>
                <a:sym typeface="Century Gothic" pitchFamily="34" charset="0"/>
              </a:rPr>
              <a:t>patients with 2 or more chronic conditions that are expected to last at least 12 months or until death, and the patient is at significant risk of death, acute exacerbation/decompensation, or functional decline.</a:t>
            </a:r>
            <a:br>
              <a:rPr lang="en-US" altLang="en-US" sz="1800" dirty="0">
                <a:latin typeface="Century Gothic" pitchFamily="34" charset="0"/>
                <a:ea typeface="Century Gothic" pitchFamily="34" charset="0"/>
                <a:cs typeface="Century Gothic" pitchFamily="34" charset="0"/>
                <a:sym typeface="Century Gothic" pitchFamily="34" charset="0"/>
              </a:rPr>
            </a:br>
            <a:endParaRPr lang="en-US" altLang="en-US" sz="1800" dirty="0">
              <a:latin typeface="Century Gothic" pitchFamily="34" charset="0"/>
              <a:ea typeface="Century Gothic" pitchFamily="34" charset="0"/>
              <a:cs typeface="Century Gothic" pitchFamily="34" charset="0"/>
              <a:sym typeface="Century Gothic" pitchFamily="34" charset="0"/>
            </a:endParaRPr>
          </a:p>
          <a:p>
            <a:pPr>
              <a:lnSpc>
                <a:spcPct val="80000"/>
              </a:lnSpc>
              <a:spcBef>
                <a:spcPts val="300"/>
              </a:spcBef>
              <a:buNone/>
            </a:pPr>
            <a:r>
              <a:rPr lang="en-US" altLang="en-US" sz="1800" dirty="0">
                <a:latin typeface="Century Gothic" pitchFamily="34" charset="0"/>
                <a:ea typeface="Century Gothic" pitchFamily="34" charset="0"/>
                <a:cs typeface="Century Gothic" pitchFamily="34" charset="0"/>
                <a:sym typeface="Century Gothic" pitchFamily="34" charset="0"/>
              </a:rPr>
              <a:t>Requires</a:t>
            </a: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24 </a:t>
            </a:r>
            <a:r>
              <a:rPr lang="en-US" altLang="en-US" sz="1800" dirty="0" err="1">
                <a:latin typeface="Century Gothic" pitchFamily="34" charset="0"/>
                <a:ea typeface="Century Gothic" pitchFamily="34" charset="0"/>
                <a:cs typeface="Century Gothic" pitchFamily="34" charset="0"/>
                <a:sym typeface="Century Gothic" pitchFamily="34" charset="0"/>
              </a:rPr>
              <a:t>hr</a:t>
            </a:r>
            <a:r>
              <a:rPr lang="en-US" altLang="en-US" sz="1800" dirty="0">
                <a:latin typeface="Century Gothic" pitchFamily="34" charset="0"/>
                <a:ea typeface="Century Gothic" pitchFamily="34" charset="0"/>
                <a:cs typeface="Century Gothic" pitchFamily="34" charset="0"/>
                <a:sym typeface="Century Gothic" pitchFamily="34" charset="0"/>
              </a:rPr>
              <a:t>/day; 7 days/week access to </a:t>
            </a:r>
            <a:r>
              <a:rPr lang="en-US" altLang="en-US" sz="1800" dirty="0" smtClean="0">
                <a:latin typeface="Century Gothic" pitchFamily="34" charset="0"/>
                <a:ea typeface="Century Gothic" pitchFamily="34" charset="0"/>
                <a:cs typeface="Century Gothic" pitchFamily="34" charset="0"/>
                <a:sym typeface="Century Gothic" pitchFamily="34" charset="0"/>
              </a:rPr>
              <a:t>EHR</a:t>
            </a:r>
            <a:endParaRPr lang="en-US" altLang="en-US" sz="1800" dirty="0">
              <a:latin typeface="Century Gothic" pitchFamily="34" charset="0"/>
              <a:ea typeface="Century Gothic" pitchFamily="34" charset="0"/>
              <a:cs typeface="Century Gothic" pitchFamily="34" charset="0"/>
              <a:sym typeface="Century Gothic" pitchFamily="34" charset="0"/>
            </a:endParaRP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Continuity of care with a designated practitioner</a:t>
            </a: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Care management for chronic conditions, including systematic assessment of the patient’s medical, functional, and psychosocial needs; medication reconciliation; patient centered focus</a:t>
            </a: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Management of care transitions</a:t>
            </a: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Coordination with </a:t>
            </a:r>
            <a:r>
              <a:rPr lang="en-US" altLang="en-US" sz="1800" dirty="0" smtClean="0">
                <a:latin typeface="Century Gothic" pitchFamily="34" charset="0"/>
                <a:ea typeface="Century Gothic" pitchFamily="34" charset="0"/>
                <a:cs typeface="Century Gothic" pitchFamily="34" charset="0"/>
                <a:sym typeface="Century Gothic" pitchFamily="34" charset="0"/>
              </a:rPr>
              <a:t>home/community </a:t>
            </a:r>
            <a:r>
              <a:rPr lang="en-US" altLang="en-US" sz="1800" dirty="0">
                <a:latin typeface="Century Gothic" pitchFamily="34" charset="0"/>
                <a:ea typeface="Century Gothic" pitchFamily="34" charset="0"/>
                <a:cs typeface="Century Gothic" pitchFamily="34" charset="0"/>
                <a:sym typeface="Century Gothic" pitchFamily="34" charset="0"/>
              </a:rPr>
              <a:t>based clinical care </a:t>
            </a:r>
            <a:r>
              <a:rPr lang="en-US" altLang="en-US" sz="1800" dirty="0" smtClean="0">
                <a:latin typeface="Century Gothic" pitchFamily="34" charset="0"/>
                <a:ea typeface="Century Gothic" pitchFamily="34" charset="0"/>
                <a:cs typeface="Century Gothic" pitchFamily="34" charset="0"/>
                <a:sym typeface="Century Gothic" pitchFamily="34" charset="0"/>
              </a:rPr>
              <a:t>services</a:t>
            </a:r>
            <a:endParaRPr lang="en-US" altLang="en-US" sz="1800" dirty="0">
              <a:latin typeface="Century Gothic" pitchFamily="34" charset="0"/>
              <a:ea typeface="Century Gothic" pitchFamily="34" charset="0"/>
              <a:cs typeface="Century Gothic" pitchFamily="34" charset="0"/>
              <a:sym typeface="Century Gothic" pitchFamily="34" charset="0"/>
            </a:endParaRP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Enhanced communication opportunities – phone, secure messaging, internet, non-synchronous, </a:t>
            </a:r>
            <a:r>
              <a:rPr lang="en-US" altLang="en-US" sz="1800" dirty="0" smtClean="0">
                <a:latin typeface="Century Gothic" pitchFamily="34" charset="0"/>
                <a:ea typeface="Century Gothic" pitchFamily="34" charset="0"/>
                <a:cs typeface="Century Gothic" pitchFamily="34" charset="0"/>
                <a:sym typeface="Century Gothic" pitchFamily="34" charset="0"/>
              </a:rPr>
              <a:t>non-face-to-face </a:t>
            </a:r>
            <a:r>
              <a:rPr lang="en-US" altLang="en-US" sz="1800" dirty="0">
                <a:latin typeface="Century Gothic" pitchFamily="34" charset="0"/>
                <a:ea typeface="Century Gothic" pitchFamily="34" charset="0"/>
                <a:cs typeface="Century Gothic" pitchFamily="34" charset="0"/>
                <a:sym typeface="Century Gothic" pitchFamily="34" charset="0"/>
              </a:rPr>
              <a:t>methods</a:t>
            </a:r>
          </a:p>
          <a:p>
            <a:pPr>
              <a:lnSpc>
                <a:spcPct val="80000"/>
              </a:lnSpc>
              <a:spcBef>
                <a:spcPts val="300"/>
              </a:spcBef>
            </a:pPr>
            <a:r>
              <a:rPr lang="en-US" altLang="en-US" sz="1800" dirty="0">
                <a:latin typeface="Century Gothic" pitchFamily="34" charset="0"/>
                <a:ea typeface="Century Gothic" pitchFamily="34" charset="0"/>
                <a:cs typeface="Century Gothic" pitchFamily="34" charset="0"/>
                <a:sym typeface="Century Gothic" pitchFamily="34" charset="0"/>
              </a:rPr>
              <a:t>Written or electronic version of care plan must be provided to </a:t>
            </a:r>
            <a:r>
              <a:rPr lang="en-US" altLang="en-US" sz="1800" dirty="0" smtClean="0">
                <a:latin typeface="Century Gothic" pitchFamily="34" charset="0"/>
                <a:ea typeface="Century Gothic" pitchFamily="34" charset="0"/>
                <a:cs typeface="Century Gothic" pitchFamily="34" charset="0"/>
                <a:sym typeface="Century Gothic" pitchFamily="34" charset="0"/>
              </a:rPr>
              <a:t>patient</a:t>
            </a:r>
          </a:p>
          <a:p>
            <a:pPr marL="68580" indent="0">
              <a:lnSpc>
                <a:spcPct val="80000"/>
              </a:lnSpc>
              <a:spcBef>
                <a:spcPts val="300"/>
              </a:spcBef>
              <a:buNone/>
            </a:pPr>
            <a:r>
              <a:rPr lang="en-US" altLang="en-US" sz="1800" dirty="0" smtClean="0">
                <a:latin typeface="Century Gothic" pitchFamily="34" charset="0"/>
                <a:ea typeface="Century Gothic" pitchFamily="34" charset="0"/>
                <a:cs typeface="Century Gothic" pitchFamily="34" charset="0"/>
                <a:sym typeface="Century Gothic" pitchFamily="34" charset="0"/>
              </a:rPr>
              <a:t/>
            </a:r>
            <a:br>
              <a:rPr lang="en-US" altLang="en-US" sz="1800" dirty="0" smtClean="0">
                <a:latin typeface="Century Gothic" pitchFamily="34" charset="0"/>
                <a:ea typeface="Century Gothic" pitchFamily="34" charset="0"/>
                <a:cs typeface="Century Gothic" pitchFamily="34" charset="0"/>
                <a:sym typeface="Century Gothic" pitchFamily="34" charset="0"/>
              </a:rPr>
            </a:br>
            <a:r>
              <a:rPr lang="en-US" altLang="en-US" sz="1800" dirty="0" smtClean="0">
                <a:latin typeface="Century Gothic" pitchFamily="34" charset="0"/>
                <a:ea typeface="Century Gothic" pitchFamily="34" charset="0"/>
                <a:cs typeface="Century Gothic" pitchFamily="34" charset="0"/>
                <a:sym typeface="Century Gothic" pitchFamily="34" charset="0"/>
              </a:rPr>
              <a:t>Cannot </a:t>
            </a:r>
            <a:r>
              <a:rPr lang="en-US" altLang="en-US" sz="1800" dirty="0">
                <a:latin typeface="Century Gothic" pitchFamily="34" charset="0"/>
                <a:ea typeface="Century Gothic" pitchFamily="34" charset="0"/>
                <a:cs typeface="Century Gothic" pitchFamily="34" charset="0"/>
                <a:sym typeface="Century Gothic" pitchFamily="34" charset="0"/>
              </a:rPr>
              <a:t>use this code if you are also billing transitional care management, home health care supervision, hospice supervision, or </a:t>
            </a:r>
            <a:r>
              <a:rPr lang="en-US" altLang="en-US" sz="1800" dirty="0" smtClean="0">
                <a:latin typeface="Century Gothic" pitchFamily="34" charset="0"/>
                <a:ea typeface="Century Gothic" pitchFamily="34" charset="0"/>
                <a:cs typeface="Century Gothic" pitchFamily="34" charset="0"/>
                <a:sym typeface="Century Gothic" pitchFamily="34" charset="0"/>
              </a:rPr>
              <a:t>ESRD</a:t>
            </a:r>
            <a:endParaRPr lang="en-US" altLang="en-US" sz="1800" dirty="0">
              <a:latin typeface="Century Gothic" pitchFamily="34" charset="0"/>
              <a:ea typeface="Century Gothic" pitchFamily="34" charset="0"/>
              <a:cs typeface="Century Gothic" pitchFamily="34" charset="0"/>
              <a:sym typeface="Century Gothic" pitchFamily="34" charset="0"/>
            </a:endParaRPr>
          </a:p>
          <a:p>
            <a:pPr marL="68580" indent="0">
              <a:buNone/>
            </a:pPr>
            <a:endParaRPr lang="en-US" sz="1800" dirty="0"/>
          </a:p>
        </p:txBody>
      </p:sp>
    </p:spTree>
    <p:extLst>
      <p:ext uri="{BB962C8B-B14F-4D97-AF65-F5344CB8AC3E}">
        <p14:creationId xmlns:p14="http://schemas.microsoft.com/office/powerpoint/2010/main" val="1591867313"/>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924800" cy="648736"/>
          </a:xfrm>
        </p:spPr>
        <p:txBody>
          <a:bodyPr>
            <a:normAutofit/>
          </a:bodyPr>
          <a:lstStyle/>
          <a:p>
            <a:r>
              <a:rPr lang="en-US" altLang="en-US" b="1" dirty="0" smtClean="0">
                <a:solidFill>
                  <a:schemeClr val="tx1"/>
                </a:solidFill>
              </a:rPr>
              <a:t>Transitional </a:t>
            </a:r>
            <a:r>
              <a:rPr lang="en-US" altLang="en-US" b="1" dirty="0">
                <a:solidFill>
                  <a:schemeClr val="tx1"/>
                </a:solidFill>
              </a:rPr>
              <a:t>Care Management </a:t>
            </a:r>
            <a:r>
              <a:rPr lang="en-US" altLang="en-US" b="1" dirty="0" smtClean="0">
                <a:solidFill>
                  <a:schemeClr val="tx1"/>
                </a:solidFill>
              </a:rPr>
              <a:t>Codes</a:t>
            </a:r>
            <a:endParaRPr lang="en-US" dirty="0">
              <a:solidFill>
                <a:schemeClr val="tx1"/>
              </a:solidFill>
            </a:endParaRPr>
          </a:p>
        </p:txBody>
      </p:sp>
      <p:sp>
        <p:nvSpPr>
          <p:cNvPr id="3" name="Content Placeholder 2"/>
          <p:cNvSpPr>
            <a:spLocks noGrp="1"/>
          </p:cNvSpPr>
          <p:nvPr>
            <p:ph idx="1"/>
          </p:nvPr>
        </p:nvSpPr>
        <p:spPr>
          <a:xfrm>
            <a:off x="644307" y="1524000"/>
            <a:ext cx="8229600" cy="4985544"/>
          </a:xfrm>
        </p:spPr>
        <p:txBody>
          <a:bodyPr>
            <a:noAutofit/>
          </a:bodyPr>
          <a:lstStyle/>
          <a:p>
            <a:pPr>
              <a:lnSpc>
                <a:spcPct val="80000"/>
              </a:lnSpc>
              <a:spcBef>
                <a:spcPts val="400"/>
              </a:spcBef>
              <a:buNone/>
            </a:pPr>
            <a:r>
              <a:rPr lang="en-US" altLang="en-US" sz="1800" dirty="0">
                <a:ea typeface="Century Gothic" pitchFamily="34" charset="0"/>
                <a:cs typeface="Century Gothic" pitchFamily="34" charset="0"/>
                <a:sym typeface="Century Gothic" pitchFamily="34" charset="0"/>
              </a:rPr>
              <a:t>CPT Codes 99495 (14 day post </a:t>
            </a:r>
            <a:r>
              <a:rPr lang="en-US" altLang="en-US" sz="1800" dirty="0" err="1">
                <a:ea typeface="Century Gothic" pitchFamily="34" charset="0"/>
                <a:cs typeface="Century Gothic" pitchFamily="34" charset="0"/>
                <a:sym typeface="Century Gothic" pitchFamily="34" charset="0"/>
              </a:rPr>
              <a:t>disch</a:t>
            </a:r>
            <a:r>
              <a:rPr lang="en-US" altLang="en-US" sz="1800" dirty="0">
                <a:ea typeface="Century Gothic" pitchFamily="34" charset="0"/>
                <a:cs typeface="Century Gothic" pitchFamily="34" charset="0"/>
                <a:sym typeface="Century Gothic" pitchFamily="34" charset="0"/>
              </a:rPr>
              <a:t>) and 99496 (7 day </a:t>
            </a:r>
            <a:r>
              <a:rPr lang="en-US" altLang="en-US" sz="1800" dirty="0" err="1">
                <a:ea typeface="Century Gothic" pitchFamily="34" charset="0"/>
                <a:cs typeface="Century Gothic" pitchFamily="34" charset="0"/>
                <a:sym typeface="Century Gothic" pitchFamily="34" charset="0"/>
              </a:rPr>
              <a:t>disch</a:t>
            </a:r>
            <a:r>
              <a:rPr lang="en-US" altLang="en-US" sz="1800" dirty="0">
                <a:ea typeface="Century Gothic" pitchFamily="34" charset="0"/>
                <a:cs typeface="Century Gothic" pitchFamily="34" charset="0"/>
                <a:sym typeface="Century Gothic" pitchFamily="34" charset="0"/>
              </a:rPr>
              <a:t>) are used </a:t>
            </a:r>
          </a:p>
          <a:p>
            <a:pPr>
              <a:lnSpc>
                <a:spcPct val="80000"/>
              </a:lnSpc>
              <a:spcBef>
                <a:spcPts val="400"/>
              </a:spcBef>
              <a:buNone/>
            </a:pPr>
            <a:r>
              <a:rPr lang="en-US" altLang="en-US" sz="1800" dirty="0">
                <a:ea typeface="Century Gothic" pitchFamily="34" charset="0"/>
                <a:cs typeface="Century Gothic" pitchFamily="34" charset="0"/>
                <a:sym typeface="Century Gothic" pitchFamily="34" charset="0"/>
              </a:rPr>
              <a:t>to report transitional care management services (TCM). </a:t>
            </a:r>
          </a:p>
          <a:p>
            <a:pPr>
              <a:lnSpc>
                <a:spcPct val="80000"/>
              </a:lnSpc>
              <a:spcBef>
                <a:spcPts val="400"/>
              </a:spcBef>
            </a:pPr>
            <a:endParaRPr lang="en-US" altLang="en-US" sz="1800" dirty="0">
              <a:ea typeface="Century Gothic" pitchFamily="34" charset="0"/>
              <a:cs typeface="Century Gothic" pitchFamily="34" charset="0"/>
              <a:sym typeface="Century Gothic" pitchFamily="34" charset="0"/>
            </a:endParaRPr>
          </a:p>
          <a:p>
            <a:pPr>
              <a:lnSpc>
                <a:spcPct val="80000"/>
              </a:lnSpc>
              <a:spcBef>
                <a:spcPts val="400"/>
              </a:spcBef>
            </a:pPr>
            <a:r>
              <a:rPr lang="en-US" altLang="en-US" sz="1800" dirty="0">
                <a:ea typeface="Century Gothic" pitchFamily="34" charset="0"/>
                <a:cs typeface="Century Gothic" pitchFamily="34" charset="0"/>
                <a:sym typeface="Century Gothic" pitchFamily="34" charset="0"/>
              </a:rPr>
              <a:t>A new or established patient whose medical and/or psychosocial problems require moderate or high complexity medical decision making during transitions in care from an inpatient hospital setting, partial hospital, observation status in a hospital, or skilled nursing facility/nursing facility to the patient’s community setting (home, domiciliary, rest home, or assisted living). </a:t>
            </a:r>
          </a:p>
          <a:p>
            <a:pPr>
              <a:lnSpc>
                <a:spcPct val="80000"/>
              </a:lnSpc>
              <a:spcBef>
                <a:spcPts val="400"/>
              </a:spcBef>
            </a:pPr>
            <a:endParaRPr lang="en-US" altLang="en-US" sz="1800" dirty="0">
              <a:ea typeface="Century Gothic" pitchFamily="34" charset="0"/>
              <a:cs typeface="Century Gothic" pitchFamily="34" charset="0"/>
              <a:sym typeface="Century Gothic" pitchFamily="34" charset="0"/>
            </a:endParaRPr>
          </a:p>
          <a:p>
            <a:pPr>
              <a:lnSpc>
                <a:spcPct val="80000"/>
              </a:lnSpc>
              <a:spcBef>
                <a:spcPts val="400"/>
              </a:spcBef>
            </a:pPr>
            <a:r>
              <a:rPr lang="en-US" altLang="en-US" sz="1800" dirty="0">
                <a:ea typeface="Century Gothic" pitchFamily="34" charset="0"/>
                <a:cs typeface="Century Gothic" pitchFamily="34" charset="0"/>
                <a:sym typeface="Century Gothic" pitchFamily="34" charset="0"/>
              </a:rPr>
              <a:t>TCM commences upon the date of discharge and continues for the next 29 days.  </a:t>
            </a:r>
          </a:p>
          <a:p>
            <a:pPr>
              <a:lnSpc>
                <a:spcPct val="80000"/>
              </a:lnSpc>
              <a:spcBef>
                <a:spcPts val="400"/>
              </a:spcBef>
            </a:pPr>
            <a:endParaRPr lang="en-US" altLang="en-US" sz="1800" dirty="0">
              <a:ea typeface="Century Gothic" pitchFamily="34" charset="0"/>
              <a:cs typeface="Century Gothic" pitchFamily="34" charset="0"/>
              <a:sym typeface="Century Gothic" pitchFamily="34" charset="0"/>
            </a:endParaRPr>
          </a:p>
          <a:p>
            <a:pPr>
              <a:lnSpc>
                <a:spcPct val="80000"/>
              </a:lnSpc>
              <a:spcBef>
                <a:spcPts val="400"/>
              </a:spcBef>
            </a:pPr>
            <a:r>
              <a:rPr lang="en-US" altLang="en-US" sz="1800" dirty="0">
                <a:ea typeface="Century Gothic" pitchFamily="34" charset="0"/>
                <a:cs typeface="Century Gothic" pitchFamily="34" charset="0"/>
                <a:sym typeface="Century Gothic" pitchFamily="34" charset="0"/>
              </a:rPr>
              <a:t>Only one physician can report these services and the services are reported/billed on the 30</a:t>
            </a:r>
            <a:r>
              <a:rPr lang="en-US" altLang="en-US" sz="1800" baseline="30000" dirty="0">
                <a:ea typeface="Century Gothic" pitchFamily="34" charset="0"/>
                <a:cs typeface="Century Gothic" pitchFamily="34" charset="0"/>
                <a:sym typeface="Century Gothic" pitchFamily="34" charset="0"/>
              </a:rPr>
              <a:t>th</a:t>
            </a:r>
            <a:r>
              <a:rPr lang="en-US" altLang="en-US" sz="1800" dirty="0">
                <a:ea typeface="Century Gothic" pitchFamily="34" charset="0"/>
                <a:cs typeface="Century Gothic" pitchFamily="34" charset="0"/>
                <a:sym typeface="Century Gothic" pitchFamily="34" charset="0"/>
              </a:rPr>
              <a:t> day post discharge.  The work includes a face-to-face visit as well as </a:t>
            </a:r>
            <a:r>
              <a:rPr lang="en-US" altLang="en-US" sz="1800" dirty="0" smtClean="0">
                <a:ea typeface="Century Gothic" pitchFamily="34" charset="0"/>
                <a:cs typeface="Century Gothic" pitchFamily="34" charset="0"/>
                <a:sym typeface="Century Gothic" pitchFamily="34" charset="0"/>
              </a:rPr>
              <a:t>non-face-to-face </a:t>
            </a:r>
            <a:r>
              <a:rPr lang="en-US" altLang="en-US" sz="1800" dirty="0">
                <a:ea typeface="Century Gothic" pitchFamily="34" charset="0"/>
                <a:cs typeface="Century Gothic" pitchFamily="34" charset="0"/>
                <a:sym typeface="Century Gothic" pitchFamily="34" charset="0"/>
              </a:rPr>
              <a:t>services performed by the physician and/or their staff. </a:t>
            </a:r>
          </a:p>
          <a:p>
            <a:pPr>
              <a:lnSpc>
                <a:spcPct val="80000"/>
              </a:lnSpc>
              <a:spcBef>
                <a:spcPts val="400"/>
              </a:spcBef>
            </a:pPr>
            <a:endParaRPr lang="en-US" altLang="en-US" sz="1800" dirty="0">
              <a:ea typeface="Century Gothic" pitchFamily="34" charset="0"/>
              <a:cs typeface="Century Gothic" pitchFamily="34" charset="0"/>
              <a:sym typeface="Century Gothic" pitchFamily="34" charset="0"/>
            </a:endParaRPr>
          </a:p>
          <a:p>
            <a:pPr>
              <a:lnSpc>
                <a:spcPct val="80000"/>
              </a:lnSpc>
              <a:spcBef>
                <a:spcPts val="400"/>
              </a:spcBef>
            </a:pPr>
            <a:r>
              <a:rPr lang="en-US" altLang="en-US" sz="1800" dirty="0">
                <a:ea typeface="Century Gothic" pitchFamily="34" charset="0"/>
                <a:cs typeface="Century Gothic" pitchFamily="34" charset="0"/>
                <a:sym typeface="Century Gothic" pitchFamily="34" charset="0"/>
              </a:rPr>
              <a:t>You </a:t>
            </a:r>
            <a:r>
              <a:rPr lang="en-US" altLang="en-US" sz="1800" dirty="0" smtClean="0">
                <a:ea typeface="Century Gothic" pitchFamily="34" charset="0"/>
                <a:cs typeface="Century Gothic" pitchFamily="34" charset="0"/>
                <a:sym typeface="Century Gothic" pitchFamily="34" charset="0"/>
              </a:rPr>
              <a:t>cannot </a:t>
            </a:r>
            <a:r>
              <a:rPr lang="en-US" altLang="en-US" sz="1800" dirty="0">
                <a:ea typeface="Century Gothic" pitchFamily="34" charset="0"/>
                <a:cs typeface="Century Gothic" pitchFamily="34" charset="0"/>
                <a:sym typeface="Century Gothic" pitchFamily="34" charset="0"/>
              </a:rPr>
              <a:t>bill the TCM codes and the care management codes for the same patient</a:t>
            </a:r>
            <a:endParaRPr lang="en-US" altLang="en-US" sz="1800" dirty="0"/>
          </a:p>
          <a:p>
            <a:endParaRPr lang="en-US" sz="1600" dirty="0"/>
          </a:p>
        </p:txBody>
      </p:sp>
      <p:sp>
        <p:nvSpPr>
          <p:cNvPr id="5" name="Slide Number Placeholder 4"/>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101</a:t>
            </a:fld>
            <a:endParaRPr lang="en-US" dirty="0"/>
          </a:p>
        </p:txBody>
      </p:sp>
    </p:spTree>
    <p:extLst>
      <p:ext uri="{BB962C8B-B14F-4D97-AF65-F5344CB8AC3E}">
        <p14:creationId xmlns:p14="http://schemas.microsoft.com/office/powerpoint/2010/main" val="1975355426"/>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image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546" y="1472281"/>
            <a:ext cx="7186613" cy="523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066800" y="838200"/>
            <a:ext cx="7024744" cy="648736"/>
          </a:xfrm>
        </p:spPr>
        <p:txBody>
          <a:bodyPr>
            <a:normAutofit/>
          </a:bodyPr>
          <a:lstStyle/>
          <a:p>
            <a:r>
              <a:rPr lang="en-US" altLang="en-US" b="1" dirty="0">
                <a:solidFill>
                  <a:schemeClr val="tx1"/>
                </a:solidFill>
              </a:rPr>
              <a:t>TCM </a:t>
            </a:r>
            <a:r>
              <a:rPr lang="en-US" altLang="en-US" b="1" dirty="0" smtClean="0">
                <a:solidFill>
                  <a:schemeClr val="tx1"/>
                </a:solidFill>
              </a:rPr>
              <a:t>Codes</a:t>
            </a:r>
            <a:endParaRPr lang="en-US" dirty="0">
              <a:solidFill>
                <a:schemeClr val="tx1"/>
              </a:solidFill>
            </a:endParaRPr>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102</a:t>
            </a:fld>
            <a:endParaRPr lang="en-US" dirty="0"/>
          </a:p>
        </p:txBody>
      </p:sp>
    </p:spTree>
    <p:extLst>
      <p:ext uri="{BB962C8B-B14F-4D97-AF65-F5344CB8AC3E}">
        <p14:creationId xmlns:p14="http://schemas.microsoft.com/office/powerpoint/2010/main" val="2440088152"/>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err="1">
                <a:solidFill>
                  <a:schemeClr val="tx1"/>
                </a:solidFill>
              </a:rPr>
              <a:t>Interprofessional</a:t>
            </a:r>
            <a:r>
              <a:rPr lang="en-US" b="1" dirty="0">
                <a:solidFill>
                  <a:schemeClr val="tx1"/>
                </a:solidFill>
              </a:rPr>
              <a:t> Telephone/Internet </a:t>
            </a:r>
            <a:r>
              <a:rPr lang="en-US" b="1" dirty="0" smtClean="0">
                <a:solidFill>
                  <a:schemeClr val="tx1"/>
                </a:solidFill>
              </a:rPr>
              <a:t>Consultations – NEW in 2014</a:t>
            </a:r>
            <a:endParaRPr lang="en-US" dirty="0"/>
          </a:p>
        </p:txBody>
      </p:sp>
      <p:sp>
        <p:nvSpPr>
          <p:cNvPr id="5" name="Content Placeholder 4"/>
          <p:cNvSpPr>
            <a:spLocks noGrp="1"/>
          </p:cNvSpPr>
          <p:nvPr>
            <p:ph idx="1"/>
          </p:nvPr>
        </p:nvSpPr>
        <p:spPr>
          <a:xfrm>
            <a:off x="762000" y="1835473"/>
            <a:ext cx="8153400" cy="4717727"/>
          </a:xfrm>
        </p:spPr>
        <p:txBody>
          <a:bodyPr>
            <a:normAutofit/>
          </a:bodyPr>
          <a:lstStyle/>
          <a:p>
            <a:pPr marL="68580" indent="0">
              <a:buNone/>
            </a:pPr>
            <a:r>
              <a:rPr lang="en-US" dirty="0" smtClean="0"/>
              <a:t>This service is an assessment and management service in which a patient’s treating physician (or other qualified healthcare professional) seeks the </a:t>
            </a:r>
            <a:r>
              <a:rPr lang="en-US" u="sng" dirty="0" smtClean="0"/>
              <a:t>opinion and/or treatment advice</a:t>
            </a:r>
            <a:r>
              <a:rPr lang="en-US" dirty="0" smtClean="0"/>
              <a:t> of a physician with specific specialty expertise to assist the treating physician (or other qualified health care professional) in the </a:t>
            </a:r>
            <a:r>
              <a:rPr lang="en-US" u="sng" dirty="0" smtClean="0"/>
              <a:t>diagnosis and/or management</a:t>
            </a:r>
            <a:r>
              <a:rPr lang="en-US" dirty="0" smtClean="0"/>
              <a:t> of the patient’s problem without the need for face-to-face contact between the patient and the consultant.</a:t>
            </a:r>
            <a:endParaRPr lang="en-US" dirty="0"/>
          </a:p>
        </p:txBody>
      </p:sp>
      <p:sp>
        <p:nvSpPr>
          <p:cNvPr id="6" name="Slide Number Placeholder 5"/>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103</a:t>
            </a:fld>
            <a:endParaRPr lang="en-US" dirty="0"/>
          </a:p>
        </p:txBody>
      </p:sp>
    </p:spTree>
    <p:extLst>
      <p:ext uri="{BB962C8B-B14F-4D97-AF65-F5344CB8AC3E}">
        <p14:creationId xmlns:p14="http://schemas.microsoft.com/office/powerpoint/2010/main" val="20996368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5"/>
            <a:ext cx="7382435" cy="648736"/>
          </a:xfrm>
        </p:spPr>
        <p:txBody>
          <a:bodyPr>
            <a:normAutofit fontScale="90000"/>
          </a:bodyPr>
          <a:lstStyle/>
          <a:p>
            <a:r>
              <a:rPr lang="en-US" b="1" dirty="0" err="1">
                <a:solidFill>
                  <a:schemeClr val="tx1"/>
                </a:solidFill>
              </a:rPr>
              <a:t>Interprofessional</a:t>
            </a:r>
            <a:r>
              <a:rPr lang="en-US" b="1" dirty="0">
                <a:solidFill>
                  <a:schemeClr val="tx1"/>
                </a:solidFill>
              </a:rPr>
              <a:t> Telephone/Internet Consultations</a:t>
            </a:r>
            <a:endParaRPr lang="en-US" dirty="0"/>
          </a:p>
        </p:txBody>
      </p:sp>
      <p:sp>
        <p:nvSpPr>
          <p:cNvPr id="3" name="Content Placeholder 2"/>
          <p:cNvSpPr>
            <a:spLocks noGrp="1"/>
          </p:cNvSpPr>
          <p:nvPr>
            <p:ph idx="1"/>
          </p:nvPr>
        </p:nvSpPr>
        <p:spPr>
          <a:xfrm>
            <a:off x="685800" y="1835473"/>
            <a:ext cx="8001000" cy="4641527"/>
          </a:xfrm>
        </p:spPr>
        <p:txBody>
          <a:bodyPr>
            <a:normAutofit fontScale="85000" lnSpcReduction="20000"/>
          </a:bodyPr>
          <a:lstStyle/>
          <a:p>
            <a:r>
              <a:rPr lang="en-US" dirty="0" smtClean="0"/>
              <a:t>These services are typically provided in complex and/or urgent situations where a face-to-face visit with the consultant may not be possible</a:t>
            </a:r>
            <a:br>
              <a:rPr lang="en-US" dirty="0" smtClean="0"/>
            </a:br>
            <a:endParaRPr lang="en-US" dirty="0" smtClean="0"/>
          </a:p>
          <a:p>
            <a:r>
              <a:rPr lang="en-US" dirty="0" smtClean="0"/>
              <a:t>These codes should not be reported by a consulting physician if they have accepted a transfer of care</a:t>
            </a:r>
            <a:br>
              <a:rPr lang="en-US" dirty="0" smtClean="0"/>
            </a:br>
            <a:endParaRPr lang="en-US" dirty="0" smtClean="0"/>
          </a:p>
          <a:p>
            <a:r>
              <a:rPr lang="en-US" dirty="0" smtClean="0"/>
              <a:t>If the service results in a face-to-face visit with the consultant within 14 days, do not report these codes</a:t>
            </a:r>
          </a:p>
          <a:p>
            <a:endParaRPr lang="en-US" dirty="0" smtClean="0"/>
          </a:p>
          <a:p>
            <a:r>
              <a:rPr lang="en-US" dirty="0" smtClean="0"/>
              <a:t>Documentation of the request by the treating physician should be made in the medical record, along with documentation of the verbal report followed by a written report from the consultant </a:t>
            </a:r>
            <a:br>
              <a:rPr lang="en-US" dirty="0" smtClean="0"/>
            </a:br>
            <a:endParaRPr lang="en-US" dirty="0" smtClean="0"/>
          </a:p>
          <a:p>
            <a:r>
              <a:rPr lang="en-US" dirty="0" smtClean="0"/>
              <a:t>This is not a covered service under Medicare</a:t>
            </a:r>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104</a:t>
            </a:fld>
            <a:endParaRPr lang="en-US" dirty="0"/>
          </a:p>
        </p:txBody>
      </p:sp>
    </p:spTree>
    <p:extLst>
      <p:ext uri="{BB962C8B-B14F-4D97-AF65-F5344CB8AC3E}">
        <p14:creationId xmlns:p14="http://schemas.microsoft.com/office/powerpoint/2010/main" val="39865912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a:solidFill>
                  <a:schemeClr val="tx1"/>
                </a:solidFill>
              </a:rPr>
              <a:t>Interprofessional</a:t>
            </a:r>
            <a:r>
              <a:rPr lang="en-US" b="1" dirty="0">
                <a:solidFill>
                  <a:schemeClr val="tx1"/>
                </a:solidFill>
              </a:rPr>
              <a:t> Telephone/Internet Consultations</a:t>
            </a:r>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defRPr/>
            </a:pPr>
            <a:fld id="{28A5F2DF-8A2D-C04A-A634-BD9383879567}" type="slidenum">
              <a:rPr lang="en-US" smtClean="0"/>
              <a:pPr marL="0" indent="0">
                <a:buFont typeface="Century Gothic" panose="020B0502020202020204" pitchFamily="34" charset="0"/>
                <a:buNone/>
                <a:defRPr/>
              </a:pPr>
              <a:t>105</a:t>
            </a:fld>
            <a:endParaRPr lang="en-US"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76399"/>
            <a:ext cx="6406030" cy="535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74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“Incident To”</a:t>
            </a:r>
            <a:endParaRPr lang="en-US" b="1" dirty="0">
              <a:solidFill>
                <a:schemeClr val="tx1"/>
              </a:solidFill>
            </a:endParaRPr>
          </a:p>
        </p:txBody>
      </p:sp>
    </p:spTree>
    <p:extLst>
      <p:ext uri="{BB962C8B-B14F-4D97-AF65-F5344CB8AC3E}">
        <p14:creationId xmlns:p14="http://schemas.microsoft.com/office/powerpoint/2010/main" val="30983544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b="1" dirty="0" smtClean="0">
                <a:solidFill>
                  <a:schemeClr val="tx1"/>
                </a:solidFill>
              </a:rPr>
              <a:t>Use of “Incident to”</a:t>
            </a:r>
          </a:p>
        </p:txBody>
      </p:sp>
      <p:sp>
        <p:nvSpPr>
          <p:cNvPr id="3" name="Content Placeholder 2"/>
          <p:cNvSpPr>
            <a:spLocks noGrp="1"/>
          </p:cNvSpPr>
          <p:nvPr>
            <p:ph idx="1"/>
          </p:nvPr>
        </p:nvSpPr>
        <p:spPr>
          <a:xfrm>
            <a:off x="1048093" y="1835472"/>
            <a:ext cx="7638708" cy="4641528"/>
          </a:xfrm>
        </p:spPr>
        <p:txBody>
          <a:bodyPr>
            <a:normAutofit/>
          </a:bodyPr>
          <a:lstStyle/>
          <a:p>
            <a:pPr marL="457200" indent="-457200">
              <a:buFont typeface="Arial" panose="020B0604020202020204" pitchFamily="34" charset="0"/>
              <a:buChar char="•"/>
              <a:defRPr/>
            </a:pPr>
            <a:r>
              <a:rPr lang="en-US" dirty="0" smtClean="0">
                <a:sym typeface="Helvetica" panose="020B0604020202020204" pitchFamily="34" charset="0"/>
              </a:rPr>
              <a:t>Clinician must be licensed to perform that service</a:t>
            </a:r>
          </a:p>
          <a:p>
            <a:pPr marL="68580" indent="0">
              <a:buNone/>
              <a:defRPr/>
            </a:pPr>
            <a:endParaRPr lang="en-US" dirty="0" smtClean="0">
              <a:sym typeface="Helvetica" panose="020B0604020202020204" pitchFamily="34" charset="0"/>
            </a:endParaRPr>
          </a:p>
          <a:p>
            <a:pPr marL="457200" indent="-457200">
              <a:buFont typeface="Arial" panose="020B0604020202020204" pitchFamily="34" charset="0"/>
              <a:buChar char="•"/>
              <a:defRPr/>
            </a:pPr>
            <a:r>
              <a:rPr lang="en-US" dirty="0" smtClean="0">
                <a:sym typeface="Helvetica" panose="020B0604020202020204" pitchFamily="34" charset="0"/>
              </a:rPr>
              <a:t>Clinician cannot perform initial evaluation</a:t>
            </a:r>
          </a:p>
          <a:p>
            <a:pPr marL="457200" indent="-457200">
              <a:buFont typeface="Arial" panose="020B0604020202020204" pitchFamily="34" charset="0"/>
              <a:buChar char="•"/>
              <a:defRPr/>
            </a:pPr>
            <a:endParaRPr lang="en-US" dirty="0" smtClean="0">
              <a:sym typeface="Helvetica" panose="020B0604020202020204" pitchFamily="34" charset="0"/>
            </a:endParaRPr>
          </a:p>
          <a:p>
            <a:pPr marL="457200" indent="-457200">
              <a:buFont typeface="Arial" panose="020B0604020202020204" pitchFamily="34" charset="0"/>
              <a:buChar char="•"/>
              <a:defRPr/>
            </a:pPr>
            <a:r>
              <a:rPr lang="en-US" dirty="0" smtClean="0">
                <a:sym typeface="Helvetica" panose="020B0604020202020204" pitchFamily="34" charset="0"/>
              </a:rPr>
              <a:t>You have to initiate the treatment that will then be continued by the clinician</a:t>
            </a:r>
          </a:p>
          <a:p>
            <a:pPr marL="457200" indent="-457200">
              <a:buFont typeface="Arial" panose="020B0604020202020204" pitchFamily="34" charset="0"/>
              <a:buChar char="•"/>
              <a:defRPr/>
            </a:pPr>
            <a:endParaRPr lang="en-US" dirty="0" smtClean="0">
              <a:sym typeface="Helvetica" panose="020B0604020202020204" pitchFamily="34" charset="0"/>
            </a:endParaRPr>
          </a:p>
          <a:p>
            <a:pPr marL="457200" indent="-457200">
              <a:buFont typeface="Arial" panose="020B0604020202020204" pitchFamily="34" charset="0"/>
              <a:buChar char="•"/>
              <a:defRPr/>
            </a:pPr>
            <a:r>
              <a:rPr lang="en-US" dirty="0" smtClean="0">
                <a:sym typeface="Helvetica" panose="020B0604020202020204" pitchFamily="34" charset="0"/>
              </a:rPr>
              <a:t>Periodically you must see the patient to review treatment progress</a:t>
            </a:r>
            <a:endParaRPr lang="en-US" dirty="0">
              <a:sym typeface="Helvetica" panose="020B0604020202020204" pitchFamily="34"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107</a:t>
            </a:fld>
            <a:endParaRPr lang="en-US" dirty="0"/>
          </a:p>
        </p:txBody>
      </p:sp>
    </p:spTree>
    <p:extLst>
      <p:ext uri="{BB962C8B-B14F-4D97-AF65-F5344CB8AC3E}">
        <p14:creationId xmlns:p14="http://schemas.microsoft.com/office/powerpoint/2010/main" val="213888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r>
              <a:rPr lang="en-US" altLang="en-US" dirty="0" smtClean="0"/>
              <a:t>“Incident </a:t>
            </a:r>
            <a:r>
              <a:rPr lang="en-US" altLang="en-US" dirty="0"/>
              <a:t>to” is “invisible” </a:t>
            </a:r>
            <a:r>
              <a:rPr lang="en-US" altLang="en-US" dirty="0" smtClean="0"/>
              <a:t>to insurer</a:t>
            </a:r>
          </a:p>
          <a:p>
            <a:pPr marL="68580" indent="0">
              <a:buNone/>
            </a:pPr>
            <a:endParaRPr lang="en-US" altLang="en-US" dirty="0" smtClean="0"/>
          </a:p>
          <a:p>
            <a:r>
              <a:rPr lang="en-US" altLang="en-US" dirty="0"/>
              <a:t>You submit your charges</a:t>
            </a:r>
            <a:r>
              <a:rPr lang="en-US" altLang="en-US" dirty="0" smtClean="0"/>
              <a:t>,  </a:t>
            </a:r>
            <a:r>
              <a:rPr lang="en-US" altLang="en-US" dirty="0"/>
              <a:t>not the clinician’s charges</a:t>
            </a:r>
          </a:p>
          <a:p>
            <a:pPr marL="68580" indent="0">
              <a:buNone/>
            </a:pPr>
            <a:endParaRPr lang="en-US" dirty="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108</a:t>
            </a:fld>
            <a:endParaRPr lang="en-US" dirty="0"/>
          </a:p>
        </p:txBody>
      </p:sp>
    </p:spTree>
    <p:extLst>
      <p:ext uri="{BB962C8B-B14F-4D97-AF65-F5344CB8AC3E}">
        <p14:creationId xmlns:p14="http://schemas.microsoft.com/office/powerpoint/2010/main" val="14806273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b="1" dirty="0" smtClean="0">
                <a:solidFill>
                  <a:schemeClr val="tx1"/>
                </a:solidFill>
              </a:rPr>
              <a:t>“Incident To” Issues</a:t>
            </a:r>
          </a:p>
        </p:txBody>
      </p:sp>
      <p:sp>
        <p:nvSpPr>
          <p:cNvPr id="33795" name="Content Placeholder 2"/>
          <p:cNvSpPr>
            <a:spLocks noGrp="1"/>
          </p:cNvSpPr>
          <p:nvPr>
            <p:ph idx="1"/>
          </p:nvPr>
        </p:nvSpPr>
        <p:spPr bwMode="auto">
          <a:xfrm>
            <a:off x="914400" y="1828801"/>
            <a:ext cx="8229600" cy="39276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dirty="0" smtClean="0">
                <a:sym typeface="Helvetica" panose="020B0604020202020204" pitchFamily="34" charset="0"/>
              </a:rPr>
              <a:t>Supervision?</a:t>
            </a:r>
          </a:p>
          <a:p>
            <a:pPr marL="68580" indent="0">
              <a:buNone/>
              <a:defRPr/>
            </a:pPr>
            <a:endParaRPr lang="en-US" dirty="0" smtClean="0">
              <a:sym typeface="Helvetica" panose="020B0604020202020204" pitchFamily="34" charset="0"/>
            </a:endParaRPr>
          </a:p>
          <a:p>
            <a:pPr>
              <a:defRPr/>
            </a:pPr>
            <a:r>
              <a:rPr lang="en-US" dirty="0" smtClean="0">
                <a:sym typeface="Helvetica" panose="020B0604020202020204" pitchFamily="34" charset="0"/>
              </a:rPr>
              <a:t>Site of service?</a:t>
            </a:r>
          </a:p>
          <a:p>
            <a:pPr>
              <a:defRPr/>
            </a:pPr>
            <a:endParaRPr lang="en-US" dirty="0" smtClean="0">
              <a:sym typeface="Helvetica" panose="020B0604020202020204" pitchFamily="34" charset="0"/>
            </a:endParaRPr>
          </a:p>
          <a:p>
            <a:pPr>
              <a:defRPr/>
            </a:pPr>
            <a:r>
              <a:rPr lang="en-US" dirty="0" smtClean="0">
                <a:sym typeface="Helvetica" panose="020B0604020202020204" pitchFamily="34" charset="0"/>
              </a:rPr>
              <a:t>Provider status?</a:t>
            </a:r>
          </a:p>
          <a:p>
            <a:pPr>
              <a:defRPr/>
            </a:pPr>
            <a:endParaRPr lang="en-US" dirty="0">
              <a:sym typeface="Helvetica" panose="020B0604020202020204" pitchFamily="34" charset="0"/>
            </a:endParaRPr>
          </a:p>
          <a:p>
            <a:pPr>
              <a:defRPr/>
            </a:pPr>
            <a:r>
              <a:rPr lang="en-US" dirty="0" smtClean="0">
                <a:solidFill>
                  <a:srgbClr val="FF0000"/>
                </a:solidFill>
                <a:sym typeface="Helvetica" panose="020B0604020202020204" pitchFamily="34" charset="0"/>
              </a:rPr>
              <a:t>Red Flag? – </a:t>
            </a:r>
            <a:r>
              <a:rPr lang="en-US" dirty="0" smtClean="0">
                <a:solidFill>
                  <a:schemeClr val="tx1">
                    <a:lumMod val="95000"/>
                    <a:lumOff val="5000"/>
                  </a:schemeClr>
                </a:solidFill>
                <a:sym typeface="Helvetica" panose="020B0604020202020204" pitchFamily="34" charset="0"/>
              </a:rPr>
              <a:t>Be tight on documentation</a:t>
            </a:r>
            <a:endParaRPr lang="en-US" dirty="0" smtClean="0">
              <a:solidFill>
                <a:srgbClr val="FF0000"/>
              </a:solidFill>
              <a:sym typeface="Helvetica" panose="020B0604020202020204" pitchFamily="34"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109</a:t>
            </a:fld>
            <a:endParaRPr lang="en-US" dirty="0"/>
          </a:p>
        </p:txBody>
      </p:sp>
    </p:spTree>
    <p:extLst>
      <p:ext uri="{BB962C8B-B14F-4D97-AF65-F5344CB8AC3E}">
        <p14:creationId xmlns:p14="http://schemas.microsoft.com/office/powerpoint/2010/main" val="3210648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Purposes of Documentation</a:t>
            </a:r>
            <a:endParaRPr lang="en-US" b="1" dirty="0">
              <a:solidFill>
                <a:schemeClr val="tx1"/>
              </a:solidFill>
            </a:endParaRPr>
          </a:p>
        </p:txBody>
      </p:sp>
      <p:sp>
        <p:nvSpPr>
          <p:cNvPr id="4" name="Content Placeholder 3"/>
          <p:cNvSpPr>
            <a:spLocks noGrp="1"/>
          </p:cNvSpPr>
          <p:nvPr>
            <p:ph idx="1"/>
          </p:nvPr>
        </p:nvSpPr>
        <p:spPr>
          <a:xfrm>
            <a:off x="1048093" y="1835472"/>
            <a:ext cx="7638708" cy="4717728"/>
          </a:xfrm>
        </p:spPr>
        <p:txBody>
          <a:bodyPr>
            <a:normAutofit/>
          </a:bodyPr>
          <a:lstStyle/>
          <a:p>
            <a:r>
              <a:rPr lang="en-US" dirty="0" smtClean="0"/>
              <a:t>Forensic</a:t>
            </a:r>
          </a:p>
          <a:p>
            <a:r>
              <a:rPr lang="en-US" dirty="0" smtClean="0"/>
              <a:t>Utilization review</a:t>
            </a:r>
          </a:p>
          <a:p>
            <a:r>
              <a:rPr lang="en-US" dirty="0" smtClean="0"/>
              <a:t>Treatment planning</a:t>
            </a:r>
          </a:p>
          <a:p>
            <a:r>
              <a:rPr lang="en-US" dirty="0" smtClean="0"/>
              <a:t>Progress notes “facts” </a:t>
            </a:r>
            <a:r>
              <a:rPr lang="en-US" dirty="0" err="1" smtClean="0"/>
              <a:t>v</a:t>
            </a:r>
            <a:r>
              <a:rPr lang="en-US" dirty="0" smtClean="0"/>
              <a:t>.  process notes</a:t>
            </a:r>
          </a:p>
          <a:p>
            <a:r>
              <a:rPr lang="en-US" dirty="0" smtClean="0"/>
              <a:t>Correcting errors/omissions</a:t>
            </a:r>
          </a:p>
          <a:p>
            <a:r>
              <a:rPr lang="en-US" dirty="0" smtClean="0"/>
              <a:t>Clinically based calculated risk </a:t>
            </a:r>
          </a:p>
          <a:p>
            <a:endParaRPr lang="en-US" dirty="0" smtClean="0"/>
          </a:p>
          <a:p>
            <a:endParaRPr lang="en-US" dirty="0" smtClean="0"/>
          </a:p>
          <a:p>
            <a:pPr>
              <a:buNone/>
            </a:pPr>
            <a:r>
              <a:rPr lang="en-US" dirty="0" err="1" smtClean="0"/>
              <a:t>Gutheil</a:t>
            </a:r>
            <a:r>
              <a:rPr lang="en-US" dirty="0" smtClean="0"/>
              <a:t>, TG “Paranoia and progress notes”, Hosp Community Psychiatry.  1980 Jul; 31(7):479-82.</a:t>
            </a:r>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11</a:t>
            </a:fld>
            <a:endParaRPr lang="en-US" dirty="0"/>
          </a:p>
        </p:txBody>
      </p:sp>
    </p:spTree>
    <p:extLst>
      <p:ext uri="{BB962C8B-B14F-4D97-AF65-F5344CB8AC3E}">
        <p14:creationId xmlns:p14="http://schemas.microsoft.com/office/powerpoint/2010/main" val="20049119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lIns="0" tIns="0" rIns="0" bIns="0">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Questions?</a:t>
            </a:r>
            <a:endParaRPr lang="en-US" altLang="en-US" dirty="0" smtClean="0">
              <a:solidFill>
                <a:schemeClr val="tx1"/>
              </a:solidFill>
            </a:endParaRPr>
          </a:p>
        </p:txBody>
      </p:sp>
      <p:sp>
        <p:nvSpPr>
          <p:cNvPr id="3" name="Slide Number Placeholder 2"/>
          <p:cNvSpPr>
            <a:spLocks noGrp="1"/>
          </p:cNvSpPr>
          <p:nvPr>
            <p:ph type="sldNum" sz="quarter" idx="10"/>
          </p:nvPr>
        </p:nvSpPr>
        <p:spPr/>
        <p:txBody>
          <a:bodyPr/>
          <a:lstStyle/>
          <a:p>
            <a:pPr marL="0" indent="0">
              <a:buNone/>
            </a:pPr>
            <a:fld id="{635129E1-FEAC-4B1D-80D4-E402756DF25B}" type="slidenum">
              <a:rPr lang="en-US" smtClean="0"/>
              <a:pPr marL="0" indent="0">
                <a:buNone/>
              </a:pPr>
              <a:t>110</a:t>
            </a:fld>
            <a:endParaRPr lang="en-US" dirty="0"/>
          </a:p>
        </p:txBody>
      </p:sp>
    </p:spTree>
    <p:extLst>
      <p:ext uri="{BB962C8B-B14F-4D97-AF65-F5344CB8AC3E}">
        <p14:creationId xmlns:p14="http://schemas.microsoft.com/office/powerpoint/2010/main" val="409748449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5"/>
            <a:ext cx="7230035" cy="648736"/>
          </a:xfrm>
        </p:spPr>
        <p:txBody>
          <a:bodyPr/>
          <a:lstStyle/>
          <a:p>
            <a:r>
              <a:rPr lang="en-US" b="1" dirty="0" smtClean="0">
                <a:solidFill>
                  <a:schemeClr val="tx1"/>
                </a:solidFill>
              </a:rPr>
              <a:t>Interactive Complexity</a:t>
            </a:r>
            <a:endParaRPr lang="en-US" b="1" dirty="0">
              <a:solidFill>
                <a:schemeClr val="tx1"/>
              </a:solidFill>
            </a:endParaRPr>
          </a:p>
        </p:txBody>
      </p:sp>
      <p:sp>
        <p:nvSpPr>
          <p:cNvPr id="3" name="Content Placeholder 2"/>
          <p:cNvSpPr>
            <a:spLocks noGrp="1"/>
          </p:cNvSpPr>
          <p:nvPr>
            <p:ph sz="half" idx="1"/>
          </p:nvPr>
        </p:nvSpPr>
        <p:spPr>
          <a:xfrm>
            <a:off x="685800" y="1828800"/>
            <a:ext cx="3657600" cy="4221480"/>
          </a:xfrm>
        </p:spPr>
        <p:txBody>
          <a:bodyPr>
            <a:normAutofit fontScale="85000" lnSpcReduction="10000"/>
          </a:bodyPr>
          <a:lstStyle/>
          <a:p>
            <a:pPr marL="68580" indent="0">
              <a:buNone/>
            </a:pPr>
            <a:r>
              <a:rPr lang="en-US" dirty="0" smtClean="0">
                <a:solidFill>
                  <a:schemeClr val="tx1"/>
                </a:solidFill>
              </a:rPr>
              <a:t>CPT add-on code 90785</a:t>
            </a:r>
          </a:p>
          <a:p>
            <a:r>
              <a:rPr lang="en-US" dirty="0" smtClean="0">
                <a:solidFill>
                  <a:schemeClr val="tx1"/>
                </a:solidFill>
              </a:rPr>
              <a:t>Add-on code background</a:t>
            </a:r>
          </a:p>
          <a:p>
            <a:pPr lvl="1"/>
            <a:r>
              <a:rPr lang="en-US" dirty="0" smtClean="0">
                <a:solidFill>
                  <a:schemeClr val="tx1"/>
                </a:solidFill>
              </a:rPr>
              <a:t>Designated with “+” prefix in CPT</a:t>
            </a:r>
          </a:p>
          <a:p>
            <a:pPr lvl="1"/>
            <a:r>
              <a:rPr lang="en-US" dirty="0" smtClean="0">
                <a:solidFill>
                  <a:schemeClr val="tx1"/>
                </a:solidFill>
              </a:rPr>
              <a:t>May only be reported in conjunction with specified other codes (“primary procedure”)</a:t>
            </a:r>
          </a:p>
          <a:p>
            <a:pPr lvl="1"/>
            <a:r>
              <a:rPr lang="en-US" dirty="0" smtClean="0">
                <a:solidFill>
                  <a:schemeClr val="tx1"/>
                </a:solidFill>
              </a:rPr>
              <a:t>Never reported alone</a:t>
            </a:r>
            <a:endParaRPr lang="en-US" dirty="0">
              <a:solidFill>
                <a:schemeClr val="tx1"/>
              </a:solidFill>
            </a:endParaRPr>
          </a:p>
        </p:txBody>
      </p:sp>
      <p:sp>
        <p:nvSpPr>
          <p:cNvPr id="4" name="Content Placeholder 3"/>
          <p:cNvSpPr>
            <a:spLocks noGrp="1"/>
          </p:cNvSpPr>
          <p:nvPr>
            <p:ph sz="half" idx="2"/>
          </p:nvPr>
        </p:nvSpPr>
        <p:spPr>
          <a:xfrm>
            <a:off x="4572000" y="1828800"/>
            <a:ext cx="4419600" cy="3962400"/>
          </a:xfrm>
        </p:spPr>
        <p:txBody>
          <a:bodyPr>
            <a:normAutofit fontScale="85000" lnSpcReduction="10000"/>
          </a:bodyPr>
          <a:lstStyle/>
          <a:p>
            <a:pPr lvl="1"/>
            <a:r>
              <a:rPr lang="en-US" dirty="0" smtClean="0">
                <a:solidFill>
                  <a:schemeClr val="tx1"/>
                </a:solidFill>
              </a:rPr>
              <a:t>Describes </a:t>
            </a:r>
            <a:r>
              <a:rPr lang="en-US" dirty="0">
                <a:solidFill>
                  <a:schemeClr val="tx1"/>
                </a:solidFill>
              </a:rPr>
              <a:t>4 types of </a:t>
            </a:r>
            <a:r>
              <a:rPr lang="en-US" dirty="0" smtClean="0">
                <a:solidFill>
                  <a:schemeClr val="tx1"/>
                </a:solidFill>
              </a:rPr>
              <a:t>communication </a:t>
            </a:r>
            <a:r>
              <a:rPr lang="en-US" dirty="0">
                <a:solidFill>
                  <a:schemeClr val="tx1"/>
                </a:solidFill>
              </a:rPr>
              <a:t>difficulties </a:t>
            </a:r>
            <a:r>
              <a:rPr lang="en-US" dirty="0" smtClean="0">
                <a:solidFill>
                  <a:schemeClr val="tx1"/>
                </a:solidFill>
              </a:rPr>
              <a:t>that complicate the primary procedure</a:t>
            </a:r>
          </a:p>
          <a:p>
            <a:pPr lvl="1"/>
            <a:r>
              <a:rPr lang="en-US" dirty="0" smtClean="0">
                <a:solidFill>
                  <a:schemeClr val="tx1"/>
                </a:solidFill>
              </a:rPr>
              <a:t>Describes types </a:t>
            </a:r>
            <a:r>
              <a:rPr lang="en-US" dirty="0">
                <a:solidFill>
                  <a:schemeClr val="tx1"/>
                </a:solidFill>
              </a:rPr>
              <a:t>of patients and situations most commonly </a:t>
            </a:r>
            <a:r>
              <a:rPr lang="en-US" dirty="0" smtClean="0">
                <a:solidFill>
                  <a:schemeClr val="tx1"/>
                </a:solidFill>
              </a:rPr>
              <a:t>associated with interactive complexity</a:t>
            </a:r>
          </a:p>
          <a:p>
            <a:pPr lvl="1"/>
            <a:r>
              <a:rPr lang="en-US" dirty="0">
                <a:solidFill>
                  <a:schemeClr val="tx1"/>
                </a:solidFill>
              </a:rPr>
              <a:t>Commonly present during visits by children and adolescents but may apply to visits by adults, as </a:t>
            </a:r>
            <a:r>
              <a:rPr lang="en-US" dirty="0" smtClean="0">
                <a:solidFill>
                  <a:schemeClr val="tx1"/>
                </a:solidFill>
              </a:rPr>
              <a:t>well</a:t>
            </a:r>
            <a:endParaRPr lang="en-US" dirty="0">
              <a:solidFill>
                <a:schemeClr val="tx1"/>
              </a:solidFill>
            </a:endParaRPr>
          </a:p>
        </p:txBody>
      </p:sp>
      <p:sp>
        <p:nvSpPr>
          <p:cNvPr id="5" name="Slide Number Placeholder 4"/>
          <p:cNvSpPr>
            <a:spLocks noGrp="1"/>
          </p:cNvSpPr>
          <p:nvPr>
            <p:ph type="sldNum" sz="quarter" idx="10"/>
          </p:nvPr>
        </p:nvSpPr>
        <p:spPr>
          <a:xfrm>
            <a:off x="8305800" y="6400801"/>
            <a:ext cx="533400" cy="365125"/>
          </a:xfrm>
          <a:prstGeom prst="rect">
            <a:avLst/>
          </a:prstGeom>
        </p:spPr>
        <p:txBody>
          <a:bodyPr/>
          <a:lstStyle/>
          <a:p>
            <a:pPr marL="0" indent="0">
              <a:buNone/>
            </a:pPr>
            <a:fld id="{33D6E5A2-EC83-451F-A719-9AC1370DD5CF}" type="slidenum">
              <a:rPr lang="en-US" smtClean="0"/>
              <a:pPr marL="0" indent="0">
                <a:buNone/>
              </a:pPr>
              <a:t>111</a:t>
            </a:fld>
            <a:endParaRPr lang="en-US" dirty="0"/>
          </a:p>
        </p:txBody>
      </p:sp>
    </p:spTree>
    <p:extLst>
      <p:ext uri="{BB962C8B-B14F-4D97-AF65-F5344CB8AC3E}">
        <p14:creationId xmlns:p14="http://schemas.microsoft.com/office/powerpoint/2010/main" val="2949119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27665"/>
            <a:ext cx="7924800" cy="648736"/>
          </a:xfrm>
        </p:spPr>
        <p:txBody>
          <a:bodyPr>
            <a:normAutofit/>
          </a:bodyPr>
          <a:lstStyle/>
          <a:p>
            <a:r>
              <a:rPr lang="en-US" b="1" dirty="0" smtClean="0">
                <a:solidFill>
                  <a:schemeClr val="tx1"/>
                </a:solidFill>
              </a:rPr>
              <a:t>Four specific communication factors </a:t>
            </a:r>
            <a:endParaRPr lang="en-US" b="1" dirty="0">
              <a:solidFill>
                <a:schemeClr val="tx1"/>
              </a:solidFill>
            </a:endParaRPr>
          </a:p>
        </p:txBody>
      </p:sp>
      <p:sp>
        <p:nvSpPr>
          <p:cNvPr id="5" name="Content Placeholder 4"/>
          <p:cNvSpPr>
            <a:spLocks noGrp="1"/>
          </p:cNvSpPr>
          <p:nvPr>
            <p:ph idx="1"/>
          </p:nvPr>
        </p:nvSpPr>
        <p:spPr>
          <a:xfrm>
            <a:off x="533400" y="2080351"/>
            <a:ext cx="8407893" cy="2872649"/>
          </a:xfrm>
        </p:spPr>
        <p:txBody>
          <a:bodyPr>
            <a:normAutofit/>
          </a:bodyPr>
          <a:lstStyle/>
          <a:p>
            <a:r>
              <a:rPr lang="en-US" sz="2800" dirty="0" smtClean="0"/>
              <a:t>Maladaptive communication</a:t>
            </a:r>
          </a:p>
          <a:p>
            <a:r>
              <a:rPr lang="en-US" sz="2800" dirty="0" smtClean="0"/>
              <a:t>Interference from caregiver emotions or behaviors</a:t>
            </a:r>
          </a:p>
          <a:p>
            <a:r>
              <a:rPr lang="en-US" sz="2800" dirty="0" smtClean="0"/>
              <a:t>Disclosure and discussion of a sentinel event</a:t>
            </a:r>
          </a:p>
          <a:p>
            <a:r>
              <a:rPr lang="en-US" sz="2800" dirty="0" smtClean="0"/>
              <a:t>Language difficulties (play therapy)</a:t>
            </a:r>
          </a:p>
          <a:p>
            <a:endParaRPr lang="en-US" b="1" dirty="0" smtClean="0"/>
          </a:p>
          <a:p>
            <a:endParaRPr lang="en-US" dirty="0" smtClean="0"/>
          </a:p>
        </p:txBody>
      </p:sp>
      <p:sp>
        <p:nvSpPr>
          <p:cNvPr id="2" name="Slide Number Placeholder 1"/>
          <p:cNvSpPr>
            <a:spLocks noGrp="1"/>
          </p:cNvSpPr>
          <p:nvPr>
            <p:ph type="sldNum" sz="quarter" idx="10"/>
          </p:nvPr>
        </p:nvSpPr>
        <p:spPr>
          <a:xfrm>
            <a:off x="8229600" y="6356352"/>
            <a:ext cx="533400" cy="365125"/>
          </a:xfrm>
          <a:prstGeom prst="rect">
            <a:avLst/>
          </a:prstGeom>
        </p:spPr>
        <p:txBody>
          <a:bodyPr/>
          <a:lstStyle/>
          <a:p>
            <a:pPr marL="0" indent="0">
              <a:buNone/>
            </a:pPr>
            <a:fld id="{33D6E5A2-EC83-451F-A719-9AC1370DD5CF}" type="slidenum">
              <a:rPr lang="en-US" smtClean="0"/>
              <a:pPr marL="0" indent="0">
                <a:buNone/>
              </a:pPr>
              <a:t>112</a:t>
            </a:fld>
            <a:endParaRPr lang="en-US" dirty="0"/>
          </a:p>
        </p:txBody>
      </p:sp>
      <p:sp>
        <p:nvSpPr>
          <p:cNvPr id="6" name="TextBox 5"/>
          <p:cNvSpPr txBox="1"/>
          <p:nvPr/>
        </p:nvSpPr>
        <p:spPr>
          <a:xfrm>
            <a:off x="522514" y="5347009"/>
            <a:ext cx="8088087" cy="954107"/>
          </a:xfrm>
          <a:prstGeom prst="rect">
            <a:avLst/>
          </a:prstGeom>
          <a:noFill/>
        </p:spPr>
        <p:txBody>
          <a:bodyPr wrap="square" rtlCol="0">
            <a:spAutoFit/>
          </a:bodyPr>
          <a:lstStyle/>
          <a:p>
            <a:r>
              <a:rPr lang="en-US" sz="2800" dirty="0" smtClean="0"/>
              <a:t>* Complicates work and occurs during the </a:t>
            </a:r>
          </a:p>
          <a:p>
            <a:r>
              <a:rPr lang="en-US" sz="2800" dirty="0" smtClean="0"/>
              <a:t>   psychiatric procedure</a:t>
            </a:r>
            <a:endParaRPr lang="en-US" sz="2800" dirty="0"/>
          </a:p>
        </p:txBody>
      </p:sp>
    </p:spTree>
    <p:extLst>
      <p:ext uri="{BB962C8B-B14F-4D97-AF65-F5344CB8AC3E}">
        <p14:creationId xmlns:p14="http://schemas.microsoft.com/office/powerpoint/2010/main" val="16977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down)">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458200" y="6492876"/>
            <a:ext cx="457200" cy="365125"/>
          </a:xfrm>
          <a:prstGeom prst="rect">
            <a:avLst/>
          </a:prstGeom>
        </p:spPr>
        <p:txBody>
          <a:bodyPr/>
          <a:lstStyle/>
          <a:p>
            <a:pPr marL="0" indent="0">
              <a:buNone/>
            </a:pPr>
            <a:fld id="{33D6E5A2-EC83-451F-A719-9AC1370DD5CF}" type="slidenum">
              <a:rPr lang="en-US" smtClean="0"/>
              <a:pPr marL="0" indent="0">
                <a:buNone/>
              </a:pPr>
              <a:t>113</a:t>
            </a:fld>
            <a:endParaRPr lang="en-US" dirty="0"/>
          </a:p>
        </p:txBody>
      </p:sp>
      <p:sp>
        <p:nvSpPr>
          <p:cNvPr id="3" name="Content Placeholder 2"/>
          <p:cNvSpPr>
            <a:spLocks noGrp="1"/>
          </p:cNvSpPr>
          <p:nvPr>
            <p:ph sz="half" idx="4294967295"/>
          </p:nvPr>
        </p:nvSpPr>
        <p:spPr>
          <a:xfrm>
            <a:off x="609600" y="990601"/>
            <a:ext cx="4191000" cy="4406900"/>
          </a:xfrm>
        </p:spPr>
        <p:txBody>
          <a:bodyPr>
            <a:noAutofit/>
          </a:bodyPr>
          <a:lstStyle/>
          <a:p>
            <a:r>
              <a:rPr lang="en-US" sz="2400" b="1" i="1" dirty="0" smtClean="0">
                <a:solidFill>
                  <a:schemeClr val="tx1"/>
                </a:solidFill>
              </a:rPr>
              <a:t>May</a:t>
            </a:r>
            <a:r>
              <a:rPr lang="en-US" sz="2400" dirty="0" smtClean="0">
                <a:solidFill>
                  <a:schemeClr val="tx1"/>
                </a:solidFill>
              </a:rPr>
              <a:t> be reported in conjunction with</a:t>
            </a:r>
          </a:p>
          <a:p>
            <a:pPr lvl="1"/>
            <a:r>
              <a:rPr lang="en-US" sz="2400" dirty="0" smtClean="0">
                <a:solidFill>
                  <a:schemeClr val="tx1"/>
                </a:solidFill>
              </a:rPr>
              <a:t>Psychiatric diagnostic evaluation (90791, 90792)</a:t>
            </a:r>
          </a:p>
          <a:p>
            <a:pPr lvl="1"/>
            <a:r>
              <a:rPr lang="en-US" sz="2400" dirty="0" smtClean="0">
                <a:solidFill>
                  <a:schemeClr val="tx1"/>
                </a:solidFill>
              </a:rPr>
              <a:t>Psychotherapy (90832, 90834, 90837)</a:t>
            </a:r>
          </a:p>
          <a:p>
            <a:pPr lvl="1"/>
            <a:r>
              <a:rPr lang="en-US" sz="2400" dirty="0" smtClean="0">
                <a:solidFill>
                  <a:schemeClr val="tx1"/>
                </a:solidFill>
              </a:rPr>
              <a:t>Psychotherapy add-on (90833, 90836, 90838) when reported with E/M</a:t>
            </a:r>
          </a:p>
          <a:p>
            <a:pPr lvl="1"/>
            <a:r>
              <a:rPr lang="en-US" sz="2400" dirty="0" smtClean="0">
                <a:solidFill>
                  <a:schemeClr val="tx1"/>
                </a:solidFill>
              </a:rPr>
              <a:t>Group psychotherapy (90853)</a:t>
            </a:r>
            <a:endParaRPr lang="en-US" sz="2400" dirty="0">
              <a:solidFill>
                <a:schemeClr val="tx1"/>
              </a:solidFill>
            </a:endParaRPr>
          </a:p>
        </p:txBody>
      </p:sp>
      <p:sp>
        <p:nvSpPr>
          <p:cNvPr id="4" name="Content Placeholder 3"/>
          <p:cNvSpPr>
            <a:spLocks noGrp="1"/>
          </p:cNvSpPr>
          <p:nvPr>
            <p:ph sz="half" idx="4294967295"/>
          </p:nvPr>
        </p:nvSpPr>
        <p:spPr>
          <a:xfrm>
            <a:off x="4953000" y="990601"/>
            <a:ext cx="4038600" cy="4406900"/>
          </a:xfrm>
        </p:spPr>
        <p:txBody>
          <a:bodyPr>
            <a:normAutofit/>
          </a:bodyPr>
          <a:lstStyle/>
          <a:p>
            <a:r>
              <a:rPr lang="en-US" sz="2400" b="1" i="1" dirty="0" smtClean="0">
                <a:solidFill>
                  <a:schemeClr val="tx1"/>
                </a:solidFill>
              </a:rPr>
              <a:t>May not </a:t>
            </a:r>
            <a:r>
              <a:rPr lang="en-US" sz="2400" dirty="0" smtClean="0">
                <a:solidFill>
                  <a:schemeClr val="tx1"/>
                </a:solidFill>
              </a:rPr>
              <a:t>be reported in conjunction with E/M alone or any other code</a:t>
            </a:r>
            <a:endParaRPr lang="en-US" sz="2400" dirty="0">
              <a:solidFill>
                <a:schemeClr val="tx1"/>
              </a:solidFill>
            </a:endParaRPr>
          </a:p>
        </p:txBody>
      </p:sp>
    </p:spTree>
    <p:extLst>
      <p:ext uri="{BB962C8B-B14F-4D97-AF65-F5344CB8AC3E}">
        <p14:creationId xmlns:p14="http://schemas.microsoft.com/office/powerpoint/2010/main" val="30835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91400" cy="648736"/>
          </a:xfrm>
        </p:spPr>
        <p:txBody>
          <a:bodyPr/>
          <a:lstStyle/>
          <a:p>
            <a:r>
              <a:rPr lang="en-US" b="1" dirty="0" smtClean="0">
                <a:solidFill>
                  <a:schemeClr val="tx1"/>
                </a:solidFill>
              </a:rPr>
              <a:t>The </a:t>
            </a:r>
            <a:r>
              <a:rPr lang="en-US" b="1" dirty="0">
                <a:solidFill>
                  <a:schemeClr val="tx1"/>
                </a:solidFill>
              </a:rPr>
              <a:t>C</a:t>
            </a:r>
            <a:r>
              <a:rPr lang="en-US" b="1" dirty="0" smtClean="0">
                <a:solidFill>
                  <a:schemeClr val="tx1"/>
                </a:solidFill>
              </a:rPr>
              <a:t>ommunication Factors</a:t>
            </a:r>
            <a:endParaRPr lang="en-US" b="1" dirty="0">
              <a:solidFill>
                <a:schemeClr val="tx1"/>
              </a:solidFill>
            </a:endParaRPr>
          </a:p>
        </p:txBody>
      </p:sp>
      <p:sp>
        <p:nvSpPr>
          <p:cNvPr id="3" name="Content Placeholder 2"/>
          <p:cNvSpPr>
            <a:spLocks noGrp="1"/>
          </p:cNvSpPr>
          <p:nvPr>
            <p:ph sz="half" idx="1"/>
          </p:nvPr>
        </p:nvSpPr>
        <p:spPr>
          <a:xfrm>
            <a:off x="533400" y="1447800"/>
            <a:ext cx="4343400" cy="4724400"/>
          </a:xfrm>
        </p:spPr>
        <p:txBody>
          <a:bodyPr>
            <a:noAutofit/>
          </a:bodyPr>
          <a:lstStyle/>
          <a:p>
            <a:pPr marL="109538" indent="0">
              <a:buNone/>
            </a:pPr>
            <a:r>
              <a:rPr lang="en-US" sz="2000" dirty="0">
                <a:solidFill>
                  <a:schemeClr val="tx1"/>
                </a:solidFill>
              </a:rPr>
              <a:t>Interactive complexity may be reported </a:t>
            </a:r>
            <a:r>
              <a:rPr lang="en-US" sz="2000" dirty="0" smtClean="0">
                <a:solidFill>
                  <a:schemeClr val="tx1"/>
                </a:solidFill>
              </a:rPr>
              <a:t>when </a:t>
            </a:r>
            <a:r>
              <a:rPr lang="en-US" sz="2000" dirty="0">
                <a:solidFill>
                  <a:schemeClr val="tx1"/>
                </a:solidFill>
              </a:rPr>
              <a:t>at least one of the following communication </a:t>
            </a:r>
            <a:r>
              <a:rPr lang="en-US" sz="2000" dirty="0" smtClean="0">
                <a:solidFill>
                  <a:schemeClr val="tx1"/>
                </a:solidFill>
              </a:rPr>
              <a:t>factors is </a:t>
            </a:r>
            <a:r>
              <a:rPr lang="en-US" sz="2000" dirty="0">
                <a:solidFill>
                  <a:schemeClr val="tx1"/>
                </a:solidFill>
              </a:rPr>
              <a:t>present: </a:t>
            </a:r>
          </a:p>
          <a:p>
            <a:pPr marL="573088" lvl="1" indent="-207963">
              <a:buFont typeface="+mj-lt"/>
              <a:buAutoNum type="arabicPeriod"/>
            </a:pPr>
            <a:r>
              <a:rPr lang="en-US" sz="1600" dirty="0">
                <a:solidFill>
                  <a:schemeClr val="tx1"/>
                </a:solidFill>
              </a:rPr>
              <a:t>The need to manage maladaptive communication (related to, e.g., high anxiety, high reactivity, repeated questions, or disagreement) among participants that complicates delivery of </a:t>
            </a:r>
            <a:r>
              <a:rPr lang="en-US" sz="1600" dirty="0" smtClean="0">
                <a:solidFill>
                  <a:schemeClr val="tx1"/>
                </a:solidFill>
              </a:rPr>
              <a:t>care</a:t>
            </a:r>
          </a:p>
          <a:p>
            <a:pPr marL="573088" lvl="1" indent="-207963">
              <a:buFont typeface="+mj-lt"/>
              <a:buAutoNum type="arabicPeriod"/>
            </a:pPr>
            <a:endParaRPr lang="en-US" sz="1600" dirty="0">
              <a:solidFill>
                <a:schemeClr val="tx1"/>
              </a:solidFill>
            </a:endParaRPr>
          </a:p>
          <a:p>
            <a:pPr marL="573088" lvl="1" indent="-207963">
              <a:buFont typeface="+mj-lt"/>
              <a:buAutoNum type="arabicPeriod"/>
            </a:pPr>
            <a:r>
              <a:rPr lang="en-US" sz="1600" dirty="0">
                <a:solidFill>
                  <a:schemeClr val="tx1"/>
                </a:solidFill>
              </a:rPr>
              <a:t>Caregiver </a:t>
            </a:r>
            <a:r>
              <a:rPr lang="en-US" sz="1600" dirty="0" smtClean="0">
                <a:solidFill>
                  <a:schemeClr val="tx1"/>
                </a:solidFill>
              </a:rPr>
              <a:t>emotions or behavior </a:t>
            </a:r>
            <a:r>
              <a:rPr lang="en-US" sz="1600" dirty="0">
                <a:solidFill>
                  <a:schemeClr val="tx1"/>
                </a:solidFill>
              </a:rPr>
              <a:t>that interfere with implementation of the treatment </a:t>
            </a:r>
            <a:r>
              <a:rPr lang="en-US" sz="1600" dirty="0" smtClean="0">
                <a:solidFill>
                  <a:schemeClr val="tx1"/>
                </a:solidFill>
              </a:rPr>
              <a:t>plan</a:t>
            </a:r>
            <a:endParaRPr lang="en-US" sz="1600" dirty="0">
              <a:solidFill>
                <a:schemeClr val="tx1"/>
              </a:solidFill>
            </a:endParaRPr>
          </a:p>
        </p:txBody>
      </p:sp>
      <p:sp>
        <p:nvSpPr>
          <p:cNvPr id="4" name="Content Placeholder 3"/>
          <p:cNvSpPr>
            <a:spLocks noGrp="1"/>
          </p:cNvSpPr>
          <p:nvPr>
            <p:ph sz="half" idx="2"/>
          </p:nvPr>
        </p:nvSpPr>
        <p:spPr>
          <a:xfrm>
            <a:off x="4800600" y="1524000"/>
            <a:ext cx="4191000" cy="4572000"/>
          </a:xfrm>
        </p:spPr>
        <p:txBody>
          <a:bodyPr>
            <a:normAutofit lnSpcReduction="10000"/>
          </a:bodyPr>
          <a:lstStyle/>
          <a:p>
            <a:pPr marL="341313" lvl="1" indent="-231775">
              <a:buFont typeface="+mj-lt"/>
              <a:buAutoNum type="arabicPeriod" startAt="3"/>
            </a:pPr>
            <a:r>
              <a:rPr lang="en-US" sz="1700" dirty="0" smtClean="0">
                <a:solidFill>
                  <a:schemeClr val="tx1"/>
                </a:solidFill>
              </a:rPr>
              <a:t>Evidence or disclosure </a:t>
            </a:r>
            <a:r>
              <a:rPr lang="en-US" sz="1700" dirty="0">
                <a:solidFill>
                  <a:schemeClr val="tx1"/>
                </a:solidFill>
              </a:rPr>
              <a:t>of a sentinel event and mandated report to a third party (e.g., abuse or neglect with report to state agency) with initiation of discussion of the sentinel event and/or report with patient and other visit </a:t>
            </a:r>
            <a:r>
              <a:rPr lang="en-US" sz="1700" dirty="0" smtClean="0">
                <a:solidFill>
                  <a:schemeClr val="tx1"/>
                </a:solidFill>
              </a:rPr>
              <a:t>participants</a:t>
            </a:r>
          </a:p>
          <a:p>
            <a:pPr marL="341313" lvl="1" indent="-231775">
              <a:buFont typeface="+mj-lt"/>
              <a:buAutoNum type="arabicPeriod" startAt="3"/>
            </a:pPr>
            <a:endParaRPr lang="en-US" sz="1700" dirty="0">
              <a:solidFill>
                <a:schemeClr val="tx1"/>
              </a:solidFill>
            </a:endParaRPr>
          </a:p>
          <a:p>
            <a:pPr marL="341313" lvl="1" indent="-231775">
              <a:buFont typeface="+mj-lt"/>
              <a:buAutoNum type="arabicPeriod" startAt="3"/>
            </a:pPr>
            <a:r>
              <a:rPr lang="en-US" sz="1700" dirty="0">
                <a:solidFill>
                  <a:schemeClr val="tx1"/>
                </a:solidFill>
              </a:rPr>
              <a:t>Use of play equipment, physical devices, interpreter or translator to overcome barriers to diagnostic or therapeutic interaction with a patient who is not fluent in the same language or who has not developed or lost expressive or receptive language skills to use or understand typical language</a:t>
            </a:r>
          </a:p>
        </p:txBody>
      </p:sp>
      <p:sp>
        <p:nvSpPr>
          <p:cNvPr id="5" name="Slide Number Placeholder 4"/>
          <p:cNvSpPr>
            <a:spLocks noGrp="1"/>
          </p:cNvSpPr>
          <p:nvPr>
            <p:ph type="sldNum" sz="quarter" idx="10"/>
          </p:nvPr>
        </p:nvSpPr>
        <p:spPr>
          <a:xfrm>
            <a:off x="8382000" y="6492876"/>
            <a:ext cx="552451" cy="365125"/>
          </a:xfrm>
          <a:prstGeom prst="rect">
            <a:avLst/>
          </a:prstGeom>
        </p:spPr>
        <p:txBody>
          <a:bodyPr/>
          <a:lstStyle/>
          <a:p>
            <a:pPr marL="0" indent="0">
              <a:buNone/>
            </a:pPr>
            <a:fld id="{33D6E5A2-EC83-451F-A719-9AC1370DD5CF}" type="slidenum">
              <a:rPr lang="en-US" smtClean="0"/>
              <a:pPr marL="0" indent="0">
                <a:buNone/>
              </a:pPr>
              <a:t>114</a:t>
            </a:fld>
            <a:endParaRPr lang="en-US" dirty="0"/>
          </a:p>
        </p:txBody>
      </p:sp>
    </p:spTree>
    <p:extLst>
      <p:ext uri="{BB962C8B-B14F-4D97-AF65-F5344CB8AC3E}">
        <p14:creationId xmlns:p14="http://schemas.microsoft.com/office/powerpoint/2010/main" val="134312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5"/>
            <a:ext cx="7230035" cy="648736"/>
          </a:xfrm>
        </p:spPr>
        <p:txBody>
          <a:bodyPr/>
          <a:lstStyle/>
          <a:p>
            <a:r>
              <a:rPr lang="en-US" b="1" dirty="0" smtClean="0">
                <a:solidFill>
                  <a:schemeClr val="tx1"/>
                </a:solidFill>
              </a:rPr>
              <a:t>Maladaptive Communication</a:t>
            </a:r>
            <a:endParaRPr lang="en-US" b="1" dirty="0">
              <a:solidFill>
                <a:schemeClr val="tx1"/>
              </a:solidFill>
            </a:endParaRPr>
          </a:p>
        </p:txBody>
      </p:sp>
      <p:sp>
        <p:nvSpPr>
          <p:cNvPr id="3" name="Content Placeholder 2"/>
          <p:cNvSpPr>
            <a:spLocks noGrp="1"/>
          </p:cNvSpPr>
          <p:nvPr>
            <p:ph sz="half" idx="1"/>
          </p:nvPr>
        </p:nvSpPr>
        <p:spPr>
          <a:xfrm>
            <a:off x="609600" y="1905000"/>
            <a:ext cx="3581400" cy="4221480"/>
          </a:xfrm>
        </p:spPr>
        <p:txBody>
          <a:bodyPr>
            <a:normAutofit fontScale="85000" lnSpcReduction="10000"/>
          </a:bodyPr>
          <a:lstStyle/>
          <a:p>
            <a:pPr marL="0" lvl="1" indent="0">
              <a:buNone/>
            </a:pPr>
            <a:r>
              <a:rPr lang="en-US" sz="2800" dirty="0">
                <a:solidFill>
                  <a:schemeClr val="tx1"/>
                </a:solidFill>
              </a:rPr>
              <a:t>The need to manage maladaptive communication (related to, e.g., high anxiety, high reactivity, repeated questions, or disagreement) among participants that complicates delivery of </a:t>
            </a:r>
            <a:r>
              <a:rPr lang="en-US" sz="2800" dirty="0" smtClean="0">
                <a:solidFill>
                  <a:schemeClr val="tx1"/>
                </a:solidFill>
              </a:rPr>
              <a:t>care</a:t>
            </a:r>
            <a:endParaRPr lang="en-US" sz="2800" dirty="0">
              <a:solidFill>
                <a:schemeClr val="tx1"/>
              </a:solidFill>
            </a:endParaRPr>
          </a:p>
          <a:p>
            <a:endParaRPr lang="en-US" dirty="0"/>
          </a:p>
        </p:txBody>
      </p:sp>
      <p:sp>
        <p:nvSpPr>
          <p:cNvPr id="4" name="Content Placeholder 3"/>
          <p:cNvSpPr>
            <a:spLocks noGrp="1"/>
          </p:cNvSpPr>
          <p:nvPr>
            <p:ph sz="half" idx="2"/>
          </p:nvPr>
        </p:nvSpPr>
        <p:spPr>
          <a:xfrm>
            <a:off x="4191000" y="1905000"/>
            <a:ext cx="4800600" cy="4221480"/>
          </a:xfrm>
        </p:spPr>
        <p:txBody>
          <a:bodyPr>
            <a:normAutofit fontScale="85000" lnSpcReduction="10000"/>
          </a:bodyPr>
          <a:lstStyle/>
          <a:p>
            <a:pPr marL="68580" indent="0">
              <a:buNone/>
            </a:pPr>
            <a:r>
              <a:rPr lang="en-US" dirty="0" smtClean="0">
                <a:solidFill>
                  <a:schemeClr val="tx1"/>
                </a:solidFill>
              </a:rPr>
              <a:t>Vignette (reported with 90834, psychotherapy 45 min)</a:t>
            </a:r>
          </a:p>
          <a:p>
            <a:pPr lvl="1"/>
            <a:r>
              <a:rPr lang="en-US" dirty="0">
                <a:solidFill>
                  <a:schemeClr val="tx1"/>
                </a:solidFill>
              </a:rPr>
              <a:t>Psychotherapy for an older </a:t>
            </a:r>
            <a:r>
              <a:rPr lang="en-US" dirty="0" smtClean="0">
                <a:solidFill>
                  <a:schemeClr val="tx1"/>
                </a:solidFill>
              </a:rPr>
              <a:t>elementary-school-aged </a:t>
            </a:r>
            <a:r>
              <a:rPr lang="en-US" dirty="0">
                <a:solidFill>
                  <a:schemeClr val="tx1"/>
                </a:solidFill>
              </a:rPr>
              <a:t>child accompanied by divorced parents, reporting declining grades, temper outbursts, and bedtime difficulties. Parents are extremely anxious and repeatedly ask questions about the treatment process. Each parent continually challenges the other’s observations of the patient</a:t>
            </a:r>
            <a:r>
              <a:rPr lang="en-US" dirty="0" smtClean="0">
                <a:solidFill>
                  <a:schemeClr val="tx1"/>
                </a:solidFill>
              </a:rPr>
              <a:t>.</a:t>
            </a:r>
            <a:endParaRPr lang="en-US" dirty="0"/>
          </a:p>
        </p:txBody>
      </p:sp>
      <p:sp>
        <p:nvSpPr>
          <p:cNvPr id="5" name="Slide Number Placeholder 4"/>
          <p:cNvSpPr>
            <a:spLocks noGrp="1"/>
          </p:cNvSpPr>
          <p:nvPr>
            <p:ph type="sldNum" sz="quarter" idx="10"/>
          </p:nvPr>
        </p:nvSpPr>
        <p:spPr>
          <a:xfrm>
            <a:off x="8305800" y="6492876"/>
            <a:ext cx="552451" cy="365125"/>
          </a:xfrm>
          <a:prstGeom prst="rect">
            <a:avLst/>
          </a:prstGeom>
        </p:spPr>
        <p:txBody>
          <a:bodyPr/>
          <a:lstStyle/>
          <a:p>
            <a:pPr marL="0" indent="0">
              <a:buNone/>
            </a:pPr>
            <a:fld id="{33D6E5A2-EC83-451F-A719-9AC1370DD5CF}" type="slidenum">
              <a:rPr lang="en-US" smtClean="0"/>
              <a:pPr marL="0" indent="0">
                <a:buNone/>
              </a:pPr>
              <a:t>115</a:t>
            </a:fld>
            <a:endParaRPr lang="en-US" dirty="0"/>
          </a:p>
        </p:txBody>
      </p:sp>
    </p:spTree>
    <p:extLst>
      <p:ext uri="{BB962C8B-B14F-4D97-AF65-F5344CB8AC3E}">
        <p14:creationId xmlns:p14="http://schemas.microsoft.com/office/powerpoint/2010/main" val="151368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5"/>
            <a:ext cx="7230035" cy="648736"/>
          </a:xfrm>
        </p:spPr>
        <p:txBody>
          <a:bodyPr/>
          <a:lstStyle/>
          <a:p>
            <a:r>
              <a:rPr lang="en-US" b="1" dirty="0" smtClean="0">
                <a:solidFill>
                  <a:schemeClr val="tx1"/>
                </a:solidFill>
              </a:rPr>
              <a:t>Caregiver Emotions or Behavior</a:t>
            </a:r>
            <a:endParaRPr lang="en-US" b="1" dirty="0">
              <a:solidFill>
                <a:schemeClr val="tx1"/>
              </a:solidFill>
            </a:endParaRPr>
          </a:p>
        </p:txBody>
      </p:sp>
      <p:sp>
        <p:nvSpPr>
          <p:cNvPr id="3" name="Content Placeholder 2"/>
          <p:cNvSpPr>
            <a:spLocks noGrp="1"/>
          </p:cNvSpPr>
          <p:nvPr>
            <p:ph sz="half" idx="1"/>
          </p:nvPr>
        </p:nvSpPr>
        <p:spPr>
          <a:xfrm>
            <a:off x="762000" y="1905000"/>
            <a:ext cx="3581400" cy="4221480"/>
          </a:xfrm>
        </p:spPr>
        <p:txBody>
          <a:bodyPr>
            <a:normAutofit fontScale="92500" lnSpcReduction="20000"/>
          </a:bodyPr>
          <a:lstStyle/>
          <a:p>
            <a:pPr marL="0" lvl="1" indent="0">
              <a:buNone/>
            </a:pPr>
            <a:r>
              <a:rPr lang="en-US" sz="2800" dirty="0">
                <a:solidFill>
                  <a:schemeClr val="tx1"/>
                </a:solidFill>
              </a:rPr>
              <a:t>Caregiver </a:t>
            </a:r>
            <a:r>
              <a:rPr lang="en-US" sz="2800" dirty="0" smtClean="0">
                <a:solidFill>
                  <a:schemeClr val="tx1"/>
                </a:solidFill>
              </a:rPr>
              <a:t>emotions or behavior </a:t>
            </a:r>
            <a:r>
              <a:rPr lang="en-US" sz="2800" dirty="0">
                <a:solidFill>
                  <a:schemeClr val="tx1"/>
                </a:solidFill>
              </a:rPr>
              <a:t>that </a:t>
            </a:r>
            <a:r>
              <a:rPr lang="en-US" sz="2800" dirty="0" smtClean="0">
                <a:solidFill>
                  <a:schemeClr val="tx1"/>
                </a:solidFill>
              </a:rPr>
              <a:t>interferes </a:t>
            </a:r>
            <a:r>
              <a:rPr lang="en-US" sz="2800" dirty="0">
                <a:solidFill>
                  <a:schemeClr val="tx1"/>
                </a:solidFill>
              </a:rPr>
              <a:t>with implementation of the treatment </a:t>
            </a:r>
            <a:r>
              <a:rPr lang="en-US" sz="2800" dirty="0" smtClean="0">
                <a:solidFill>
                  <a:schemeClr val="tx1"/>
                </a:solidFill>
              </a:rPr>
              <a:t>plan</a:t>
            </a:r>
            <a:endParaRPr lang="en-US" sz="2800" dirty="0">
              <a:solidFill>
                <a:schemeClr val="tx1"/>
              </a:solidFill>
            </a:endParaRPr>
          </a:p>
        </p:txBody>
      </p:sp>
      <p:sp>
        <p:nvSpPr>
          <p:cNvPr id="4" name="Content Placeholder 3"/>
          <p:cNvSpPr>
            <a:spLocks noGrp="1"/>
          </p:cNvSpPr>
          <p:nvPr>
            <p:ph sz="half" idx="2"/>
          </p:nvPr>
        </p:nvSpPr>
        <p:spPr>
          <a:xfrm>
            <a:off x="4648200" y="1905000"/>
            <a:ext cx="4267200" cy="4221480"/>
          </a:xfrm>
        </p:spPr>
        <p:txBody>
          <a:bodyPr>
            <a:normAutofit fontScale="92500" lnSpcReduction="20000"/>
          </a:bodyPr>
          <a:lstStyle/>
          <a:p>
            <a:pPr marL="68580" indent="0">
              <a:buNone/>
            </a:pPr>
            <a:r>
              <a:rPr lang="en-US" dirty="0" smtClean="0">
                <a:solidFill>
                  <a:schemeClr val="tx1"/>
                </a:solidFill>
              </a:rPr>
              <a:t>Vignette (reported with 90832, psychotherapy 30 min)</a:t>
            </a:r>
          </a:p>
          <a:p>
            <a:pPr lvl="1"/>
            <a:r>
              <a:rPr lang="en-US" dirty="0" smtClean="0">
                <a:solidFill>
                  <a:schemeClr val="tx1"/>
                </a:solidFill>
              </a:rPr>
              <a:t>Psychotherapy for young elementary-school-aged child. During the parent portion of the visit, mother has difficulty refocusing from verbalizing her own job stress to grasp the recommended behavioral interventions for her child.</a:t>
            </a:r>
            <a:endParaRPr lang="en-US" dirty="0">
              <a:solidFill>
                <a:schemeClr val="tx1"/>
              </a:solidFill>
            </a:endParaRPr>
          </a:p>
        </p:txBody>
      </p:sp>
      <p:sp>
        <p:nvSpPr>
          <p:cNvPr id="5" name="Slide Number Placeholder 4"/>
          <p:cNvSpPr>
            <a:spLocks noGrp="1"/>
          </p:cNvSpPr>
          <p:nvPr>
            <p:ph type="sldNum" sz="quarter" idx="10"/>
          </p:nvPr>
        </p:nvSpPr>
        <p:spPr>
          <a:xfrm>
            <a:off x="8382000" y="6492876"/>
            <a:ext cx="552451" cy="365125"/>
          </a:xfrm>
          <a:prstGeom prst="rect">
            <a:avLst/>
          </a:prstGeom>
        </p:spPr>
        <p:txBody>
          <a:bodyPr/>
          <a:lstStyle/>
          <a:p>
            <a:pPr marL="0" indent="0">
              <a:buNone/>
            </a:pPr>
            <a:fld id="{33D6E5A2-EC83-451F-A719-9AC1370DD5CF}" type="slidenum">
              <a:rPr lang="en-US" smtClean="0"/>
              <a:pPr marL="0" indent="0">
                <a:buNone/>
              </a:pPr>
              <a:t>116</a:t>
            </a:fld>
            <a:endParaRPr lang="en-US" dirty="0"/>
          </a:p>
        </p:txBody>
      </p:sp>
    </p:spTree>
    <p:extLst>
      <p:ext uri="{BB962C8B-B14F-4D97-AF65-F5344CB8AC3E}">
        <p14:creationId xmlns:p14="http://schemas.microsoft.com/office/powerpoint/2010/main" val="154849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5"/>
            <a:ext cx="7230035" cy="648736"/>
          </a:xfrm>
        </p:spPr>
        <p:txBody>
          <a:bodyPr/>
          <a:lstStyle/>
          <a:p>
            <a:r>
              <a:rPr lang="en-US" b="1" dirty="0" smtClean="0">
                <a:solidFill>
                  <a:schemeClr val="tx1"/>
                </a:solidFill>
              </a:rPr>
              <a:t>Sentinel Event</a:t>
            </a:r>
            <a:endParaRPr lang="en-US" b="1" dirty="0">
              <a:solidFill>
                <a:schemeClr val="tx1"/>
              </a:solidFill>
            </a:endParaRPr>
          </a:p>
        </p:txBody>
      </p:sp>
      <p:sp>
        <p:nvSpPr>
          <p:cNvPr id="3" name="Content Placeholder 2"/>
          <p:cNvSpPr>
            <a:spLocks noGrp="1"/>
          </p:cNvSpPr>
          <p:nvPr>
            <p:ph sz="half" idx="1"/>
          </p:nvPr>
        </p:nvSpPr>
        <p:spPr>
          <a:xfrm>
            <a:off x="609600" y="1905000"/>
            <a:ext cx="3962400" cy="4221480"/>
          </a:xfrm>
        </p:spPr>
        <p:txBody>
          <a:bodyPr>
            <a:normAutofit fontScale="92500" lnSpcReduction="10000"/>
          </a:bodyPr>
          <a:lstStyle/>
          <a:p>
            <a:pPr marL="0" lvl="1" indent="0">
              <a:buNone/>
            </a:pPr>
            <a:r>
              <a:rPr lang="en-US" sz="2800" dirty="0" smtClean="0">
                <a:solidFill>
                  <a:schemeClr val="tx1"/>
                </a:solidFill>
              </a:rPr>
              <a:t>Evidence or disclosure </a:t>
            </a:r>
            <a:r>
              <a:rPr lang="en-US" sz="2800" dirty="0">
                <a:solidFill>
                  <a:schemeClr val="tx1"/>
                </a:solidFill>
              </a:rPr>
              <a:t>of a sentinel event and mandated report to a third party (e.g., abuse or neglect with report to state agency) with initiation of discussion of the sentinel event and/or report with patient and other </a:t>
            </a:r>
            <a:r>
              <a:rPr lang="en-US" sz="2800" dirty="0" smtClean="0">
                <a:solidFill>
                  <a:schemeClr val="tx1"/>
                </a:solidFill>
              </a:rPr>
              <a:t>visit participants</a:t>
            </a:r>
            <a:endParaRPr lang="en-US" sz="2800" dirty="0">
              <a:solidFill>
                <a:schemeClr val="tx1"/>
              </a:solidFill>
            </a:endParaRPr>
          </a:p>
          <a:p>
            <a:endParaRPr lang="en-US" dirty="0"/>
          </a:p>
        </p:txBody>
      </p:sp>
      <p:sp>
        <p:nvSpPr>
          <p:cNvPr id="4" name="Content Placeholder 3"/>
          <p:cNvSpPr>
            <a:spLocks noGrp="1"/>
          </p:cNvSpPr>
          <p:nvPr>
            <p:ph sz="half" idx="2"/>
          </p:nvPr>
        </p:nvSpPr>
        <p:spPr>
          <a:xfrm>
            <a:off x="4724400" y="1905000"/>
            <a:ext cx="4191000" cy="4343400"/>
          </a:xfrm>
        </p:spPr>
        <p:txBody>
          <a:bodyPr>
            <a:normAutofit fontScale="92500" lnSpcReduction="10000"/>
          </a:bodyPr>
          <a:lstStyle/>
          <a:p>
            <a:pPr marL="68580" indent="0">
              <a:buNone/>
            </a:pPr>
            <a:r>
              <a:rPr lang="en-US" dirty="0" smtClean="0">
                <a:solidFill>
                  <a:schemeClr val="tx1"/>
                </a:solidFill>
              </a:rPr>
              <a:t>Vignette (reported with 90792, psychiatric diagnostic evaluation with medical services)</a:t>
            </a:r>
          </a:p>
          <a:p>
            <a:pPr lvl="1"/>
            <a:r>
              <a:rPr lang="en-US" dirty="0" smtClean="0">
                <a:solidFill>
                  <a:schemeClr val="tx1"/>
                </a:solidFill>
              </a:rPr>
              <a:t>In the process of an evaluation, adolescent reports several episodes of sexual molestation by her older brother. The allegations are discussed with parents and report is made to state agency.</a:t>
            </a:r>
            <a:endParaRPr lang="en-US" dirty="0">
              <a:solidFill>
                <a:schemeClr val="tx1"/>
              </a:solidFill>
            </a:endParaRPr>
          </a:p>
        </p:txBody>
      </p:sp>
      <p:sp>
        <p:nvSpPr>
          <p:cNvPr id="6" name="Slide Number Placeholder 5"/>
          <p:cNvSpPr>
            <a:spLocks noGrp="1"/>
          </p:cNvSpPr>
          <p:nvPr>
            <p:ph type="sldNum" sz="quarter" idx="10"/>
          </p:nvPr>
        </p:nvSpPr>
        <p:spPr/>
        <p:txBody>
          <a:bodyPr/>
          <a:lstStyle/>
          <a:p>
            <a:pPr marL="0" indent="0">
              <a:buNone/>
            </a:pPr>
            <a:fld id="{635129E1-FEAC-4B1D-80D4-E402756DF25B}" type="slidenum">
              <a:rPr lang="en-US" smtClean="0"/>
              <a:pPr marL="0" indent="0">
                <a:buNone/>
              </a:pPr>
              <a:t>117</a:t>
            </a:fld>
            <a:endParaRPr lang="en-US" dirty="0"/>
          </a:p>
        </p:txBody>
      </p:sp>
    </p:spTree>
    <p:extLst>
      <p:ext uri="{BB962C8B-B14F-4D97-AF65-F5344CB8AC3E}">
        <p14:creationId xmlns:p14="http://schemas.microsoft.com/office/powerpoint/2010/main" val="279038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Language Barriers and disabilities</a:t>
            </a:r>
            <a:endParaRPr lang="en-US" b="1" dirty="0">
              <a:solidFill>
                <a:schemeClr val="tx1"/>
              </a:solidFill>
            </a:endParaRPr>
          </a:p>
        </p:txBody>
      </p:sp>
      <p:sp>
        <p:nvSpPr>
          <p:cNvPr id="3" name="Content Placeholder 2"/>
          <p:cNvSpPr>
            <a:spLocks noGrp="1"/>
          </p:cNvSpPr>
          <p:nvPr>
            <p:ph sz="half" idx="1"/>
          </p:nvPr>
        </p:nvSpPr>
        <p:spPr>
          <a:xfrm>
            <a:off x="457200" y="1773936"/>
            <a:ext cx="4038600" cy="4623816"/>
          </a:xfrm>
          <a:prstGeom prst="rect">
            <a:avLst/>
          </a:prstGeom>
        </p:spPr>
        <p:txBody>
          <a:bodyPr>
            <a:normAutofit fontScale="92500"/>
          </a:bodyPr>
          <a:lstStyle/>
          <a:p>
            <a:pPr marL="342900" lvl="1" indent="-342900">
              <a:buFont typeface="Arial" pitchFamily="34" charset="0"/>
              <a:buChar char="•"/>
            </a:pPr>
            <a:r>
              <a:rPr lang="en-US" dirty="0">
                <a:solidFill>
                  <a:srgbClr val="7030A0"/>
                </a:solidFill>
              </a:rPr>
              <a:t>Use of play equipment, physical devices, interpreter or translator to overcome barriers to diagnostic or therapeutic interaction with a patient who is not fluent in the same language or who has not developed or lost expressive or receptive language skills to use or understand typical language</a:t>
            </a:r>
          </a:p>
        </p:txBody>
      </p:sp>
      <p:sp>
        <p:nvSpPr>
          <p:cNvPr id="4" name="Content Placeholder 3"/>
          <p:cNvSpPr>
            <a:spLocks noGrp="1"/>
          </p:cNvSpPr>
          <p:nvPr>
            <p:ph sz="half" idx="2"/>
          </p:nvPr>
        </p:nvSpPr>
        <p:spPr>
          <a:xfrm>
            <a:off x="4648200" y="1773936"/>
            <a:ext cx="4038600" cy="4623816"/>
          </a:xfrm>
          <a:prstGeom prst="rect">
            <a:avLst/>
          </a:prstGeom>
        </p:spPr>
        <p:txBody>
          <a:bodyPr>
            <a:normAutofit fontScale="92500"/>
          </a:bodyPr>
          <a:lstStyle/>
          <a:p>
            <a:r>
              <a:rPr lang="en-US" dirty="0" smtClean="0">
                <a:solidFill>
                  <a:srgbClr val="7030A0"/>
                </a:solidFill>
              </a:rPr>
              <a:t>Vignette (reported with 90853, group psychotherapy) </a:t>
            </a:r>
          </a:p>
          <a:p>
            <a:pPr lvl="1"/>
            <a:r>
              <a:rPr lang="en-US" dirty="0" smtClean="0">
                <a:solidFill>
                  <a:srgbClr val="7030A0"/>
                </a:solidFill>
              </a:rPr>
              <a:t>Group psychotherapy for an autistic adult who requires physical devices to follow the conversation in the group</a:t>
            </a:r>
            <a:endParaRPr lang="en-US" dirty="0">
              <a:solidFill>
                <a:srgbClr val="7030A0"/>
              </a:solidFill>
            </a:endParaRPr>
          </a:p>
        </p:txBody>
      </p:sp>
      <p:sp>
        <p:nvSpPr>
          <p:cNvPr id="5" name="Slide Number Placeholder 4"/>
          <p:cNvSpPr>
            <a:spLocks noGrp="1"/>
          </p:cNvSpPr>
          <p:nvPr>
            <p:ph type="sldNum" sz="quarter" idx="4294967295"/>
          </p:nvPr>
        </p:nvSpPr>
        <p:spPr>
          <a:xfrm>
            <a:off x="6457951" y="6356352"/>
            <a:ext cx="2057400" cy="365125"/>
          </a:xfrm>
          <a:prstGeom prst="rect">
            <a:avLst/>
          </a:prstGeom>
        </p:spPr>
        <p:txBody>
          <a:bodyPr/>
          <a:lstStyle/>
          <a:p>
            <a:fld id="{33D6E5A2-EC83-451F-A719-9AC1370DD5CF}" type="slidenum">
              <a:rPr lang="en-US" smtClean="0"/>
              <a:pPr/>
              <a:t>118</a:t>
            </a:fld>
            <a:endParaRPr lang="en-US" dirty="0"/>
          </a:p>
        </p:txBody>
      </p:sp>
      <p:grpSp>
        <p:nvGrpSpPr>
          <p:cNvPr id="8" name="Group 7"/>
          <p:cNvGrpSpPr/>
          <p:nvPr/>
        </p:nvGrpSpPr>
        <p:grpSpPr>
          <a:xfrm>
            <a:off x="190817" y="1723697"/>
            <a:ext cx="8835905" cy="5105400"/>
            <a:chOff x="152400" y="1200150"/>
            <a:chExt cx="8763000" cy="3657600"/>
          </a:xfrm>
        </p:grpSpPr>
        <p:sp>
          <p:nvSpPr>
            <p:cNvPr id="6" name="Rectangle 5"/>
            <p:cNvSpPr/>
            <p:nvPr/>
          </p:nvSpPr>
          <p:spPr>
            <a:xfrm>
              <a:off x="152400" y="1200150"/>
              <a:ext cx="8763000" cy="365760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04800" y="1428750"/>
              <a:ext cx="8534401" cy="3153102"/>
            </a:xfrm>
            <a:prstGeom prst="rect">
              <a:avLst/>
            </a:prstGeom>
            <a:noFill/>
          </p:spPr>
          <p:txBody>
            <a:bodyPr wrap="square" rtlCol="0">
              <a:spAutoFit/>
            </a:bodyPr>
            <a:lstStyle/>
            <a:p>
              <a:endParaRPr lang="en-US" sz="4000" dirty="0">
                <a:solidFill>
                  <a:schemeClr val="bg1"/>
                </a:solidFill>
              </a:endParaRPr>
            </a:p>
            <a:p>
              <a:r>
                <a:rPr lang="en-US" sz="4000" dirty="0" smtClean="0">
                  <a:solidFill>
                    <a:schemeClr val="bg1"/>
                  </a:solidFill>
                </a:rPr>
                <a:t>90785 </a:t>
              </a:r>
              <a:r>
                <a:rPr lang="en-US" sz="4000" dirty="0">
                  <a:solidFill>
                    <a:schemeClr val="bg1"/>
                  </a:solidFill>
                </a:rPr>
                <a:t>generally should not be billed solely for the purpose of translation or interpretation </a:t>
              </a:r>
              <a:r>
                <a:rPr lang="en-US" sz="4000" dirty="0" smtClean="0">
                  <a:solidFill>
                    <a:schemeClr val="bg1"/>
                  </a:solidFill>
                </a:rPr>
                <a:t>services or for patients</a:t>
              </a:r>
            </a:p>
            <a:p>
              <a:r>
                <a:rPr lang="en-US" sz="4000" dirty="0">
                  <a:solidFill>
                    <a:schemeClr val="bg1"/>
                  </a:solidFill>
                </a:rPr>
                <a:t>w</a:t>
              </a:r>
              <a:r>
                <a:rPr lang="en-US" sz="4000" dirty="0" smtClean="0">
                  <a:solidFill>
                    <a:schemeClr val="bg1"/>
                  </a:solidFill>
                </a:rPr>
                <a:t>ho require assistive devices due to a disability</a:t>
              </a:r>
              <a:endParaRPr lang="en-US" sz="4000" dirty="0">
                <a:solidFill>
                  <a:schemeClr val="bg1"/>
                </a:solidFill>
              </a:endParaRPr>
            </a:p>
          </p:txBody>
        </p:sp>
      </p:grpSp>
    </p:spTree>
    <p:extLst>
      <p:ext uri="{BB962C8B-B14F-4D97-AF65-F5344CB8AC3E}">
        <p14:creationId xmlns:p14="http://schemas.microsoft.com/office/powerpoint/2010/main" val="251301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5"/>
            <a:ext cx="7306235" cy="648736"/>
          </a:xfrm>
        </p:spPr>
        <p:txBody>
          <a:bodyPr/>
          <a:lstStyle/>
          <a:p>
            <a:r>
              <a:rPr lang="en-US" b="1" dirty="0" smtClean="0">
                <a:solidFill>
                  <a:schemeClr val="tx1"/>
                </a:solidFill>
              </a:rPr>
              <a:t>Psychotherapy Time with 90785</a:t>
            </a:r>
            <a:endParaRPr lang="en-US" b="1" dirty="0">
              <a:solidFill>
                <a:schemeClr val="tx1"/>
              </a:solidFill>
            </a:endParaRPr>
          </a:p>
        </p:txBody>
      </p:sp>
      <p:sp>
        <p:nvSpPr>
          <p:cNvPr id="3" name="Content Placeholder 2"/>
          <p:cNvSpPr>
            <a:spLocks noGrp="1"/>
          </p:cNvSpPr>
          <p:nvPr>
            <p:ph sz="half" idx="1"/>
          </p:nvPr>
        </p:nvSpPr>
        <p:spPr>
          <a:xfrm>
            <a:off x="762000" y="1905000"/>
            <a:ext cx="3962400" cy="4221480"/>
          </a:xfrm>
        </p:spPr>
        <p:txBody>
          <a:bodyPr>
            <a:normAutofit/>
          </a:bodyPr>
          <a:lstStyle/>
          <a:p>
            <a:pPr marL="68580" indent="0">
              <a:buNone/>
            </a:pPr>
            <a:r>
              <a:rPr lang="en-US" dirty="0">
                <a:solidFill>
                  <a:schemeClr val="tx1"/>
                </a:solidFill>
              </a:rPr>
              <a:t>When performed with </a:t>
            </a:r>
            <a:r>
              <a:rPr lang="en-US" dirty="0" smtClean="0">
                <a:solidFill>
                  <a:schemeClr val="tx1"/>
                </a:solidFill>
              </a:rPr>
              <a:t>psychotherapy</a:t>
            </a:r>
          </a:p>
          <a:p>
            <a:pPr lvl="1"/>
            <a:r>
              <a:rPr lang="en-US" dirty="0" smtClean="0">
                <a:solidFill>
                  <a:schemeClr val="tx1"/>
                </a:solidFill>
              </a:rPr>
              <a:t>Interactive </a:t>
            </a:r>
            <a:r>
              <a:rPr lang="en-US" dirty="0">
                <a:solidFill>
                  <a:schemeClr val="tx1"/>
                </a:solidFill>
              </a:rPr>
              <a:t>complexity component </a:t>
            </a:r>
            <a:r>
              <a:rPr lang="en-US" dirty="0" smtClean="0">
                <a:solidFill>
                  <a:schemeClr val="tx1"/>
                </a:solidFill>
              </a:rPr>
              <a:t>(90785) </a:t>
            </a:r>
            <a:r>
              <a:rPr lang="en-US" dirty="0">
                <a:solidFill>
                  <a:schemeClr val="tx1"/>
                </a:solidFill>
              </a:rPr>
              <a:t>relates </a:t>
            </a:r>
            <a:r>
              <a:rPr lang="en-US" dirty="0" smtClean="0">
                <a:solidFill>
                  <a:schemeClr val="tx1"/>
                </a:solidFill>
              </a:rPr>
              <a:t>ONLY to </a:t>
            </a:r>
            <a:r>
              <a:rPr lang="en-US" dirty="0">
                <a:solidFill>
                  <a:schemeClr val="tx1"/>
                </a:solidFill>
              </a:rPr>
              <a:t>the increased work intensity of the psychotherapy </a:t>
            </a:r>
            <a:r>
              <a:rPr lang="en-US" dirty="0" smtClean="0">
                <a:solidFill>
                  <a:schemeClr val="tx1"/>
                </a:solidFill>
              </a:rPr>
              <a:t>service </a:t>
            </a:r>
            <a:endParaRPr lang="en-US" dirty="0">
              <a:solidFill>
                <a:schemeClr val="tx1"/>
              </a:solidFill>
            </a:endParaRPr>
          </a:p>
          <a:p>
            <a:endParaRPr lang="en-US" dirty="0"/>
          </a:p>
        </p:txBody>
      </p:sp>
      <p:sp>
        <p:nvSpPr>
          <p:cNvPr id="4" name="Content Placeholder 3"/>
          <p:cNvSpPr>
            <a:spLocks noGrp="1"/>
          </p:cNvSpPr>
          <p:nvPr>
            <p:ph sz="half" idx="2"/>
          </p:nvPr>
        </p:nvSpPr>
        <p:spPr>
          <a:xfrm>
            <a:off x="5105400" y="1905000"/>
            <a:ext cx="3657600" cy="4221480"/>
          </a:xfrm>
        </p:spPr>
        <p:txBody>
          <a:bodyPr>
            <a:normAutofit/>
          </a:bodyPr>
          <a:lstStyle/>
          <a:p>
            <a:pPr lvl="1"/>
            <a:r>
              <a:rPr lang="en-US" dirty="0" smtClean="0">
                <a:solidFill>
                  <a:schemeClr val="tx1"/>
                </a:solidFill>
              </a:rPr>
              <a:t>90785 does </a:t>
            </a:r>
            <a:r>
              <a:rPr lang="en-US" dirty="0">
                <a:solidFill>
                  <a:schemeClr val="tx1"/>
                </a:solidFill>
              </a:rPr>
              <a:t>NOT change the time for the psychotherapy service</a:t>
            </a:r>
          </a:p>
        </p:txBody>
      </p:sp>
      <p:sp>
        <p:nvSpPr>
          <p:cNvPr id="6" name="Slide Number Placeholder 5"/>
          <p:cNvSpPr>
            <a:spLocks noGrp="1"/>
          </p:cNvSpPr>
          <p:nvPr>
            <p:ph type="sldNum" sz="quarter" idx="10"/>
          </p:nvPr>
        </p:nvSpPr>
        <p:spPr/>
        <p:txBody>
          <a:bodyPr/>
          <a:lstStyle/>
          <a:p>
            <a:pPr marL="0" indent="0">
              <a:buNone/>
            </a:pPr>
            <a:fld id="{635129E1-FEAC-4B1D-80D4-E402756DF25B}" type="slidenum">
              <a:rPr lang="en-US" smtClean="0"/>
              <a:pPr marL="0" indent="0">
                <a:buNone/>
              </a:pPr>
              <a:t>119</a:t>
            </a:fld>
            <a:endParaRPr lang="en-US" dirty="0"/>
          </a:p>
        </p:txBody>
      </p:sp>
    </p:spTree>
    <p:extLst>
      <p:ext uri="{BB962C8B-B14F-4D97-AF65-F5344CB8AC3E}">
        <p14:creationId xmlns:p14="http://schemas.microsoft.com/office/powerpoint/2010/main" val="1612413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5"/>
            <a:ext cx="7795711" cy="648736"/>
          </a:xfrm>
        </p:spPr>
        <p:txBody>
          <a:bodyPr>
            <a:noAutofit/>
          </a:bodyPr>
          <a:lstStyle/>
          <a:p>
            <a:r>
              <a:rPr lang="en-US" b="1" dirty="0" smtClean="0">
                <a:solidFill>
                  <a:schemeClr val="tx1"/>
                </a:solidFill>
              </a:rPr>
              <a:t>Coding structure for Psychiatric Care</a:t>
            </a:r>
            <a:endParaRPr lang="en-US" b="1" dirty="0">
              <a:solidFill>
                <a:schemeClr val="tx1"/>
              </a:solidFill>
            </a:endParaRPr>
          </a:p>
        </p:txBody>
      </p:sp>
      <p:sp>
        <p:nvSpPr>
          <p:cNvPr id="4" name="Content Placeholder 3"/>
          <p:cNvSpPr>
            <a:spLocks noGrp="1"/>
          </p:cNvSpPr>
          <p:nvPr>
            <p:ph idx="1"/>
          </p:nvPr>
        </p:nvSpPr>
        <p:spPr>
          <a:xfrm>
            <a:off x="1048093" y="1835472"/>
            <a:ext cx="7714908" cy="4184328"/>
          </a:xfrm>
        </p:spPr>
        <p:txBody>
          <a:bodyPr>
            <a:normAutofit fontScale="85000" lnSpcReduction="20000"/>
          </a:bodyPr>
          <a:lstStyle/>
          <a:p>
            <a:pPr>
              <a:buNone/>
            </a:pPr>
            <a:r>
              <a:rPr lang="en-US" dirty="0" smtClean="0"/>
              <a:t>Procedure codes</a:t>
            </a:r>
          </a:p>
          <a:p>
            <a:r>
              <a:rPr lang="en-US" dirty="0" smtClean="0"/>
              <a:t>Psychiatric Diagnostic Evaluation 90791, 90792</a:t>
            </a:r>
          </a:p>
          <a:p>
            <a:r>
              <a:rPr lang="en-US" dirty="0" smtClean="0"/>
              <a:t>Patient and/or family psychotherapy</a:t>
            </a:r>
          </a:p>
          <a:p>
            <a:r>
              <a:rPr lang="en-US" dirty="0" smtClean="0"/>
              <a:t>Group psychotherapy</a:t>
            </a:r>
          </a:p>
          <a:p>
            <a:r>
              <a:rPr lang="en-US" dirty="0" smtClean="0"/>
              <a:t>Family psychotherapy with and without patient present</a:t>
            </a:r>
          </a:p>
          <a:p>
            <a:r>
              <a:rPr lang="en-US" dirty="0" smtClean="0"/>
              <a:t>Psychotherapy for Crisis</a:t>
            </a:r>
          </a:p>
          <a:p>
            <a:r>
              <a:rPr lang="en-US" dirty="0" smtClean="0"/>
              <a:t>Psychoanalysis</a:t>
            </a:r>
          </a:p>
          <a:p>
            <a:r>
              <a:rPr lang="en-US" dirty="0" smtClean="0"/>
              <a:t>Electroconvulsive therapy</a:t>
            </a:r>
          </a:p>
          <a:p>
            <a:r>
              <a:rPr lang="en-US" dirty="0" smtClean="0"/>
              <a:t>TMS</a:t>
            </a:r>
            <a:endParaRPr lang="en-US" dirty="0"/>
          </a:p>
          <a:p>
            <a:endParaRPr lang="en-US" dirty="0" smtClean="0"/>
          </a:p>
          <a:p>
            <a:pPr>
              <a:buNone/>
            </a:pPr>
            <a:endParaRPr lang="en-US" dirty="0" smtClean="0"/>
          </a:p>
          <a:p>
            <a:pPr>
              <a:buNone/>
            </a:pPr>
            <a:r>
              <a:rPr lang="en-US" dirty="0" smtClean="0"/>
              <a:t>Evaluation and Management codes – various levels, selection of which is driven by the nature of the presenting problems.  	</a:t>
            </a:r>
          </a:p>
          <a:p>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a:t>
            </a:fld>
            <a:endParaRPr lang="en-US" dirty="0"/>
          </a:p>
        </p:txBody>
      </p:sp>
    </p:spTree>
    <p:extLst>
      <p:ext uri="{BB962C8B-B14F-4D97-AF65-F5344CB8AC3E}">
        <p14:creationId xmlns:p14="http://schemas.microsoft.com/office/powerpoint/2010/main" val="20049119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Questions?</a:t>
            </a:r>
            <a:endParaRPr lang="en-US" b="1" dirty="0">
              <a:solidFill>
                <a:schemeClr val="tx1"/>
              </a:solidFill>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120</a:t>
            </a:fld>
            <a:endParaRPr lang="en-US" dirty="0"/>
          </a:p>
        </p:txBody>
      </p:sp>
    </p:spTree>
    <p:extLst>
      <p:ext uri="{BB962C8B-B14F-4D97-AF65-F5344CB8AC3E}">
        <p14:creationId xmlns:p14="http://schemas.microsoft.com/office/powerpoint/2010/main" val="14383029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Payer Issues/</a:t>
            </a:r>
            <a:br>
              <a:rPr lang="en-US" b="1" dirty="0" smtClean="0"/>
            </a:br>
            <a:r>
              <a:rPr lang="en-US" b="1" dirty="0" smtClean="0"/>
              <a:t>APA Efforts</a:t>
            </a:r>
            <a:endParaRPr lang="en-US" b="1" dirty="0"/>
          </a:p>
        </p:txBody>
      </p:sp>
      <p:sp>
        <p:nvSpPr>
          <p:cNvPr id="5" name="Subtitle 4"/>
          <p:cNvSpPr>
            <a:spLocks noGrp="1"/>
          </p:cNvSpPr>
          <p:nvPr>
            <p:ph type="subTitle" idx="1"/>
          </p:nvPr>
        </p:nvSpPr>
        <p:spPr>
          <a:noFill/>
        </p:spPr>
        <p:txBody>
          <a:bodyPr/>
          <a:lstStyle/>
          <a:p>
            <a:r>
              <a:rPr lang="en-US" b="1" dirty="0" smtClean="0"/>
              <a:t>David </a:t>
            </a:r>
            <a:r>
              <a:rPr lang="en-US" b="1" dirty="0" err="1" smtClean="0"/>
              <a:t>Nace</a:t>
            </a:r>
            <a:r>
              <a:rPr lang="en-US" b="1" dirty="0" smtClean="0"/>
              <a:t>, MD</a:t>
            </a:r>
            <a:endParaRPr lang="en-US" b="1" dirty="0"/>
          </a:p>
        </p:txBody>
      </p:sp>
    </p:spTree>
    <p:extLst>
      <p:ext uri="{BB962C8B-B14F-4D97-AF65-F5344CB8AC3E}">
        <p14:creationId xmlns:p14="http://schemas.microsoft.com/office/powerpoint/2010/main" val="38205571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normAutofit/>
          </a:bodyPr>
          <a:lstStyle/>
          <a:p>
            <a:r>
              <a:rPr lang="en-US" b="1" dirty="0" smtClean="0">
                <a:solidFill>
                  <a:schemeClr val="tx1"/>
                </a:solidFill>
              </a:rPr>
              <a:t>Presenter – David </a:t>
            </a:r>
            <a:r>
              <a:rPr lang="en-US" b="1" dirty="0" err="1" smtClean="0">
                <a:solidFill>
                  <a:schemeClr val="tx1"/>
                </a:solidFill>
              </a:rPr>
              <a:t>Nace</a:t>
            </a:r>
            <a:r>
              <a:rPr lang="en-US" b="1" dirty="0" smtClean="0">
                <a:solidFill>
                  <a:schemeClr val="tx1"/>
                </a:solidFill>
              </a:rPr>
              <a:t>, MD</a:t>
            </a:r>
            <a:endParaRPr lang="en-US" b="1" dirty="0">
              <a:solidFill>
                <a:schemeClr val="tx1"/>
              </a:solidFill>
            </a:endParaRPr>
          </a:p>
        </p:txBody>
      </p:sp>
      <p:sp>
        <p:nvSpPr>
          <p:cNvPr id="8" name="Text Placeholder 7"/>
          <p:cNvSpPr>
            <a:spLocks noGrp="1"/>
          </p:cNvSpPr>
          <p:nvPr>
            <p:ph type="body" sz="quarter" idx="11"/>
          </p:nvPr>
        </p:nvSpPr>
        <p:spPr>
          <a:xfrm>
            <a:off x="1143000" y="1981200"/>
            <a:ext cx="2209800" cy="3093720"/>
          </a:xfrm>
        </p:spPr>
        <p:txBody>
          <a:bodyPr/>
          <a:lstStyle/>
          <a:p>
            <a:endParaRPr lang="en-US" dirty="0"/>
          </a:p>
        </p:txBody>
      </p:sp>
      <p:sp>
        <p:nvSpPr>
          <p:cNvPr id="9" name="Text Placeholder 8"/>
          <p:cNvSpPr>
            <a:spLocks noGrp="1"/>
          </p:cNvSpPr>
          <p:nvPr>
            <p:ph type="body" sz="quarter" idx="12"/>
          </p:nvPr>
        </p:nvSpPr>
        <p:spPr>
          <a:xfrm>
            <a:off x="4038600" y="1828800"/>
            <a:ext cx="4800600" cy="4495800"/>
          </a:xfrm>
        </p:spPr>
        <p:txBody>
          <a:bodyPr/>
          <a:lstStyle/>
          <a:p>
            <a:r>
              <a:rPr lang="en-US" dirty="0"/>
              <a:t>McKesson </a:t>
            </a:r>
            <a:r>
              <a:rPr lang="en-US" dirty="0" smtClean="0"/>
              <a:t>Corporation, VP </a:t>
            </a:r>
            <a:r>
              <a:rPr lang="en-US" dirty="0"/>
              <a:t>Clinical </a:t>
            </a:r>
            <a:r>
              <a:rPr lang="en-US" dirty="0" smtClean="0"/>
              <a:t>Development</a:t>
            </a:r>
          </a:p>
          <a:p>
            <a:pPr marL="68580" indent="0">
              <a:buNone/>
            </a:pPr>
            <a:endParaRPr lang="en-US" dirty="0" smtClean="0"/>
          </a:p>
          <a:p>
            <a:r>
              <a:rPr lang="en-US" dirty="0" smtClean="0"/>
              <a:t>APA Advisor, AMA CPT Editorial Panel</a:t>
            </a:r>
          </a:p>
          <a:p>
            <a:pPr marL="68580" indent="0">
              <a:buNone/>
            </a:pPr>
            <a:endParaRPr lang="en-US" dirty="0" smtClean="0"/>
          </a:p>
          <a:p>
            <a:r>
              <a:rPr lang="en-US" dirty="0" smtClean="0"/>
              <a:t>Member, APA Committee on RBRVS, Codes and Reimbursements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81200"/>
            <a:ext cx="2209800" cy="3093720"/>
          </a:xfrm>
          <a:prstGeom prst="rect">
            <a:avLst/>
          </a:prstGeom>
        </p:spPr>
      </p:pic>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122</a:t>
            </a:fld>
            <a:endParaRPr lang="en-US" dirty="0"/>
          </a:p>
        </p:txBody>
      </p:sp>
    </p:spTree>
    <p:extLst>
      <p:ext uri="{BB962C8B-B14F-4D97-AF65-F5344CB8AC3E}">
        <p14:creationId xmlns:p14="http://schemas.microsoft.com/office/powerpoint/2010/main" val="34706576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5"/>
            <a:ext cx="7382435" cy="648736"/>
          </a:xfrm>
          <a:noFill/>
        </p:spPr>
        <p:txBody>
          <a:bodyPr>
            <a:normAutofit/>
          </a:bodyPr>
          <a:lstStyle/>
          <a:p>
            <a:r>
              <a:rPr lang="en-US" b="1" dirty="0" smtClean="0">
                <a:solidFill>
                  <a:schemeClr val="tx1"/>
                </a:solidFill>
              </a:rPr>
              <a:t>Feedback Through the APA Helpline</a:t>
            </a:r>
            <a:endParaRPr lang="en-US" b="1" dirty="0">
              <a:solidFill>
                <a:schemeClr val="tx1"/>
              </a:solidFill>
            </a:endParaRPr>
          </a:p>
        </p:txBody>
      </p:sp>
      <p:sp>
        <p:nvSpPr>
          <p:cNvPr id="3" name="Content Placeholder 2"/>
          <p:cNvSpPr>
            <a:spLocks noGrp="1"/>
          </p:cNvSpPr>
          <p:nvPr>
            <p:ph idx="1"/>
          </p:nvPr>
        </p:nvSpPr>
        <p:spPr>
          <a:xfrm>
            <a:off x="1048092" y="1835472"/>
            <a:ext cx="6777317" cy="4717728"/>
          </a:xfrm>
        </p:spPr>
        <p:txBody>
          <a:bodyPr>
            <a:normAutofit/>
          </a:bodyPr>
          <a:lstStyle/>
          <a:p>
            <a:pPr marL="68580" indent="0">
              <a:buNone/>
            </a:pPr>
            <a:r>
              <a:rPr lang="en-US" dirty="0" smtClean="0"/>
              <a:t>Fees/Fee Schedules</a:t>
            </a:r>
          </a:p>
          <a:p>
            <a:pPr lvl="1"/>
            <a:r>
              <a:rPr lang="en-US" dirty="0" smtClean="0"/>
              <a:t>No fee schedules or low fees</a:t>
            </a:r>
          </a:p>
          <a:p>
            <a:pPr lvl="1"/>
            <a:endParaRPr lang="en-US" dirty="0"/>
          </a:p>
          <a:p>
            <a:pPr marL="68580" indent="0">
              <a:buNone/>
            </a:pPr>
            <a:r>
              <a:rPr lang="en-US" dirty="0" smtClean="0"/>
              <a:t>Ongoing Audits of 99214s and 99215s</a:t>
            </a:r>
          </a:p>
          <a:p>
            <a:pPr marL="68580" indent="0">
              <a:buNone/>
            </a:pPr>
            <a:endParaRPr lang="en-US" dirty="0"/>
          </a:p>
          <a:p>
            <a:pPr marL="68580" indent="0">
              <a:buNone/>
            </a:pPr>
            <a:r>
              <a:rPr lang="en-US" dirty="0" smtClean="0"/>
              <a:t>Documentation</a:t>
            </a:r>
          </a:p>
          <a:p>
            <a:pPr lvl="1"/>
            <a:r>
              <a:rPr lang="en-US" dirty="0" smtClean="0"/>
              <a:t>No documentation of psychotherapy</a:t>
            </a:r>
          </a:p>
          <a:p>
            <a:pPr lvl="1"/>
            <a:r>
              <a:rPr lang="en-US" dirty="0" smtClean="0"/>
              <a:t>Insufficient documentation of E/M services</a:t>
            </a:r>
          </a:p>
          <a:p>
            <a:pPr lvl="1"/>
            <a:r>
              <a:rPr lang="en-US" dirty="0" smtClean="0"/>
              <a:t>No documentation of time spent performing psychotherapy</a:t>
            </a:r>
          </a:p>
          <a:p>
            <a:pPr marL="68580" indent="0">
              <a:buNone/>
            </a:pPr>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123</a:t>
            </a:fld>
            <a:endParaRPr lang="en-US" dirty="0"/>
          </a:p>
        </p:txBody>
      </p:sp>
    </p:spTree>
    <p:extLst>
      <p:ext uri="{BB962C8B-B14F-4D97-AF65-F5344CB8AC3E}">
        <p14:creationId xmlns:p14="http://schemas.microsoft.com/office/powerpoint/2010/main" val="40718595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chemeClr val="tx1"/>
                </a:solidFill>
              </a:rPr>
              <a:t>APA Activities</a:t>
            </a:r>
            <a:endParaRPr lang="en-US" b="1" dirty="0">
              <a:solidFill>
                <a:schemeClr val="tx1"/>
              </a:solidFill>
            </a:endParaRPr>
          </a:p>
        </p:txBody>
      </p:sp>
      <p:sp>
        <p:nvSpPr>
          <p:cNvPr id="3" name="Content Placeholder 2"/>
          <p:cNvSpPr>
            <a:spLocks noGrp="1"/>
          </p:cNvSpPr>
          <p:nvPr>
            <p:ph idx="1"/>
          </p:nvPr>
        </p:nvSpPr>
        <p:spPr/>
        <p:txBody>
          <a:bodyPr/>
          <a:lstStyle/>
          <a:p>
            <a:r>
              <a:rPr lang="en-US" dirty="0" smtClean="0"/>
              <a:t>Lawsuit(s)</a:t>
            </a:r>
          </a:p>
          <a:p>
            <a:pPr marL="68580" indent="0">
              <a:buNone/>
            </a:pPr>
            <a:endParaRPr lang="en-US" dirty="0"/>
          </a:p>
          <a:p>
            <a:r>
              <a:rPr lang="en-US" dirty="0" smtClean="0"/>
              <a:t>Ongoing outreach via phone, in-person meetings, and letters</a:t>
            </a:r>
          </a:p>
          <a:p>
            <a:pPr marL="68580" indent="0">
              <a:buNone/>
            </a:pPr>
            <a:endParaRPr lang="en-US" dirty="0"/>
          </a:p>
          <a:p>
            <a:pPr marL="68580" indent="0">
              <a:buNone/>
            </a:pPr>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124</a:t>
            </a:fld>
            <a:endParaRPr lang="en-US" dirty="0"/>
          </a:p>
        </p:txBody>
      </p:sp>
    </p:spTree>
    <p:extLst>
      <p:ext uri="{BB962C8B-B14F-4D97-AF65-F5344CB8AC3E}">
        <p14:creationId xmlns:p14="http://schemas.microsoft.com/office/powerpoint/2010/main" val="2648698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Questions?</a:t>
            </a:r>
            <a:endParaRPr lang="en-US" b="1" dirty="0">
              <a:solidFill>
                <a:schemeClr val="tx1"/>
              </a:solidFill>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125</a:t>
            </a:fld>
            <a:endParaRPr lang="en-US" dirty="0"/>
          </a:p>
        </p:txBody>
      </p:sp>
    </p:spTree>
    <p:extLst>
      <p:ext uri="{BB962C8B-B14F-4D97-AF65-F5344CB8AC3E}">
        <p14:creationId xmlns:p14="http://schemas.microsoft.com/office/powerpoint/2010/main" val="21461219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4"/>
          <p:cNvSpPr>
            <a:spLocks noGrp="1"/>
          </p:cNvSpPr>
          <p:nvPr>
            <p:ph type="ctrTitle"/>
          </p:nvPr>
        </p:nvSpPr>
        <p:spPr/>
        <p:txBody>
          <a:bodyPr/>
          <a:lstStyle/>
          <a:p>
            <a:r>
              <a:rPr lang="en-US" altLang="en-US" b="1" dirty="0" smtClean="0"/>
              <a:t>APA Resources/</a:t>
            </a:r>
            <a:br>
              <a:rPr lang="en-US" altLang="en-US" b="1" dirty="0" smtClean="0"/>
            </a:br>
            <a:r>
              <a:rPr lang="en-US" altLang="en-US" b="1" dirty="0" smtClean="0"/>
              <a:t>Additional Assistance</a:t>
            </a:r>
          </a:p>
        </p:txBody>
      </p:sp>
      <p:sp>
        <p:nvSpPr>
          <p:cNvPr id="2" name="Subtitle 1"/>
          <p:cNvSpPr>
            <a:spLocks noGrp="1"/>
          </p:cNvSpPr>
          <p:nvPr>
            <p:ph type="subTitle" idx="1"/>
          </p:nvPr>
        </p:nvSpPr>
        <p:spPr>
          <a:noFill/>
        </p:spPr>
        <p:txBody>
          <a:bodyPr/>
          <a:lstStyle/>
          <a:p>
            <a:endParaRPr lang="en-US" b="1" dirty="0"/>
          </a:p>
        </p:txBody>
      </p:sp>
      <p:sp>
        <p:nvSpPr>
          <p:cNvPr id="27651" name="Slide Number Placeholder 3"/>
          <p:cNvSpPr>
            <a:spLocks noGrp="1"/>
          </p:cNvSpPr>
          <p:nvPr>
            <p:ph type="sldNum" sz="quarter" idx="4294967295"/>
          </p:nvPr>
        </p:nvSpPr>
        <p:spPr bwMode="auto">
          <a:xfrm>
            <a:off x="8705850" y="6530976"/>
            <a:ext cx="43815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300"/>
              </a:spcBef>
              <a:buClr>
                <a:srgbClr val="4E005F"/>
              </a:buClr>
              <a:buFont typeface="Georgia" pitchFamily="18" charset="0"/>
              <a:buChar char="•"/>
              <a:defRPr sz="2800">
                <a:solidFill>
                  <a:schemeClr val="tx1"/>
                </a:solidFill>
                <a:latin typeface="Times New Roman" pitchFamily="18" charset="0"/>
                <a:ea typeface="MS PGothic" pitchFamily="34" charset="-128"/>
              </a:defRPr>
            </a:lvl1pPr>
            <a:lvl2pPr marL="37931725" indent="-37474525" algn="l" eaLnBrk="0" hangingPunct="0">
              <a:spcBef>
                <a:spcPts val="300"/>
              </a:spcBef>
              <a:buClr>
                <a:schemeClr val="accent2"/>
              </a:buClr>
              <a:buFont typeface="Georgia" pitchFamily="18" charset="0"/>
              <a:buChar char="▫"/>
              <a:defRPr sz="2600">
                <a:solidFill>
                  <a:schemeClr val="accent2"/>
                </a:solidFill>
                <a:latin typeface="Times New Roman" pitchFamily="18" charset="0"/>
                <a:ea typeface="MS PGothic" pitchFamily="34" charset="-128"/>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Times New Roman" pitchFamily="18" charset="0"/>
                <a:ea typeface="MS PGothic" pitchFamily="34" charset="-128"/>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Times New Roman" pitchFamily="18" charset="0"/>
                <a:ea typeface="MS PGothic" pitchFamily="34" charset="-128"/>
              </a:defRPr>
            </a:lvl4pPr>
            <a:lvl5pPr marL="1389063" indent="-182563" algn="l" eaLnBrk="0" hangingPunct="0">
              <a:spcBef>
                <a:spcPts val="300"/>
              </a:spcBef>
              <a:buClr>
                <a:srgbClr val="4E005F"/>
              </a:buClr>
              <a:buFont typeface="Georgia" pitchFamily="18" charset="0"/>
              <a:buChar char="▫"/>
              <a:defRPr sz="2000">
                <a:solidFill>
                  <a:srgbClr val="4E005F"/>
                </a:solidFill>
                <a:latin typeface="Times New Roman" pitchFamily="18" charset="0"/>
                <a:ea typeface="MS PGothic" pitchFamily="34" charset="-128"/>
              </a:defRPr>
            </a:lvl5pPr>
            <a:lvl6pPr marL="18462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6pPr>
            <a:lvl7pPr marL="23034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7pPr>
            <a:lvl8pPr marL="27606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8pPr>
            <a:lvl9pPr marL="32178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9pPr>
          </a:lstStyle>
          <a:p>
            <a:pPr algn="r" eaLnBrk="1" hangingPunct="1">
              <a:spcBef>
                <a:spcPct val="0"/>
              </a:spcBef>
              <a:buClrTx/>
              <a:buFontTx/>
              <a:buNone/>
            </a:pPr>
            <a:endParaRPr lang="en-US" altLang="en-US" sz="1800" dirty="0">
              <a:solidFill>
                <a:schemeClr val="bg1"/>
              </a:solidFill>
              <a:latin typeface="Arial" pitchFamily="34" charset="0"/>
            </a:endParaRPr>
          </a:p>
        </p:txBody>
      </p:sp>
    </p:spTree>
    <p:extLst>
      <p:ext uri="{BB962C8B-B14F-4D97-AF65-F5344CB8AC3E}">
        <p14:creationId xmlns:p14="http://schemas.microsoft.com/office/powerpoint/2010/main" val="21679671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altLang="en-US" b="1" dirty="0" smtClean="0">
                <a:solidFill>
                  <a:schemeClr val="tx1"/>
                </a:solidFill>
              </a:rPr>
              <a:t>Where to learn more</a:t>
            </a:r>
          </a:p>
        </p:txBody>
      </p:sp>
      <p:sp>
        <p:nvSpPr>
          <p:cNvPr id="28676" name="Content Placeholder 5"/>
          <p:cNvSpPr>
            <a:spLocks noGrp="1"/>
          </p:cNvSpPr>
          <p:nvPr>
            <p:ph idx="1"/>
          </p:nvPr>
        </p:nvSpPr>
        <p:spPr>
          <a:xfrm>
            <a:off x="838200" y="1835472"/>
            <a:ext cx="8153400" cy="4717728"/>
          </a:xfrm>
        </p:spPr>
        <p:txBody>
          <a:bodyPr>
            <a:normAutofit/>
          </a:bodyPr>
          <a:lstStyle/>
          <a:p>
            <a:pPr marL="68580" indent="0">
              <a:buNone/>
            </a:pPr>
            <a:r>
              <a:rPr lang="en-US" altLang="en-US" dirty="0" smtClean="0"/>
              <a:t>APA has developed educational materials and opportunities for APA members that can be found on the APA website at </a:t>
            </a:r>
            <a:r>
              <a:rPr lang="en-US" altLang="en-US" dirty="0" smtClean="0">
                <a:hlinkClick r:id="rId3"/>
              </a:rPr>
              <a:t>www.psychiatry.org/practice</a:t>
            </a:r>
            <a:r>
              <a:rPr lang="en-US" altLang="en-US" dirty="0" smtClean="0"/>
              <a:t> </a:t>
            </a:r>
          </a:p>
          <a:p>
            <a:pPr>
              <a:buFont typeface="Georgia" pitchFamily="18" charset="0"/>
              <a:buNone/>
            </a:pPr>
            <a:endParaRPr lang="en-US" altLang="en-US" dirty="0" smtClean="0"/>
          </a:p>
          <a:p>
            <a:pPr>
              <a:buFont typeface="Georgia" pitchFamily="18" charset="0"/>
              <a:buNone/>
            </a:pPr>
            <a:r>
              <a:rPr lang="en-US" altLang="en-US" dirty="0" smtClean="0"/>
              <a:t>Things such as: </a:t>
            </a:r>
          </a:p>
          <a:p>
            <a:r>
              <a:rPr lang="en-US" altLang="en-US" dirty="0" smtClean="0"/>
              <a:t>A CPT coding crosswalk</a:t>
            </a:r>
          </a:p>
          <a:p>
            <a:r>
              <a:rPr lang="en-US" altLang="en-US" dirty="0" smtClean="0"/>
              <a:t>On-line course on E/M coding and documentation</a:t>
            </a:r>
          </a:p>
          <a:p>
            <a:r>
              <a:rPr lang="en-US" altLang="en-US" dirty="0" smtClean="0"/>
              <a:t>Live and recorded Webinars on E/M coding</a:t>
            </a:r>
          </a:p>
          <a:p>
            <a:r>
              <a:rPr lang="en-US" altLang="en-US" dirty="0" smtClean="0"/>
              <a:t>APA CPT Coding Network (for questions by email)</a:t>
            </a:r>
          </a:p>
          <a:p>
            <a:pPr marL="68580" indent="0">
              <a:buNone/>
            </a:pPr>
            <a:endParaRPr lang="en-US" altLang="en-US" dirty="0" smtClean="0"/>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127</a:t>
            </a:fld>
            <a:endParaRPr lang="en-US" dirty="0"/>
          </a:p>
        </p:txBody>
      </p:sp>
    </p:spTree>
    <p:extLst>
      <p:ext uri="{BB962C8B-B14F-4D97-AF65-F5344CB8AC3E}">
        <p14:creationId xmlns:p14="http://schemas.microsoft.com/office/powerpoint/2010/main" val="22621270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dirty="0" smtClean="0">
                <a:solidFill>
                  <a:schemeClr val="tx1"/>
                </a:solidFill>
              </a:rPr>
              <a:t>Contact APA for Additional Help</a:t>
            </a:r>
          </a:p>
        </p:txBody>
      </p:sp>
      <p:sp>
        <p:nvSpPr>
          <p:cNvPr id="29700" name="Content Placeholder 3"/>
          <p:cNvSpPr>
            <a:spLocks noGrp="1"/>
          </p:cNvSpPr>
          <p:nvPr>
            <p:ph idx="1"/>
          </p:nvPr>
        </p:nvSpPr>
        <p:spPr>
          <a:xfrm>
            <a:off x="838200" y="1835472"/>
            <a:ext cx="6629400" cy="4793928"/>
          </a:xfrm>
        </p:spPr>
        <p:txBody>
          <a:bodyPr/>
          <a:lstStyle/>
          <a:p>
            <a:pPr marL="0" indent="0">
              <a:buFont typeface="Georgia" pitchFamily="18" charset="0"/>
              <a:buNone/>
            </a:pPr>
            <a:r>
              <a:rPr lang="en-US" altLang="en-US" dirty="0" smtClean="0"/>
              <a:t>You can reach CPT coding staff in the APA’s Office of Healthcare Systems and Financing:</a:t>
            </a:r>
          </a:p>
          <a:p>
            <a:pPr marL="0" indent="0">
              <a:buFont typeface="Georgia" pitchFamily="18" charset="0"/>
              <a:buNone/>
            </a:pPr>
            <a:endParaRPr lang="en-US" altLang="en-US" dirty="0" smtClean="0"/>
          </a:p>
          <a:p>
            <a:pPr marL="0" indent="0">
              <a:tabLst>
                <a:tab pos="342900" algn="l"/>
              </a:tabLst>
            </a:pPr>
            <a:r>
              <a:rPr lang="en-US" altLang="en-US" dirty="0" smtClean="0"/>
              <a:t>  Call the Practice Management Helpline – 	</a:t>
            </a:r>
            <a:r>
              <a:rPr lang="en-US" altLang="en-US" b="1" dirty="0" smtClean="0"/>
              <a:t>1-800-343-4671</a:t>
            </a:r>
            <a:r>
              <a:rPr lang="en-US" altLang="en-US" dirty="0" smtClean="0"/>
              <a:t>, </a:t>
            </a:r>
          </a:p>
          <a:p>
            <a:pPr marL="0" indent="0">
              <a:buNone/>
            </a:pPr>
            <a:r>
              <a:rPr lang="en-US" altLang="en-US" dirty="0" smtClean="0"/>
              <a:t>or</a:t>
            </a:r>
          </a:p>
          <a:p>
            <a:pPr marL="0" indent="0"/>
            <a:r>
              <a:rPr lang="en-US" altLang="en-US" dirty="0" smtClean="0"/>
              <a:t> Email – </a:t>
            </a:r>
            <a:r>
              <a:rPr lang="en-US" altLang="en-US" b="1" dirty="0" smtClean="0"/>
              <a:t>hsf@psych.org</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128</a:t>
            </a:fld>
            <a:endParaRPr lang="en-US" dirty="0"/>
          </a:p>
        </p:txBody>
      </p:sp>
    </p:spTree>
    <p:extLst>
      <p:ext uri="{BB962C8B-B14F-4D97-AF65-F5344CB8AC3E}">
        <p14:creationId xmlns:p14="http://schemas.microsoft.com/office/powerpoint/2010/main" val="3188852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Questions?</a:t>
            </a:r>
            <a:endParaRPr lang="en-US" b="1" dirty="0">
              <a:solidFill>
                <a:schemeClr val="tx1"/>
              </a:solidFill>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129</a:t>
            </a:fld>
            <a:endParaRPr lang="en-US" dirty="0"/>
          </a:p>
        </p:txBody>
      </p:sp>
    </p:spTree>
    <p:extLst>
      <p:ext uri="{BB962C8B-B14F-4D97-AF65-F5344CB8AC3E}">
        <p14:creationId xmlns:p14="http://schemas.microsoft.com/office/powerpoint/2010/main" val="242347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Procedure Codes</a:t>
            </a:r>
            <a:endParaRPr lang="en-US" b="1" dirty="0">
              <a:solidFill>
                <a:schemeClr val="tx1"/>
              </a:solidFill>
            </a:endParaRPr>
          </a:p>
        </p:txBody>
      </p:sp>
      <p:sp>
        <p:nvSpPr>
          <p:cNvPr id="4" name="Content Placeholder 3"/>
          <p:cNvSpPr>
            <a:spLocks noGrp="1"/>
          </p:cNvSpPr>
          <p:nvPr>
            <p:ph idx="1"/>
          </p:nvPr>
        </p:nvSpPr>
        <p:spPr/>
        <p:txBody>
          <a:bodyPr/>
          <a:lstStyle/>
          <a:p>
            <a:r>
              <a:rPr lang="en-US" dirty="0" smtClean="0"/>
              <a:t>Accomplish a purpose</a:t>
            </a:r>
          </a:p>
          <a:p>
            <a:pPr lvl="1"/>
            <a:r>
              <a:rPr lang="en-US" dirty="0" err="1" smtClean="0"/>
              <a:t>eg</a:t>
            </a:r>
            <a:r>
              <a:rPr lang="en-US" dirty="0" smtClean="0"/>
              <a:t>. ECT, diagnostic evaluation, group psychotherapy</a:t>
            </a:r>
          </a:p>
          <a:p>
            <a:r>
              <a:rPr lang="en-US" dirty="0" smtClean="0"/>
              <a:t>Limited CPT documentation requirements</a:t>
            </a:r>
          </a:p>
          <a:p>
            <a:r>
              <a:rPr lang="en-US" dirty="0" smtClean="0"/>
              <a:t>Documentation requirements applied by payers (see Medicare Administrative Contractor LCD)</a:t>
            </a:r>
          </a:p>
          <a:p>
            <a:r>
              <a:rPr lang="en-US" dirty="0" smtClean="0"/>
              <a:t>Practice expense varies by procedure</a:t>
            </a:r>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b="1" dirty="0">
                <a:solidFill>
                  <a:schemeClr val="tx1"/>
                </a:solidFill>
              </a:rPr>
              <a:t>Thank you</a:t>
            </a:r>
            <a:r>
              <a:rPr lang="en-US" b="1" dirty="0"/>
              <a:t/>
            </a:r>
            <a:br>
              <a:rPr lang="en-US" b="1" dirty="0"/>
            </a:br>
            <a:endParaRPr lang="en-US" dirty="0"/>
          </a:p>
        </p:txBody>
      </p:sp>
      <p:sp>
        <p:nvSpPr>
          <p:cNvPr id="2" name="Content Placeholder 1"/>
          <p:cNvSpPr>
            <a:spLocks noGrp="1"/>
          </p:cNvSpPr>
          <p:nvPr>
            <p:ph idx="1"/>
          </p:nvPr>
        </p:nvSpPr>
        <p:spPr/>
        <p:txBody>
          <a:bodyPr>
            <a:normAutofit/>
          </a:bodyPr>
          <a:lstStyle/>
          <a:p>
            <a:pPr marL="68580" indent="0">
              <a:buNone/>
            </a:pPr>
            <a:endParaRPr lang="en-US" sz="3600" b="1"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130</a:t>
            </a:fld>
            <a:endParaRPr lang="en-US" dirty="0"/>
          </a:p>
        </p:txBody>
      </p:sp>
    </p:spTree>
    <p:extLst>
      <p:ext uri="{BB962C8B-B14F-4D97-AF65-F5344CB8AC3E}">
        <p14:creationId xmlns:p14="http://schemas.microsoft.com/office/powerpoint/2010/main" val="324644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Questions?</a:t>
            </a:r>
            <a:endParaRPr lang="en-US" b="1" dirty="0">
              <a:solidFill>
                <a:schemeClr val="tx1"/>
              </a:solidFill>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E/M Code Selection and Documentation</a:t>
            </a:r>
            <a:endParaRPr lang="en-US" b="1" dirty="0"/>
          </a:p>
        </p:txBody>
      </p:sp>
      <p:sp>
        <p:nvSpPr>
          <p:cNvPr id="4" name="Subtitle 3"/>
          <p:cNvSpPr>
            <a:spLocks noGrp="1"/>
          </p:cNvSpPr>
          <p:nvPr>
            <p:ph type="subTitle" idx="1"/>
          </p:nvPr>
        </p:nvSpPr>
        <p:spPr/>
        <p:txBody>
          <a:bodyPr/>
          <a:lstStyle/>
          <a:p>
            <a:r>
              <a:rPr lang="en-US" b="1" dirty="0" smtClean="0"/>
              <a:t>Jeremy S. Musher, MD, DFAPA</a:t>
            </a:r>
            <a:endParaRPr lang="en-US" b="1" dirty="0"/>
          </a:p>
        </p:txBody>
      </p:sp>
    </p:spTree>
    <p:extLst>
      <p:ext uri="{BB962C8B-B14F-4D97-AF65-F5344CB8AC3E}">
        <p14:creationId xmlns:p14="http://schemas.microsoft.com/office/powerpoint/2010/main" val="179681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5"/>
            <a:ext cx="8305800" cy="648736"/>
          </a:xfrm>
        </p:spPr>
        <p:txBody>
          <a:bodyPr>
            <a:normAutofit/>
          </a:bodyPr>
          <a:lstStyle/>
          <a:p>
            <a:r>
              <a:rPr lang="en-US" b="1" dirty="0" smtClean="0">
                <a:solidFill>
                  <a:schemeClr val="tx1"/>
                </a:solidFill>
              </a:rPr>
              <a:t>Presenter – Jeremy S. Musher, MD, DFAPA</a:t>
            </a:r>
            <a:endParaRPr lang="en-US" b="1" dirty="0">
              <a:solidFill>
                <a:schemeClr val="tx1"/>
              </a:solidFill>
            </a:endParaRPr>
          </a:p>
        </p:txBody>
      </p:sp>
      <p:sp>
        <p:nvSpPr>
          <p:cNvPr id="3" name="Text Placeholder 2"/>
          <p:cNvSpPr>
            <a:spLocks noGrp="1"/>
          </p:cNvSpPr>
          <p:nvPr>
            <p:ph type="body" sz="quarter" idx="11"/>
          </p:nvPr>
        </p:nvSpPr>
        <p:spPr>
          <a:xfrm>
            <a:off x="1143001" y="1981200"/>
            <a:ext cx="2467923" cy="2667000"/>
          </a:xfrm>
        </p:spPr>
        <p:txBody>
          <a:bodyPr/>
          <a:lstStyle/>
          <a:p>
            <a:endParaRPr lang="en-US" dirty="0"/>
          </a:p>
        </p:txBody>
      </p:sp>
      <p:sp>
        <p:nvSpPr>
          <p:cNvPr id="4" name="Text Placeholder 3"/>
          <p:cNvSpPr>
            <a:spLocks noGrp="1"/>
          </p:cNvSpPr>
          <p:nvPr>
            <p:ph type="body" sz="quarter" idx="12"/>
          </p:nvPr>
        </p:nvSpPr>
        <p:spPr>
          <a:xfrm>
            <a:off x="3733800" y="1981200"/>
            <a:ext cx="5105400" cy="4724400"/>
          </a:xfrm>
        </p:spPr>
        <p:txBody>
          <a:bodyPr>
            <a:normAutofit fontScale="92500" lnSpcReduction="20000"/>
          </a:bodyPr>
          <a:lstStyle/>
          <a:p>
            <a:r>
              <a:rPr lang="en-US" dirty="0" smtClean="0"/>
              <a:t>Psychiatric Healthcare Consultant             Musher Group, LLC (</a:t>
            </a:r>
            <a:r>
              <a:rPr lang="en-US" i="1" dirty="0" err="1" smtClean="0"/>
              <a:t>mushergroup.com</a:t>
            </a:r>
            <a:r>
              <a:rPr lang="en-US" dirty="0" smtClean="0"/>
              <a:t>)</a:t>
            </a:r>
          </a:p>
          <a:p>
            <a:endParaRPr lang="en-US" dirty="0"/>
          </a:p>
          <a:p>
            <a:r>
              <a:rPr lang="en-US" dirty="0" smtClean="0"/>
              <a:t>Psychiatrist</a:t>
            </a:r>
            <a:r>
              <a:rPr lang="en-US" dirty="0"/>
              <a:t>, </a:t>
            </a:r>
            <a:r>
              <a:rPr lang="en-US" dirty="0" smtClean="0"/>
              <a:t>UPMC, Pittsburgh, PA</a:t>
            </a:r>
            <a:br>
              <a:rPr lang="en-US" dirty="0" smtClean="0"/>
            </a:br>
            <a:endParaRPr lang="en-US" dirty="0"/>
          </a:p>
          <a:p>
            <a:r>
              <a:rPr lang="en-US" dirty="0" smtClean="0"/>
              <a:t>Member, </a:t>
            </a:r>
            <a:r>
              <a:rPr lang="en-US" dirty="0"/>
              <a:t>APA Committee on </a:t>
            </a:r>
            <a:r>
              <a:rPr lang="en-US" dirty="0" smtClean="0"/>
              <a:t>RBRVS, Codes </a:t>
            </a:r>
            <a:r>
              <a:rPr lang="en-US" dirty="0"/>
              <a:t>and Reimbursements</a:t>
            </a:r>
            <a:br>
              <a:rPr lang="en-US" dirty="0"/>
            </a:br>
            <a:endParaRPr lang="en-US" dirty="0"/>
          </a:p>
          <a:p>
            <a:r>
              <a:rPr lang="en-US" dirty="0"/>
              <a:t>APA </a:t>
            </a:r>
            <a:r>
              <a:rPr lang="en-US" dirty="0" smtClean="0"/>
              <a:t>Advisor, </a:t>
            </a:r>
            <a:r>
              <a:rPr lang="en-US" dirty="0"/>
              <a:t>AMA/Specialty Society RVS Update </a:t>
            </a:r>
            <a:r>
              <a:rPr lang="en-US" dirty="0" smtClean="0"/>
              <a:t>Committee</a:t>
            </a:r>
            <a:br>
              <a:rPr lang="en-US" dirty="0" smtClean="0"/>
            </a:br>
            <a:endParaRPr lang="en-US" dirty="0" smtClean="0"/>
          </a:p>
          <a:p>
            <a:r>
              <a:rPr lang="en-US" dirty="0" smtClean="0"/>
              <a:t>Alternate Advisor AMA CPT Editorial Panel</a:t>
            </a:r>
            <a:br>
              <a:rPr lang="en-US" dirty="0" smtClean="0"/>
            </a:b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1981200"/>
            <a:ext cx="2433764" cy="2667000"/>
          </a:xfrm>
          <a:prstGeom prst="rect">
            <a:avLst/>
          </a:prstGeom>
        </p:spPr>
      </p:pic>
      <p:sp>
        <p:nvSpPr>
          <p:cNvPr id="6" name="Slide Number Placeholder 5"/>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16</a:t>
            </a:fld>
            <a:endParaRPr lang="en-US" dirty="0"/>
          </a:p>
        </p:txBody>
      </p:sp>
    </p:spTree>
    <p:extLst>
      <p:ext uri="{BB962C8B-B14F-4D97-AF65-F5344CB8AC3E}">
        <p14:creationId xmlns:p14="http://schemas.microsoft.com/office/powerpoint/2010/main" val="312698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Disclosure</a:t>
            </a:r>
            <a:endParaRPr lang="en-US" b="1" dirty="0">
              <a:solidFill>
                <a:schemeClr val="tx1"/>
              </a:solidFill>
            </a:endParaRPr>
          </a:p>
        </p:txBody>
      </p:sp>
      <p:sp>
        <p:nvSpPr>
          <p:cNvPr id="4" name="Content Placeholder 3"/>
          <p:cNvSpPr>
            <a:spLocks noGrp="1"/>
          </p:cNvSpPr>
          <p:nvPr>
            <p:ph idx="1"/>
          </p:nvPr>
        </p:nvSpPr>
        <p:spPr/>
        <p:txBody>
          <a:bodyPr>
            <a:normAutofit/>
          </a:bodyPr>
          <a:lstStyle/>
          <a:p>
            <a:pPr marL="68580" indent="0">
              <a:buNone/>
            </a:pPr>
            <a:r>
              <a:rPr lang="en-US" dirty="0"/>
              <a:t>The presenter has no relevant financial relationships with the manufacturers of any commercial products or providers of commercial services discussed in this CME activity.  I receive financial reimbursement for expenses to attend AMA RUC and CPT meetings</a:t>
            </a:r>
            <a:r>
              <a:rPr lang="en-US" dirty="0" smtClean="0"/>
              <a:t>.</a:t>
            </a:r>
          </a:p>
          <a:p>
            <a:endParaRPr lang="en-US" dirty="0" smtClean="0"/>
          </a:p>
          <a:p>
            <a:endParaRPr lang="en-US" dirty="0" smtClean="0"/>
          </a:p>
          <a:p>
            <a:endParaRPr lang="en-US" dirty="0" smtClean="0"/>
          </a:p>
          <a:p>
            <a:pPr marL="68580" indent="0">
              <a:buNone/>
            </a:pPr>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17</a:t>
            </a:fld>
            <a:endParaRPr lang="en-US" dirty="0"/>
          </a:p>
        </p:txBody>
      </p:sp>
    </p:spTree>
    <p:extLst>
      <p:ext uri="{BB962C8B-B14F-4D97-AF65-F5344CB8AC3E}">
        <p14:creationId xmlns:p14="http://schemas.microsoft.com/office/powerpoint/2010/main" val="133632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762000" y="609600"/>
            <a:ext cx="8229600" cy="6031193"/>
          </a:xfrm>
        </p:spPr>
        <p:txBody>
          <a:bodyPr>
            <a:normAutofit/>
          </a:bodyPr>
          <a:lstStyle/>
          <a:p>
            <a:pPr marL="0" indent="0" eaLnBrk="1" hangingPunct="1">
              <a:lnSpc>
                <a:spcPct val="80000"/>
              </a:lnSpc>
              <a:buNone/>
            </a:pPr>
            <a:r>
              <a:rPr lang="en-US" sz="3200" b="1" dirty="0" smtClean="0">
                <a:solidFill>
                  <a:schemeClr val="tx1"/>
                </a:solidFill>
                <a:latin typeface="+mj-lt"/>
                <a:ea typeface="ＭＳ Ｐゴシック" charset="0"/>
                <a:cs typeface="ＭＳ Ｐゴシック" charset="0"/>
              </a:rPr>
              <a:t/>
            </a:r>
            <a:br>
              <a:rPr lang="en-US" sz="3200" b="1" dirty="0" smtClean="0">
                <a:solidFill>
                  <a:schemeClr val="tx1"/>
                </a:solidFill>
                <a:latin typeface="+mj-lt"/>
                <a:ea typeface="ＭＳ Ｐゴシック" charset="0"/>
                <a:cs typeface="ＭＳ Ｐゴシック" charset="0"/>
              </a:rPr>
            </a:br>
            <a:r>
              <a:rPr lang="en-US" sz="3200" b="1" dirty="0" smtClean="0">
                <a:solidFill>
                  <a:schemeClr val="tx1"/>
                </a:solidFill>
                <a:latin typeface="+mj-lt"/>
                <a:ea typeface="ＭＳ Ｐゴシック" charset="0"/>
                <a:cs typeface="ＭＳ Ｐゴシック" charset="0"/>
              </a:rPr>
              <a:t>CPT </a:t>
            </a:r>
            <a:r>
              <a:rPr lang="en-US" sz="3200" b="1" dirty="0">
                <a:solidFill>
                  <a:schemeClr val="tx1"/>
                </a:solidFill>
                <a:latin typeface="+mj-lt"/>
                <a:ea typeface="ＭＳ Ｐゴシック" charset="0"/>
                <a:cs typeface="ＭＳ Ｐゴシック" charset="0"/>
              </a:rPr>
              <a:t>(Current Procedural Terminology)</a:t>
            </a:r>
          </a:p>
          <a:p>
            <a:pPr eaLnBrk="1" hangingPunct="1">
              <a:lnSpc>
                <a:spcPct val="80000"/>
              </a:lnSpc>
            </a:pPr>
            <a:endParaRPr lang="en-US" sz="3400" dirty="0" smtClean="0">
              <a:latin typeface="Times New Roman" charset="0"/>
              <a:ea typeface="ＭＳ Ｐゴシック" charset="0"/>
              <a:cs typeface="ＭＳ Ｐゴシック" charset="0"/>
            </a:endParaRPr>
          </a:p>
          <a:p>
            <a:pPr eaLnBrk="1" hangingPunct="1">
              <a:lnSpc>
                <a:spcPct val="80000"/>
              </a:lnSpc>
            </a:pPr>
            <a:endParaRPr lang="en-US" sz="3400" dirty="0">
              <a:latin typeface="Times New Roman" charset="0"/>
              <a:ea typeface="ＭＳ Ｐゴシック" charset="0"/>
              <a:cs typeface="ＭＳ Ｐゴシック" charset="0"/>
            </a:endParaRPr>
          </a:p>
          <a:p>
            <a:pPr eaLnBrk="1" hangingPunct="1">
              <a:lnSpc>
                <a:spcPct val="80000"/>
              </a:lnSpc>
            </a:pPr>
            <a:endParaRPr lang="en-US" sz="3400" dirty="0" smtClean="0">
              <a:latin typeface="Times New Roman" charset="0"/>
              <a:ea typeface="ＭＳ Ｐゴシック" charset="0"/>
              <a:cs typeface="ＭＳ Ｐゴシック" charset="0"/>
            </a:endParaRPr>
          </a:p>
          <a:p>
            <a:pPr eaLnBrk="1" hangingPunct="1"/>
            <a:endParaRPr lang="en-US" sz="2800" b="1" dirty="0" smtClean="0">
              <a:latin typeface="Times New Roman" charset="0"/>
              <a:ea typeface="ＭＳ Ｐゴシック" charset="0"/>
              <a:cs typeface="ＭＳ Ｐゴシック" charset="0"/>
            </a:endParaRPr>
          </a:p>
          <a:p>
            <a:pPr eaLnBrk="1" hangingPunct="1"/>
            <a:endParaRPr lang="en-US" sz="2800" b="1" dirty="0" smtClean="0">
              <a:ea typeface="ＭＳ Ｐゴシック" charset="0"/>
              <a:cs typeface="ＭＳ Ｐゴシック" charset="0"/>
            </a:endParaRPr>
          </a:p>
          <a:p>
            <a:pPr eaLnBrk="1" hangingPunct="1"/>
            <a:r>
              <a:rPr lang="en-US" sz="2800" b="1" dirty="0" smtClean="0">
                <a:ea typeface="ＭＳ Ｐゴシック" charset="0"/>
                <a:cs typeface="ＭＳ Ｐゴシック" charset="0"/>
              </a:rPr>
              <a:t>Evaluation </a:t>
            </a:r>
            <a:r>
              <a:rPr lang="en-US" sz="2800" b="1" dirty="0">
                <a:ea typeface="ＭＳ Ｐゴシック" charset="0"/>
                <a:cs typeface="ＭＳ Ｐゴシック" charset="0"/>
              </a:rPr>
              <a:t>and Management (</a:t>
            </a:r>
            <a:r>
              <a:rPr lang="en-US" sz="2800" b="1" dirty="0" smtClean="0">
                <a:ea typeface="ＭＳ Ｐゴシック" charset="0"/>
                <a:cs typeface="ＭＳ Ｐゴシック" charset="0"/>
              </a:rPr>
              <a:t>E/M</a:t>
            </a:r>
            <a:r>
              <a:rPr lang="en-US" sz="2800" b="1" dirty="0">
                <a:ea typeface="ＭＳ Ｐゴシック" charset="0"/>
                <a:cs typeface="ＭＳ Ｐゴシック" charset="0"/>
              </a:rPr>
              <a:t>) Codes </a:t>
            </a:r>
            <a:r>
              <a:rPr lang="en-US" sz="2800" dirty="0">
                <a:ea typeface="ＭＳ Ｐゴシック" charset="0"/>
                <a:cs typeface="ＭＳ Ｐゴシック" charset="0"/>
              </a:rPr>
              <a:t>to be used by </a:t>
            </a:r>
            <a:r>
              <a:rPr lang="en-US" sz="2800" u="sng" dirty="0">
                <a:ea typeface="ＭＳ Ｐゴシック" charset="0"/>
                <a:cs typeface="ＭＳ Ｐゴシック" charset="0"/>
              </a:rPr>
              <a:t>all</a:t>
            </a:r>
            <a:r>
              <a:rPr lang="en-US" sz="2800" dirty="0">
                <a:ea typeface="ＭＳ Ｐゴシック" charset="0"/>
                <a:cs typeface="ＭＳ Ｐゴシック" charset="0"/>
              </a:rPr>
              <a:t> </a:t>
            </a:r>
            <a:r>
              <a:rPr lang="en-US" sz="2800" dirty="0" smtClean="0">
                <a:ea typeface="ＭＳ Ｐゴシック" charset="0"/>
                <a:cs typeface="ＭＳ Ｐゴシック" charset="0"/>
              </a:rPr>
              <a:t>physicians</a:t>
            </a:r>
            <a:endParaRPr lang="en-US" sz="2800" dirty="0">
              <a:ea typeface="ＭＳ Ｐゴシック" charset="0"/>
              <a:cs typeface="ＭＳ Ｐゴシック" charset="0"/>
            </a:endParaRPr>
          </a:p>
          <a:p>
            <a:pPr lvl="1"/>
            <a:r>
              <a:rPr lang="en-US" sz="2600" dirty="0">
                <a:ea typeface="ＭＳ Ｐゴシック" charset="0"/>
                <a:cs typeface="ＭＳ Ｐゴシック" charset="0"/>
              </a:rPr>
              <a:t>1995 required Multi-system </a:t>
            </a:r>
            <a:r>
              <a:rPr lang="en-US" sz="2600" dirty="0" smtClean="0">
                <a:ea typeface="ＭＳ Ｐゴシック" charset="0"/>
                <a:cs typeface="ＭＳ Ｐゴシック" charset="0"/>
              </a:rPr>
              <a:t>Exam</a:t>
            </a:r>
          </a:p>
          <a:p>
            <a:pPr lvl="1"/>
            <a:r>
              <a:rPr lang="en-US" sz="2600" dirty="0" smtClean="0">
                <a:ea typeface="ＭＳ Ｐゴシック" charset="0"/>
                <a:cs typeface="ＭＳ Ｐゴシック" charset="0"/>
              </a:rPr>
              <a:t>1997 </a:t>
            </a:r>
            <a:r>
              <a:rPr lang="en-US" sz="2600" dirty="0">
                <a:ea typeface="ＭＳ Ｐゴシック" charset="0"/>
                <a:cs typeface="ＭＳ Ｐゴシック" charset="0"/>
              </a:rPr>
              <a:t>introduced Specialty-specific Exam</a:t>
            </a:r>
          </a:p>
          <a:p>
            <a:pPr eaLnBrk="1" hangingPunct="1">
              <a:buFont typeface="Wingdings" charset="0"/>
              <a:buNone/>
            </a:pPr>
            <a:r>
              <a:rPr lang="en-US" sz="2800" dirty="0">
                <a:latin typeface="Times New Roman" charset="0"/>
                <a:ea typeface="ＭＳ Ｐゴシック" charset="0"/>
                <a:cs typeface="ＭＳ Ｐゴシック" charset="0"/>
              </a:rPr>
              <a:t> </a:t>
            </a:r>
          </a:p>
        </p:txBody>
      </p:sp>
      <p:pic>
        <p:nvPicPr>
          <p:cNvPr id="6" name="Picture 4" descr="MPj030569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676400"/>
            <a:ext cx="4264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18</a:t>
            </a:fld>
            <a:endParaRPr lang="en-US" dirty="0"/>
          </a:p>
        </p:txBody>
      </p:sp>
    </p:spTree>
    <p:extLst>
      <p:ext uri="{BB962C8B-B14F-4D97-AF65-F5344CB8AC3E}">
        <p14:creationId xmlns:p14="http://schemas.microsoft.com/office/powerpoint/2010/main" val="259760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027665"/>
            <a:ext cx="8382000" cy="648736"/>
          </a:xfrm>
        </p:spPr>
        <p:txBody>
          <a:bodyPr>
            <a:normAutofit/>
          </a:bodyPr>
          <a:lstStyle/>
          <a:p>
            <a:r>
              <a:rPr lang="en-US" b="1" i="1" u="sng" dirty="0">
                <a:solidFill>
                  <a:schemeClr val="tx1"/>
                </a:solidFill>
                <a:ea typeface="ＭＳ Ｐゴシック" charset="0"/>
                <a:cs typeface="ＭＳ Ｐゴシック" charset="0"/>
              </a:rPr>
              <a:t>Additional</a:t>
            </a:r>
            <a:r>
              <a:rPr lang="en-US" b="1" dirty="0">
                <a:solidFill>
                  <a:schemeClr val="tx1"/>
                </a:solidFill>
                <a:ea typeface="ＭＳ Ｐゴシック" charset="0"/>
                <a:cs typeface="ＭＳ Ｐゴシック" charset="0"/>
              </a:rPr>
              <a:t> Documentation </a:t>
            </a:r>
            <a:r>
              <a:rPr lang="en-US" b="1" dirty="0" smtClean="0">
                <a:solidFill>
                  <a:schemeClr val="tx1"/>
                </a:solidFill>
                <a:ea typeface="ＭＳ Ｐゴシック" charset="0"/>
                <a:cs typeface="ＭＳ Ｐゴシック" charset="0"/>
              </a:rPr>
              <a:t>Requirements</a:t>
            </a:r>
            <a:endParaRPr lang="en-US" b="1" dirty="0">
              <a:solidFill>
                <a:schemeClr val="tx1"/>
              </a:solidFill>
            </a:endParaRPr>
          </a:p>
        </p:txBody>
      </p:sp>
      <p:sp>
        <p:nvSpPr>
          <p:cNvPr id="26628" name="Rectangle 3"/>
          <p:cNvSpPr>
            <a:spLocks noGrp="1" noChangeArrowheads="1"/>
          </p:cNvSpPr>
          <p:nvPr>
            <p:ph idx="1"/>
          </p:nvPr>
        </p:nvSpPr>
        <p:spPr>
          <a:xfrm>
            <a:off x="1066800" y="1905000"/>
            <a:ext cx="7543800" cy="4641528"/>
          </a:xfrm>
        </p:spPr>
        <p:txBody>
          <a:bodyPr>
            <a:normAutofit/>
          </a:bodyPr>
          <a:lstStyle/>
          <a:p>
            <a:pPr>
              <a:lnSpc>
                <a:spcPct val="80000"/>
              </a:lnSpc>
            </a:pPr>
            <a:r>
              <a:rPr lang="en-US" dirty="0" smtClean="0">
                <a:ea typeface="ＭＳ Ｐゴシック" charset="0"/>
                <a:cs typeface="ＭＳ Ｐゴシック" charset="0"/>
              </a:rPr>
              <a:t>CMS </a:t>
            </a:r>
            <a:r>
              <a:rPr lang="en-US" dirty="0">
                <a:ea typeface="ＭＳ Ｐゴシック" charset="0"/>
                <a:cs typeface="ＭＳ Ｐゴシック" charset="0"/>
              </a:rPr>
              <a:t>Two Special Conditions of Participation (</a:t>
            </a:r>
            <a:r>
              <a:rPr lang="en-US" dirty="0" err="1">
                <a:ea typeface="ＭＳ Ｐゴシック" charset="0"/>
                <a:cs typeface="ＭＳ Ｐゴシック" charset="0"/>
              </a:rPr>
              <a:t>CoP</a:t>
            </a:r>
            <a:r>
              <a:rPr lang="en-US" dirty="0">
                <a:ea typeface="ＭＳ Ｐゴシック" charset="0"/>
                <a:cs typeface="ＭＳ Ｐゴシック" charset="0"/>
              </a:rPr>
              <a:t>) for Psychiatric Hospitals </a:t>
            </a:r>
          </a:p>
          <a:p>
            <a:pPr lvl="2">
              <a:lnSpc>
                <a:spcPct val="90000"/>
              </a:lnSpc>
            </a:pPr>
            <a:r>
              <a:rPr lang="en-US" dirty="0">
                <a:ea typeface="ＭＳ Ｐゴシック" charset="0"/>
              </a:rPr>
              <a:t>Initial Psychiatric Evaluation</a:t>
            </a:r>
          </a:p>
          <a:p>
            <a:pPr lvl="2">
              <a:lnSpc>
                <a:spcPct val="90000"/>
              </a:lnSpc>
            </a:pPr>
            <a:r>
              <a:rPr lang="en-US" dirty="0">
                <a:ea typeface="ＭＳ Ｐゴシック" charset="0"/>
              </a:rPr>
              <a:t>Progress Notes</a:t>
            </a:r>
          </a:p>
          <a:p>
            <a:pPr lvl="2">
              <a:lnSpc>
                <a:spcPct val="90000"/>
              </a:lnSpc>
            </a:pPr>
            <a:r>
              <a:rPr lang="en-US" dirty="0">
                <a:ea typeface="ＭＳ Ｐゴシック" charset="0"/>
              </a:rPr>
              <a:t>Treatment Plan</a:t>
            </a:r>
          </a:p>
          <a:p>
            <a:pPr lvl="2">
              <a:lnSpc>
                <a:spcPct val="90000"/>
              </a:lnSpc>
            </a:pPr>
            <a:r>
              <a:rPr lang="en-US" dirty="0">
                <a:ea typeface="ＭＳ Ｐゴシック" charset="0"/>
              </a:rPr>
              <a:t>Discharge Summary</a:t>
            </a:r>
          </a:p>
          <a:p>
            <a:pPr lvl="2">
              <a:lnSpc>
                <a:spcPct val="90000"/>
              </a:lnSpc>
            </a:pPr>
            <a:r>
              <a:rPr lang="en-US" dirty="0">
                <a:ea typeface="ＭＳ Ｐゴシック" charset="0"/>
              </a:rPr>
              <a:t>History and </a:t>
            </a:r>
            <a:r>
              <a:rPr lang="en-US" dirty="0" smtClean="0">
                <a:ea typeface="ＭＳ Ｐゴシック" charset="0"/>
              </a:rPr>
              <a:t>Physical</a:t>
            </a:r>
          </a:p>
          <a:p>
            <a:pPr>
              <a:lnSpc>
                <a:spcPct val="80000"/>
              </a:lnSpc>
            </a:pPr>
            <a:r>
              <a:rPr lang="en-US" dirty="0">
                <a:ea typeface="ＭＳ Ｐゴシック" charset="0"/>
                <a:cs typeface="ＭＳ Ｐゴシック" charset="0"/>
              </a:rPr>
              <a:t>Insurance Carrier LCD (LMRP)</a:t>
            </a:r>
          </a:p>
          <a:p>
            <a:pPr>
              <a:lnSpc>
                <a:spcPct val="80000"/>
              </a:lnSpc>
            </a:pPr>
            <a:r>
              <a:rPr lang="en-US" dirty="0" smtClean="0">
                <a:ea typeface="ＭＳ Ｐゴシック" charset="0"/>
                <a:cs typeface="ＭＳ Ｐゴシック" charset="0"/>
              </a:rPr>
              <a:t>Insurance specific requirements, e.g. Tricare</a:t>
            </a:r>
            <a:endParaRPr lang="en-US" dirty="0">
              <a:ea typeface="ＭＳ Ｐゴシック" charset="0"/>
              <a:cs typeface="ＭＳ Ｐゴシック" charset="0"/>
            </a:endParaRPr>
          </a:p>
          <a:p>
            <a:pPr>
              <a:lnSpc>
                <a:spcPct val="90000"/>
              </a:lnSpc>
            </a:pPr>
            <a:r>
              <a:rPr lang="en-US" dirty="0" smtClean="0">
                <a:ea typeface="ＭＳ Ｐゴシック" charset="0"/>
              </a:rPr>
              <a:t>State specific requirements, e.g. Medicaid</a:t>
            </a:r>
          </a:p>
          <a:p>
            <a:pPr>
              <a:lnSpc>
                <a:spcPct val="90000"/>
              </a:lnSpc>
            </a:pPr>
            <a:r>
              <a:rPr lang="en-US" dirty="0" smtClean="0">
                <a:ea typeface="ＭＳ Ｐゴシック" charset="0"/>
              </a:rPr>
              <a:t>Hospital specific requirements</a:t>
            </a:r>
            <a:endParaRPr lang="en-US" dirty="0">
              <a:ea typeface="ＭＳ Ｐゴシック" charset="0"/>
            </a:endParaRPr>
          </a:p>
          <a:p>
            <a:pPr>
              <a:lnSpc>
                <a:spcPct val="80000"/>
              </a:lnSpc>
            </a:pPr>
            <a:endParaRPr lang="en-US" dirty="0">
              <a:latin typeface="Times New Roman" charset="0"/>
              <a:ea typeface="ＭＳ Ｐゴシック" charset="0"/>
              <a:cs typeface="ＭＳ Ｐゴシック" charset="0"/>
            </a:endParaRPr>
          </a:p>
          <a:p>
            <a:pPr>
              <a:lnSpc>
                <a:spcPct val="80000"/>
              </a:lnSpc>
            </a:pPr>
            <a:endParaRPr lang="en-US" dirty="0">
              <a:latin typeface="Times New Roman" charset="0"/>
              <a:ea typeface="ＭＳ Ｐゴシック" charset="0"/>
              <a:cs typeface="ＭＳ Ｐゴシック" charset="0"/>
            </a:endParaRPr>
          </a:p>
          <a:p>
            <a:pPr lvl="4">
              <a:lnSpc>
                <a:spcPct val="90000"/>
              </a:lnSpc>
              <a:buNone/>
            </a:pPr>
            <a:endParaRPr lang="en-US" sz="1600" dirty="0">
              <a:latin typeface="Times New Roman" charset="0"/>
              <a:ea typeface="ＭＳ Ｐゴシック" charset="0"/>
            </a:endParaRPr>
          </a:p>
          <a:p>
            <a:pPr eaLnBrk="1" hangingPunct="1">
              <a:lnSpc>
                <a:spcPct val="80000"/>
              </a:lnSpc>
            </a:pPr>
            <a:endParaRPr lang="en-US" sz="3400" dirty="0" smtClean="0">
              <a:latin typeface="Times New Roman" charset="0"/>
              <a:ea typeface="ＭＳ Ｐゴシック" charset="0"/>
              <a:cs typeface="ＭＳ Ｐゴシック" charset="0"/>
            </a:endParaRPr>
          </a:p>
          <a:p>
            <a:pPr eaLnBrk="1" hangingPunct="1">
              <a:lnSpc>
                <a:spcPct val="80000"/>
              </a:lnSpc>
            </a:pPr>
            <a:endParaRPr lang="en-US" sz="3400" dirty="0">
              <a:latin typeface="Times New Roman" charset="0"/>
              <a:ea typeface="ＭＳ Ｐゴシック" charset="0"/>
              <a:cs typeface="ＭＳ Ｐゴシック" charset="0"/>
            </a:endParaRPr>
          </a:p>
          <a:p>
            <a:pPr eaLnBrk="1" hangingPunct="1">
              <a:lnSpc>
                <a:spcPct val="80000"/>
              </a:lnSpc>
            </a:pPr>
            <a:endParaRPr lang="en-US" sz="3400" dirty="0" smtClean="0">
              <a:latin typeface="Times New Roman"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19</a:t>
            </a:fld>
            <a:endParaRPr lang="en-US" dirty="0"/>
          </a:p>
        </p:txBody>
      </p:sp>
    </p:spTree>
    <p:extLst>
      <p:ext uri="{BB962C8B-B14F-4D97-AF65-F5344CB8AC3E}">
        <p14:creationId xmlns:p14="http://schemas.microsoft.com/office/powerpoint/2010/main" val="363096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5"/>
            <a:ext cx="7414711" cy="648736"/>
          </a:xfrm>
        </p:spPr>
        <p:txBody>
          <a:bodyPr anchor="ctr">
            <a:normAutofit/>
          </a:bodyPr>
          <a:lstStyle/>
          <a:p>
            <a:pPr lvl="1" algn="l" rtl="0">
              <a:spcBef>
                <a:spcPct val="0"/>
              </a:spcBef>
            </a:pPr>
            <a:r>
              <a:rPr lang="en-US" sz="3200" b="1" dirty="0"/>
              <a:t>Presenter - Ronald Burd, MD </a:t>
            </a:r>
            <a:r>
              <a:rPr lang="en-US" sz="3200" b="1" dirty="0" smtClean="0"/>
              <a:t>DFAPA</a:t>
            </a:r>
            <a:endParaRPr lang="en-US" sz="3200" b="1" dirty="0"/>
          </a:p>
        </p:txBody>
      </p:sp>
      <p:sp>
        <p:nvSpPr>
          <p:cNvPr id="6" name="Text Placeholder 5"/>
          <p:cNvSpPr>
            <a:spLocks noGrp="1"/>
          </p:cNvSpPr>
          <p:nvPr>
            <p:ph type="body" sz="quarter" idx="11"/>
          </p:nvPr>
        </p:nvSpPr>
        <p:spPr>
          <a:xfrm>
            <a:off x="990600" y="1981201"/>
            <a:ext cx="2743200" cy="2839475"/>
          </a:xfrm>
        </p:spPr>
        <p:txBody>
          <a:bodyPr>
            <a:normAutofit/>
          </a:bodyPr>
          <a:lstStyle/>
          <a:p>
            <a:pPr marL="365760" lvl="1" indent="0">
              <a:buNone/>
            </a:pPr>
            <a:endParaRPr lang="en-US" dirty="0"/>
          </a:p>
        </p:txBody>
      </p:sp>
      <p:sp>
        <p:nvSpPr>
          <p:cNvPr id="3" name="Content Placeholder 2"/>
          <p:cNvSpPr>
            <a:spLocks noGrp="1"/>
          </p:cNvSpPr>
          <p:nvPr>
            <p:ph type="body" sz="quarter" idx="12"/>
          </p:nvPr>
        </p:nvSpPr>
        <p:spPr>
          <a:xfrm>
            <a:off x="4038600" y="1981200"/>
            <a:ext cx="4495800" cy="4267200"/>
          </a:xfrm>
        </p:spPr>
        <p:txBody>
          <a:bodyPr>
            <a:normAutofit/>
          </a:bodyPr>
          <a:lstStyle/>
          <a:p>
            <a:r>
              <a:rPr lang="en-US" dirty="0" smtClean="0"/>
              <a:t>Psychiatrist</a:t>
            </a:r>
            <a:r>
              <a:rPr lang="en-US" dirty="0"/>
              <a:t>, Sanford Health, Fargo, </a:t>
            </a:r>
            <a:r>
              <a:rPr lang="en-US" dirty="0" smtClean="0"/>
              <a:t>ND</a:t>
            </a:r>
            <a:br>
              <a:rPr lang="en-US" dirty="0" smtClean="0"/>
            </a:br>
            <a:endParaRPr lang="en-US" dirty="0"/>
          </a:p>
          <a:p>
            <a:r>
              <a:rPr lang="en-US" dirty="0"/>
              <a:t>Chair, APA Committee on </a:t>
            </a:r>
            <a:r>
              <a:rPr lang="en-US" dirty="0" smtClean="0"/>
              <a:t>RBRVS, Codes </a:t>
            </a:r>
            <a:r>
              <a:rPr lang="en-US" dirty="0"/>
              <a:t>and </a:t>
            </a:r>
            <a:r>
              <a:rPr lang="en-US" dirty="0" smtClean="0"/>
              <a:t>Reimbursements</a:t>
            </a:r>
            <a:br>
              <a:rPr lang="en-US" dirty="0" smtClean="0"/>
            </a:br>
            <a:endParaRPr lang="en-US" dirty="0"/>
          </a:p>
          <a:p>
            <a:r>
              <a:rPr lang="en-US" dirty="0"/>
              <a:t>APA Representative, AMA/Specialty Society RVS Update Committee</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993" y="1981201"/>
            <a:ext cx="2743200" cy="2991875"/>
          </a:xfrm>
          <a:prstGeom prst="rect">
            <a:avLst/>
          </a:prstGeom>
        </p:spPr>
      </p:pic>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a:t>
            </a:fld>
            <a:endParaRPr lang="en-US" dirty="0"/>
          </a:p>
        </p:txBody>
      </p:sp>
    </p:spTree>
    <p:extLst>
      <p:ext uri="{BB962C8B-B14F-4D97-AF65-F5344CB8AC3E}">
        <p14:creationId xmlns:p14="http://schemas.microsoft.com/office/powerpoint/2010/main" val="576990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1043490" y="1027665"/>
            <a:ext cx="7643311" cy="648736"/>
          </a:xfrm>
        </p:spPr>
        <p:txBody>
          <a:bodyPr>
            <a:noAutofit/>
          </a:bodyPr>
          <a:lstStyle/>
          <a:p>
            <a:r>
              <a:rPr lang="en-US" b="1" dirty="0" smtClean="0">
                <a:solidFill>
                  <a:schemeClr val="tx1"/>
                </a:solidFill>
                <a:ea typeface="ＭＳ Ｐゴシック" charset="0"/>
                <a:cs typeface="ＭＳ Ｐゴシック" charset="0"/>
              </a:rPr>
              <a:t>CPT Coding Choices for Psychiatrists</a:t>
            </a:r>
            <a:endParaRPr lang="en-US" b="1" dirty="0">
              <a:solidFill>
                <a:schemeClr val="tx1"/>
              </a:solidFill>
              <a:ea typeface="ＭＳ Ｐゴシック" charset="0"/>
              <a:cs typeface="ＭＳ Ｐゴシック" charset="0"/>
            </a:endParaRPr>
          </a:p>
        </p:txBody>
      </p:sp>
      <p:sp>
        <p:nvSpPr>
          <p:cNvPr id="33796" name="Rectangle 3"/>
          <p:cNvSpPr>
            <a:spLocks noGrp="1" noChangeArrowheads="1"/>
          </p:cNvSpPr>
          <p:nvPr>
            <p:ph idx="1"/>
          </p:nvPr>
        </p:nvSpPr>
        <p:spPr>
          <a:xfrm>
            <a:off x="1048093" y="1835472"/>
            <a:ext cx="7867308" cy="4184328"/>
          </a:xfrm>
        </p:spPr>
        <p:txBody>
          <a:bodyPr>
            <a:normAutofit fontScale="92500" lnSpcReduction="20000"/>
          </a:bodyPr>
          <a:lstStyle/>
          <a:p>
            <a:pPr marL="0" lvl="4">
              <a:buFontTx/>
              <a:buNone/>
              <a:tabLst>
                <a:tab pos="233363" algn="l"/>
                <a:tab pos="3657600" algn="l"/>
                <a:tab pos="3890963" algn="l"/>
              </a:tabLst>
              <a:defRPr/>
            </a:pPr>
            <a:endParaRPr lang="en-US" sz="2400" b="1" dirty="0" smtClean="0">
              <a:ea typeface="ＭＳ Ｐゴシック" charset="0"/>
            </a:endParaRPr>
          </a:p>
          <a:p>
            <a:pPr marL="0" lvl="4">
              <a:buFontTx/>
              <a:buNone/>
              <a:tabLst>
                <a:tab pos="233363" algn="l"/>
                <a:tab pos="3657600" algn="l"/>
                <a:tab pos="3890963" algn="l"/>
              </a:tabLst>
              <a:defRPr/>
            </a:pPr>
            <a:r>
              <a:rPr lang="en-US" sz="2400" b="1" dirty="0">
                <a:ea typeface="ＭＳ Ｐゴシック" charset="0"/>
              </a:rPr>
              <a:t/>
            </a:r>
            <a:br>
              <a:rPr lang="en-US" sz="2400" b="1" dirty="0">
                <a:ea typeface="ＭＳ Ｐゴシック" charset="0"/>
              </a:rPr>
            </a:br>
            <a:r>
              <a:rPr lang="en-US" sz="2400" b="1" dirty="0" smtClean="0">
                <a:ea typeface="ＭＳ Ｐゴシック" charset="0"/>
              </a:rPr>
              <a:t>	E/M </a:t>
            </a:r>
            <a:r>
              <a:rPr lang="en-US" sz="2400" b="1" dirty="0">
                <a:ea typeface="ＭＳ Ｐゴシック" charset="0"/>
              </a:rPr>
              <a:t>Codes	</a:t>
            </a:r>
            <a:r>
              <a:rPr lang="en-US" sz="2400" b="1" dirty="0" smtClean="0">
                <a:ea typeface="ＭＳ Ｐゴシック" charset="0"/>
              </a:rPr>
              <a:t>Psychiatry Family of Codes </a:t>
            </a:r>
            <a:endParaRPr lang="en-US" sz="2400" b="1" dirty="0">
              <a:ea typeface="ＭＳ Ｐゴシック" charset="0"/>
            </a:endParaRPr>
          </a:p>
          <a:p>
            <a:pPr marL="346075" lvl="5" indent="-155575">
              <a:buFont typeface="Arial" panose="020B0604020202020204" pitchFamily="34" charset="0"/>
              <a:buChar char="•"/>
              <a:tabLst>
                <a:tab pos="233363" algn="l"/>
                <a:tab pos="3657600" algn="l"/>
                <a:tab pos="3890963" algn="l"/>
              </a:tabLst>
              <a:defRPr/>
            </a:pPr>
            <a:r>
              <a:rPr lang="en-US" sz="2200" dirty="0">
                <a:ea typeface="ＭＳ Ｐゴシック" charset="0"/>
              </a:rPr>
              <a:t>Inpatient	</a:t>
            </a:r>
            <a:r>
              <a:rPr lang="en-US" sz="2200" dirty="0" smtClean="0">
                <a:ea typeface="ＭＳ Ｐゴシック" charset="0"/>
              </a:rPr>
              <a:t>*Psychotherapies</a:t>
            </a:r>
          </a:p>
          <a:p>
            <a:pPr marL="346075" lvl="5" indent="-155575">
              <a:buFontTx/>
              <a:buChar char="•"/>
              <a:tabLst>
                <a:tab pos="233363" algn="l"/>
                <a:tab pos="3657600" algn="l"/>
                <a:tab pos="3890963" algn="l"/>
              </a:tabLst>
              <a:defRPr/>
            </a:pPr>
            <a:r>
              <a:rPr lang="en-US" sz="2200" dirty="0" smtClean="0">
                <a:ea typeface="ＭＳ Ｐゴシック" charset="0"/>
              </a:rPr>
              <a:t>Outpatient		*Patient and/or family</a:t>
            </a:r>
          </a:p>
          <a:p>
            <a:pPr marL="346075" lvl="5" indent="-155575">
              <a:buFontTx/>
              <a:buChar char="•"/>
              <a:tabLst>
                <a:tab pos="233363" algn="l"/>
                <a:tab pos="3657600" algn="l"/>
                <a:tab pos="3890963" algn="l"/>
              </a:tabLst>
              <a:defRPr/>
            </a:pPr>
            <a:r>
              <a:rPr lang="en-US" sz="2200" dirty="0" smtClean="0">
                <a:ea typeface="ＭＳ Ｐゴシック" charset="0"/>
              </a:rPr>
              <a:t>Consults</a:t>
            </a:r>
            <a:r>
              <a:rPr lang="en-US" sz="2200" dirty="0">
                <a:ea typeface="ＭＳ Ｐゴシック" charset="0"/>
              </a:rPr>
              <a:t>	</a:t>
            </a:r>
            <a:r>
              <a:rPr lang="en-US" sz="2200" dirty="0" smtClean="0">
                <a:ea typeface="ＭＳ Ｐゴシック" charset="0"/>
              </a:rPr>
              <a:t>	*Family</a:t>
            </a:r>
          </a:p>
          <a:p>
            <a:pPr marL="346075" lvl="5" indent="-155575">
              <a:buFontTx/>
              <a:buChar char="•"/>
              <a:tabLst>
                <a:tab pos="233363" algn="l"/>
                <a:tab pos="3657600" algn="l"/>
                <a:tab pos="3890963" algn="l"/>
              </a:tabLst>
              <a:defRPr/>
            </a:pPr>
            <a:r>
              <a:rPr lang="en-US" sz="2200" dirty="0" smtClean="0">
                <a:ea typeface="ＭＳ Ｐゴシック" charset="0"/>
              </a:rPr>
              <a:t>Nursing Homes	   *Group</a:t>
            </a:r>
          </a:p>
          <a:p>
            <a:pPr marL="346075" lvl="5" indent="-155575">
              <a:buFontTx/>
              <a:buChar char="•"/>
              <a:tabLst>
                <a:tab pos="233363" algn="l"/>
                <a:tab pos="3657600" algn="l"/>
                <a:tab pos="3890963" algn="l"/>
              </a:tabLst>
              <a:defRPr/>
            </a:pPr>
            <a:r>
              <a:rPr lang="en-US" sz="2200" dirty="0" smtClean="0">
                <a:ea typeface="ＭＳ Ｐゴシック" charset="0"/>
              </a:rPr>
              <a:t>Residential Treatment  	*Other Psychotherapies</a:t>
            </a:r>
          </a:p>
          <a:p>
            <a:pPr marL="794004" lvl="8" indent="0">
              <a:buNone/>
              <a:tabLst>
                <a:tab pos="233363" algn="l"/>
                <a:tab pos="3657600" algn="l"/>
                <a:tab pos="3890963" algn="l"/>
              </a:tabLst>
              <a:defRPr/>
            </a:pPr>
            <a:r>
              <a:rPr lang="en-US" sz="2200" dirty="0">
                <a:ea typeface="ＭＳ Ｐゴシック" charset="0"/>
              </a:rPr>
              <a:t>	</a:t>
            </a:r>
            <a:r>
              <a:rPr lang="en-US" sz="2200" dirty="0" smtClean="0">
                <a:ea typeface="ＭＳ Ｐゴシック" charset="0"/>
              </a:rPr>
              <a:t>   *Crisis</a:t>
            </a:r>
          </a:p>
          <a:p>
            <a:pPr marL="794004" lvl="8" indent="0">
              <a:buNone/>
              <a:tabLst>
                <a:tab pos="233363" algn="l"/>
                <a:tab pos="3657600" algn="l"/>
                <a:tab pos="3890963" algn="l"/>
              </a:tabLst>
              <a:defRPr/>
            </a:pPr>
            <a:r>
              <a:rPr lang="en-US" sz="2200" dirty="0">
                <a:ea typeface="ＭＳ Ｐゴシック" charset="0"/>
              </a:rPr>
              <a:t>	</a:t>
            </a:r>
            <a:r>
              <a:rPr lang="en-US" sz="2200" dirty="0" smtClean="0">
                <a:ea typeface="ＭＳ Ｐゴシック" charset="0"/>
              </a:rPr>
              <a:t>   *Psychoanalysis</a:t>
            </a:r>
          </a:p>
          <a:p>
            <a:pPr marL="0" lvl="4">
              <a:tabLst>
                <a:tab pos="233363" algn="l"/>
                <a:tab pos="3657600" algn="l"/>
                <a:tab pos="3890963" algn="l"/>
              </a:tabLst>
              <a:defRPr/>
            </a:pPr>
            <a:r>
              <a:rPr lang="en-US" sz="2400" dirty="0">
                <a:ea typeface="ＭＳ Ｐゴシック" charset="0"/>
              </a:rPr>
              <a:t>	</a:t>
            </a:r>
            <a:r>
              <a:rPr lang="en-US" sz="2400" dirty="0" smtClean="0">
                <a:ea typeface="ＭＳ Ｐゴシック" charset="0"/>
              </a:rPr>
              <a:t>	</a:t>
            </a:r>
            <a:r>
              <a:rPr lang="en-US" sz="2200" dirty="0" smtClean="0">
                <a:ea typeface="ＭＳ Ｐゴシック" charset="0"/>
              </a:rPr>
              <a:t>*ECT</a:t>
            </a:r>
          </a:p>
          <a:p>
            <a:pPr marL="0" lvl="4">
              <a:tabLst>
                <a:tab pos="233363" algn="l"/>
                <a:tab pos="3657600" algn="l"/>
                <a:tab pos="3890963" algn="l"/>
              </a:tabLst>
              <a:defRPr/>
            </a:pPr>
            <a:r>
              <a:rPr lang="en-US" sz="2200" dirty="0">
                <a:ea typeface="ＭＳ Ｐゴシック" charset="0"/>
              </a:rPr>
              <a:t>	</a:t>
            </a:r>
            <a:r>
              <a:rPr lang="en-US" sz="2200" dirty="0" smtClean="0">
                <a:ea typeface="ＭＳ Ｐゴシック" charset="0"/>
              </a:rPr>
              <a:t>	*TMS</a:t>
            </a:r>
          </a:p>
          <a:p>
            <a:pPr marL="0" lvl="4">
              <a:tabLst>
                <a:tab pos="233363" algn="l"/>
                <a:tab pos="3657600" algn="l"/>
                <a:tab pos="3890963" algn="l"/>
              </a:tabLst>
              <a:defRPr/>
            </a:pPr>
            <a:r>
              <a:rPr lang="en-US" sz="2200" dirty="0">
                <a:ea typeface="ＭＳ Ｐゴシック" charset="0"/>
              </a:rPr>
              <a:t>	</a:t>
            </a:r>
            <a:r>
              <a:rPr lang="en-US" sz="2200" dirty="0" smtClean="0">
                <a:ea typeface="ＭＳ Ｐゴシック" charset="0"/>
              </a:rPr>
              <a:t>	</a:t>
            </a:r>
            <a:endParaRPr lang="en-US" sz="2200" dirty="0">
              <a:ea typeface="ＭＳ Ｐゴシック" charset="0"/>
            </a:endParaRPr>
          </a:p>
        </p:txBody>
      </p:sp>
      <p:sp>
        <p:nvSpPr>
          <p:cNvPr id="2" name="Line 26"/>
          <p:cNvSpPr>
            <a:spLocks noChangeShapeType="1"/>
          </p:cNvSpPr>
          <p:nvPr/>
        </p:nvSpPr>
        <p:spPr bwMode="auto">
          <a:xfrm>
            <a:off x="4429760" y="1910080"/>
            <a:ext cx="75184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Line 27"/>
          <p:cNvSpPr>
            <a:spLocks noChangeShapeType="1"/>
          </p:cNvSpPr>
          <p:nvPr/>
        </p:nvSpPr>
        <p:spPr bwMode="auto">
          <a:xfrm flipH="1">
            <a:off x="3469640" y="1905000"/>
            <a:ext cx="762000" cy="3098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20</a:t>
            </a:fld>
            <a:endParaRPr lang="en-US" dirty="0"/>
          </a:p>
        </p:txBody>
      </p:sp>
    </p:spTree>
    <p:extLst>
      <p:ext uri="{BB962C8B-B14F-4D97-AF65-F5344CB8AC3E}">
        <p14:creationId xmlns:p14="http://schemas.microsoft.com/office/powerpoint/2010/main" val="448156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0"/>
            <a:ext cx="7382435" cy="648736"/>
          </a:xfrm>
        </p:spPr>
        <p:txBody>
          <a:bodyPr>
            <a:normAutofit/>
          </a:bodyPr>
          <a:lstStyle/>
          <a:p>
            <a:r>
              <a:rPr lang="en-US" b="1" dirty="0" smtClean="0">
                <a:solidFill>
                  <a:schemeClr val="tx1"/>
                </a:solidFill>
                <a:ea typeface="ＭＳ Ｐゴシック" charset="0"/>
                <a:cs typeface="ＭＳ Ｐゴシック" charset="0"/>
              </a:rPr>
              <a:t>E/M Codes</a:t>
            </a:r>
            <a:endParaRPr lang="en-US" dirty="0">
              <a:solidFill>
                <a:schemeClr val="tx1"/>
              </a:solidFill>
            </a:endParaRPr>
          </a:p>
        </p:txBody>
      </p:sp>
      <p:sp>
        <p:nvSpPr>
          <p:cNvPr id="37892" name="Rectangle 3"/>
          <p:cNvSpPr>
            <a:spLocks noGrp="1" noChangeArrowheads="1"/>
          </p:cNvSpPr>
          <p:nvPr>
            <p:ph idx="1"/>
          </p:nvPr>
        </p:nvSpPr>
        <p:spPr>
          <a:xfrm>
            <a:off x="533400" y="1600200"/>
            <a:ext cx="8382000" cy="5105400"/>
          </a:xfrm>
        </p:spPr>
        <p:txBody>
          <a:bodyPr>
            <a:normAutofit fontScale="92500" lnSpcReduction="20000"/>
          </a:bodyPr>
          <a:lstStyle/>
          <a:p>
            <a:pPr indent="-342900">
              <a:lnSpc>
                <a:spcPct val="80000"/>
              </a:lnSpc>
              <a:buNone/>
              <a:defRPr/>
            </a:pPr>
            <a:r>
              <a:rPr lang="en-US" sz="3200" dirty="0" smtClean="0">
                <a:ea typeface="ＭＳ Ｐゴシック" charset="0"/>
                <a:cs typeface="ＭＳ Ｐゴシック" charset="0"/>
              </a:rPr>
              <a:t>Determined by the following elements:</a:t>
            </a:r>
            <a:br>
              <a:rPr lang="en-US" sz="3200" dirty="0" smtClean="0">
                <a:ea typeface="ＭＳ Ｐゴシック" charset="0"/>
                <a:cs typeface="ＭＳ Ｐゴシック" charset="0"/>
              </a:rPr>
            </a:br>
            <a:endParaRPr lang="en-US" sz="3200" dirty="0">
              <a:ea typeface="ＭＳ Ｐゴシック" charset="0"/>
              <a:cs typeface="ＭＳ Ｐゴシック" charset="0"/>
            </a:endParaRPr>
          </a:p>
          <a:p>
            <a:pPr marL="690562" lvl="1" indent="-457200">
              <a:defRPr/>
            </a:pPr>
            <a:r>
              <a:rPr lang="en-US" sz="3200" dirty="0">
                <a:ea typeface="ＭＳ Ｐゴシック" charset="0"/>
              </a:rPr>
              <a:t>Type of Service </a:t>
            </a:r>
            <a:r>
              <a:rPr lang="en-US" sz="2400" dirty="0">
                <a:ea typeface="ＭＳ Ｐゴシック" charset="0"/>
              </a:rPr>
              <a:t>(Initial visit, Consult, Existing patient, etc</a:t>
            </a:r>
            <a:r>
              <a:rPr lang="en-US" sz="2400" dirty="0" smtClean="0">
                <a:ea typeface="ＭＳ Ｐゴシック" charset="0"/>
              </a:rPr>
              <a:t>.)</a:t>
            </a:r>
            <a:br>
              <a:rPr lang="en-US" sz="2400" dirty="0" smtClean="0">
                <a:ea typeface="ＭＳ Ｐゴシック" charset="0"/>
              </a:rPr>
            </a:br>
            <a:endParaRPr lang="en-US" sz="2400" dirty="0">
              <a:ea typeface="ＭＳ Ｐゴシック" charset="0"/>
            </a:endParaRPr>
          </a:p>
          <a:p>
            <a:pPr marL="690562" lvl="1" indent="-457200">
              <a:defRPr/>
            </a:pPr>
            <a:r>
              <a:rPr lang="en-US" sz="3200" dirty="0">
                <a:ea typeface="ＭＳ Ｐゴシック" charset="0"/>
              </a:rPr>
              <a:t>Site of Service </a:t>
            </a:r>
            <a:r>
              <a:rPr lang="en-US" sz="2400" dirty="0">
                <a:ea typeface="ＭＳ Ｐゴシック" charset="0"/>
              </a:rPr>
              <a:t>(Inpatient, Outpatient, Nursing </a:t>
            </a:r>
            <a:r>
              <a:rPr lang="en-US" sz="2400" dirty="0" smtClean="0">
                <a:ea typeface="ＭＳ Ｐゴシック" charset="0"/>
              </a:rPr>
              <a:t>facility, etc.)</a:t>
            </a:r>
            <a:br>
              <a:rPr lang="en-US" sz="2400" dirty="0" smtClean="0">
                <a:ea typeface="ＭＳ Ｐゴシック" charset="0"/>
              </a:rPr>
            </a:br>
            <a:endParaRPr lang="en-US" sz="2400" dirty="0">
              <a:ea typeface="ＭＳ Ｐゴシック" charset="0"/>
            </a:endParaRPr>
          </a:p>
          <a:p>
            <a:pPr marL="690562" lvl="1" indent="-457200">
              <a:defRPr/>
            </a:pPr>
            <a:r>
              <a:rPr lang="en-US" sz="3200" dirty="0">
                <a:ea typeface="ＭＳ Ｐゴシック" charset="0"/>
              </a:rPr>
              <a:t>Level of </a:t>
            </a:r>
            <a:r>
              <a:rPr lang="en-US" sz="3200" dirty="0" smtClean="0">
                <a:ea typeface="ＭＳ Ｐゴシック" charset="0"/>
              </a:rPr>
              <a:t>Service, </a:t>
            </a:r>
            <a:r>
              <a:rPr lang="en-US" sz="2400" dirty="0" smtClean="0">
                <a:ea typeface="ＭＳ Ｐゴシック" charset="0"/>
              </a:rPr>
              <a:t>which is </a:t>
            </a:r>
            <a:r>
              <a:rPr lang="en-US" sz="2400" dirty="0">
                <a:ea typeface="ＭＳ Ｐゴシック" charset="0"/>
              </a:rPr>
              <a:t>determined </a:t>
            </a:r>
            <a:r>
              <a:rPr lang="en-US" sz="2400" dirty="0" smtClean="0">
                <a:ea typeface="ＭＳ Ｐゴシック" charset="0"/>
              </a:rPr>
              <a:t>by either:</a:t>
            </a:r>
            <a:br>
              <a:rPr lang="en-US" sz="2400" dirty="0" smtClean="0">
                <a:ea typeface="ＭＳ Ｐゴシック" charset="0"/>
              </a:rPr>
            </a:br>
            <a:endParaRPr lang="en-US" sz="2400" dirty="0" smtClean="0">
              <a:ea typeface="ＭＳ Ｐゴシック" charset="0"/>
            </a:endParaRPr>
          </a:p>
          <a:p>
            <a:pPr marL="849313" lvl="2" indent="-342900">
              <a:tabLst>
                <a:tab pos="690563" algn="l"/>
              </a:tabLst>
              <a:defRPr/>
            </a:pPr>
            <a:r>
              <a:rPr lang="en-US" sz="2200" dirty="0" smtClean="0">
                <a:ea typeface="ＭＳ Ｐゴシック" charset="0"/>
              </a:rPr>
              <a:t>History</a:t>
            </a:r>
            <a:r>
              <a:rPr lang="en-US" sz="2200" dirty="0">
                <a:ea typeface="ＭＳ Ｐゴシック" charset="0"/>
              </a:rPr>
              <a:t>, Exam, and Medical Decision </a:t>
            </a:r>
            <a:r>
              <a:rPr lang="en-US" sz="2200" dirty="0" smtClean="0">
                <a:ea typeface="ＭＳ Ｐゴシック" charset="0"/>
              </a:rPr>
              <a:t>Making </a:t>
            </a:r>
            <a:br>
              <a:rPr lang="en-US" sz="2200" dirty="0" smtClean="0">
                <a:ea typeface="ＭＳ Ｐゴシック" charset="0"/>
              </a:rPr>
            </a:br>
            <a:r>
              <a:rPr lang="en-US" sz="2200" b="1" dirty="0" smtClean="0">
                <a:ea typeface="ＭＳ Ｐゴシック" charset="0"/>
              </a:rPr>
              <a:t>(Documenting “</a:t>
            </a:r>
            <a:r>
              <a:rPr lang="en-US" sz="2200" b="1" dirty="0" smtClean="0">
                <a:solidFill>
                  <a:schemeClr val="tx1"/>
                </a:solidFill>
                <a:ea typeface="ＭＳ Ｐゴシック" charset="0"/>
              </a:rPr>
              <a:t>By the Elements</a:t>
            </a:r>
            <a:r>
              <a:rPr lang="en-US" sz="2200" b="1" dirty="0" smtClean="0">
                <a:ea typeface="ＭＳ Ｐゴシック" charset="0"/>
              </a:rPr>
              <a:t>”) </a:t>
            </a:r>
            <a:r>
              <a:rPr lang="en-US" sz="2200" dirty="0" smtClean="0">
                <a:ea typeface="ＭＳ Ｐゴシック" charset="0"/>
              </a:rPr>
              <a:t>or</a:t>
            </a:r>
            <a:r>
              <a:rPr lang="en-US" sz="2200" b="1" dirty="0" smtClean="0">
                <a:ea typeface="ＭＳ Ｐゴシック" charset="0"/>
              </a:rPr>
              <a:t/>
            </a:r>
            <a:br>
              <a:rPr lang="en-US" sz="2200" b="1" dirty="0" smtClean="0">
                <a:ea typeface="ＭＳ Ｐゴシック" charset="0"/>
              </a:rPr>
            </a:br>
            <a:endParaRPr lang="en-US" sz="2200" b="1" dirty="0" smtClean="0">
              <a:ea typeface="ＭＳ Ｐゴシック" charset="0"/>
            </a:endParaRPr>
          </a:p>
          <a:p>
            <a:pPr marL="850582" lvl="2" indent="-342900">
              <a:tabLst>
                <a:tab pos="690563" algn="l"/>
              </a:tabLst>
              <a:defRPr/>
            </a:pPr>
            <a:r>
              <a:rPr lang="en-US" sz="2200" dirty="0" smtClean="0">
                <a:ea typeface="ＭＳ Ｐゴシック" charset="0"/>
              </a:rPr>
              <a:t>Time </a:t>
            </a:r>
            <a:r>
              <a:rPr lang="en-US" sz="2200" dirty="0">
                <a:ea typeface="ＭＳ Ｐゴシック" charset="0"/>
              </a:rPr>
              <a:t>spent in counseling and coordination of </a:t>
            </a:r>
            <a:r>
              <a:rPr lang="en-US" sz="2200" dirty="0" smtClean="0">
                <a:ea typeface="ＭＳ Ｐゴシック" charset="0"/>
              </a:rPr>
              <a:t>care </a:t>
            </a:r>
            <a:r>
              <a:rPr lang="en-US" sz="2200" b="1" dirty="0" smtClean="0">
                <a:ea typeface="ＭＳ Ｐゴシック" charset="0"/>
              </a:rPr>
              <a:t>(Documenting by “</a:t>
            </a:r>
            <a:r>
              <a:rPr lang="en-US" sz="2200" b="1" dirty="0" smtClean="0">
                <a:solidFill>
                  <a:srgbClr val="000000"/>
                </a:solidFill>
                <a:ea typeface="ＭＳ Ｐゴシック" charset="0"/>
              </a:rPr>
              <a:t>Time</a:t>
            </a:r>
            <a:r>
              <a:rPr lang="en-US" sz="2200" b="1" dirty="0" smtClean="0">
                <a:ea typeface="ＭＳ Ｐゴシック" charset="0"/>
              </a:rPr>
              <a:t>”)</a:t>
            </a:r>
            <a:r>
              <a:rPr lang="en-US" sz="2700" dirty="0">
                <a:latin typeface="Arial" charset="0"/>
                <a:ea typeface="ＭＳ Ｐゴシック" charset="0"/>
              </a:rPr>
              <a:t>		</a:t>
            </a:r>
          </a:p>
          <a:p>
            <a:pPr lvl="1">
              <a:lnSpc>
                <a:spcPct val="80000"/>
              </a:lnSpc>
              <a:buFontTx/>
              <a:buNone/>
              <a:defRPr/>
            </a:pPr>
            <a:endParaRPr lang="en-US" sz="2700" dirty="0">
              <a:latin typeface="Arial" charset="0"/>
              <a:ea typeface="ＭＳ Ｐゴシック" charset="0"/>
            </a:endParaRPr>
          </a:p>
          <a:p>
            <a:pPr lvl="1">
              <a:lnSpc>
                <a:spcPct val="80000"/>
              </a:lnSpc>
              <a:defRPr/>
            </a:pPr>
            <a:endParaRPr lang="en-US" sz="2700" dirty="0">
              <a:latin typeface="Arial" charset="0"/>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21</a:t>
            </a:fld>
            <a:endParaRPr lang="en-US" dirty="0"/>
          </a:p>
        </p:txBody>
      </p:sp>
    </p:spTree>
    <p:extLst>
      <p:ext uri="{BB962C8B-B14F-4D97-AF65-F5344CB8AC3E}">
        <p14:creationId xmlns:p14="http://schemas.microsoft.com/office/powerpoint/2010/main" val="1924292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b="1" dirty="0" smtClean="0">
                <a:solidFill>
                  <a:schemeClr val="tx1"/>
                </a:solidFill>
                <a:ea typeface="ＭＳ Ｐゴシック" charset="0"/>
                <a:cs typeface="ＭＳ Ｐゴシック" charset="0"/>
              </a:rPr>
              <a:t>E/M </a:t>
            </a:r>
            <a:r>
              <a:rPr lang="en-US" b="1" dirty="0">
                <a:solidFill>
                  <a:schemeClr val="tx1"/>
                </a:solidFill>
                <a:ea typeface="ＭＳ Ｐゴシック" charset="0"/>
                <a:cs typeface="ＭＳ Ｐゴシック" charset="0"/>
              </a:rPr>
              <a:t>Codes</a:t>
            </a:r>
          </a:p>
        </p:txBody>
      </p:sp>
      <p:sp>
        <p:nvSpPr>
          <p:cNvPr id="32773" name="Rectangle 5"/>
          <p:cNvSpPr>
            <a:spLocks noGrp="1" noChangeArrowheads="1"/>
          </p:cNvSpPr>
          <p:nvPr>
            <p:ph idx="1"/>
          </p:nvPr>
        </p:nvSpPr>
        <p:spPr/>
        <p:txBody>
          <a:bodyPr>
            <a:normAutofit fontScale="85000" lnSpcReduction="20000"/>
          </a:bodyPr>
          <a:lstStyle/>
          <a:p>
            <a:pPr marL="68580" indent="0" eaLnBrk="1" hangingPunct="1">
              <a:buNone/>
            </a:pPr>
            <a:r>
              <a:rPr lang="en-US" sz="3200" dirty="0">
                <a:ea typeface="ＭＳ Ｐゴシック" charset="0"/>
                <a:cs typeface="ＭＳ Ｐゴシック" charset="0"/>
              </a:rPr>
              <a:t>3 Key Components</a:t>
            </a:r>
            <a:r>
              <a:rPr lang="en-US" sz="3200" dirty="0" smtClean="0">
                <a:ea typeface="ＭＳ Ｐゴシック" charset="0"/>
                <a:cs typeface="ＭＳ Ｐゴシック" charset="0"/>
              </a:rPr>
              <a:t>:</a:t>
            </a:r>
            <a:endParaRPr lang="en-US" sz="3200" dirty="0">
              <a:ea typeface="ＭＳ Ｐゴシック" charset="0"/>
              <a:cs typeface="ＭＳ Ｐゴシック" charset="0"/>
            </a:endParaRPr>
          </a:p>
          <a:p>
            <a:pPr lvl="2" eaLnBrk="1" hangingPunct="1"/>
            <a:r>
              <a:rPr lang="en-US" sz="3200" b="1" dirty="0">
                <a:solidFill>
                  <a:srgbClr val="000000"/>
                </a:solidFill>
                <a:ea typeface="ＭＳ Ｐゴシック" charset="0"/>
              </a:rPr>
              <a:t>History</a:t>
            </a:r>
          </a:p>
          <a:p>
            <a:pPr lvl="2" eaLnBrk="1" hangingPunct="1"/>
            <a:r>
              <a:rPr lang="en-US" sz="3200" b="1" dirty="0">
                <a:solidFill>
                  <a:srgbClr val="000000"/>
                </a:solidFill>
                <a:ea typeface="ＭＳ Ｐゴシック" charset="0"/>
              </a:rPr>
              <a:t>Examination</a:t>
            </a:r>
          </a:p>
          <a:p>
            <a:pPr lvl="2" eaLnBrk="1" hangingPunct="1"/>
            <a:r>
              <a:rPr lang="en-US" sz="3200" b="1" dirty="0">
                <a:solidFill>
                  <a:srgbClr val="000000"/>
                </a:solidFill>
                <a:ea typeface="ＭＳ Ｐゴシック" charset="0"/>
              </a:rPr>
              <a:t>Medical </a:t>
            </a:r>
            <a:r>
              <a:rPr lang="en-US" sz="3200" b="1" dirty="0" smtClean="0">
                <a:solidFill>
                  <a:srgbClr val="000000"/>
                </a:solidFill>
                <a:ea typeface="ＭＳ Ｐゴシック" charset="0"/>
              </a:rPr>
              <a:t>Decision Making</a:t>
            </a:r>
          </a:p>
          <a:p>
            <a:pPr marL="114300" indent="0">
              <a:buNone/>
            </a:pPr>
            <a:r>
              <a:rPr lang="en-US" sz="3200" dirty="0" smtClean="0">
                <a:ea typeface="ＭＳ Ｐゴシック" charset="0"/>
              </a:rPr>
              <a:t>Contributory </a:t>
            </a:r>
            <a:r>
              <a:rPr lang="en-US" sz="3600" dirty="0" smtClean="0">
                <a:ea typeface="ＭＳ Ｐゴシック" charset="0"/>
              </a:rPr>
              <a:t>Components:</a:t>
            </a:r>
          </a:p>
          <a:p>
            <a:pPr marL="1143000" lvl="2" indent="-457200"/>
            <a:r>
              <a:rPr lang="en-US" sz="3200" b="1" dirty="0" smtClean="0">
                <a:ea typeface="ＭＳ Ｐゴシック" charset="0"/>
              </a:rPr>
              <a:t>Counseling</a:t>
            </a:r>
          </a:p>
          <a:p>
            <a:pPr marL="1143000" lvl="2" indent="-457200"/>
            <a:r>
              <a:rPr lang="en-US" sz="3200" b="1" dirty="0" smtClean="0">
                <a:ea typeface="ＭＳ Ｐゴシック" charset="0"/>
              </a:rPr>
              <a:t>Coordination of Care</a:t>
            </a:r>
          </a:p>
          <a:p>
            <a:pPr marL="1143000" lvl="2" indent="-457200"/>
            <a:r>
              <a:rPr lang="en-US" sz="3200" b="1" dirty="0" smtClean="0">
                <a:ea typeface="ＭＳ Ｐゴシック" charset="0"/>
              </a:rPr>
              <a:t>Nature of the Presenting Problem</a:t>
            </a:r>
          </a:p>
          <a:p>
            <a:pPr marL="1143000" lvl="2" indent="-457200"/>
            <a:r>
              <a:rPr lang="en-US" sz="3200" b="1" dirty="0" smtClean="0">
                <a:ea typeface="ＭＳ Ｐゴシック" charset="0"/>
              </a:rPr>
              <a:t>Time</a:t>
            </a:r>
            <a:endParaRPr lang="en-US" sz="3200" b="1" dirty="0">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22</a:t>
            </a:fld>
            <a:endParaRPr lang="en-US" dirty="0"/>
          </a:p>
        </p:txBody>
      </p:sp>
    </p:spTree>
    <p:extLst>
      <p:ext uri="{BB962C8B-B14F-4D97-AF65-F5344CB8AC3E}">
        <p14:creationId xmlns:p14="http://schemas.microsoft.com/office/powerpoint/2010/main" val="164074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43490" y="1027665"/>
            <a:ext cx="7719511" cy="648736"/>
          </a:xfrm>
        </p:spPr>
        <p:txBody>
          <a:bodyPr>
            <a:normAutofit/>
          </a:bodyPr>
          <a:lstStyle/>
          <a:p>
            <a:r>
              <a:rPr lang="en-US" b="1" dirty="0" smtClean="0">
                <a:solidFill>
                  <a:schemeClr val="tx1"/>
                </a:solidFill>
                <a:ea typeface="ＭＳ Ｐゴシック" charset="0"/>
                <a:cs typeface="ＭＳ Ｐゴシック" charset="0"/>
              </a:rPr>
              <a:t>DOCUMENTING “BY THE ELEMENTS”</a:t>
            </a:r>
            <a:endParaRPr lang="en-US" b="1" dirty="0">
              <a:solidFill>
                <a:schemeClr val="tx1"/>
              </a:solidFill>
              <a:ea typeface="ＭＳ Ｐゴシック" charset="0"/>
              <a:cs typeface="ＭＳ Ｐゴシック" charset="0"/>
            </a:endParaRPr>
          </a:p>
        </p:txBody>
      </p:sp>
      <p:sp>
        <p:nvSpPr>
          <p:cNvPr id="72707" name="Rectangle 3"/>
          <p:cNvSpPr>
            <a:spLocks noGrp="1" noChangeArrowheads="1"/>
          </p:cNvSpPr>
          <p:nvPr>
            <p:ph idx="1"/>
          </p:nvPr>
        </p:nvSpPr>
        <p:spPr>
          <a:xfrm>
            <a:off x="914400" y="1835472"/>
            <a:ext cx="8001000" cy="4565328"/>
          </a:xfrm>
        </p:spPr>
        <p:txBody>
          <a:bodyPr>
            <a:normAutofit/>
          </a:bodyPr>
          <a:lstStyle/>
          <a:p>
            <a:pPr marL="68580" indent="0">
              <a:lnSpc>
                <a:spcPct val="90000"/>
              </a:lnSpc>
              <a:buNone/>
            </a:pPr>
            <a:r>
              <a:rPr lang="en-US" sz="2800" dirty="0" smtClean="0">
                <a:solidFill>
                  <a:srgbClr val="800000"/>
                </a:solidFill>
                <a:ea typeface="ＭＳ Ｐゴシック" charset="0"/>
                <a:cs typeface="ＭＳ Ｐゴシック" charset="0"/>
              </a:rPr>
              <a:t>The level of the E/M code is determined by:</a:t>
            </a:r>
          </a:p>
          <a:p>
            <a:pPr marL="525780" indent="-457200">
              <a:lnSpc>
                <a:spcPct val="90000"/>
              </a:lnSpc>
              <a:buFont typeface="+mj-lt"/>
              <a:buAutoNum type="arabicPeriod"/>
            </a:pPr>
            <a:r>
              <a:rPr lang="en-US" sz="2800" dirty="0" smtClean="0">
                <a:solidFill>
                  <a:srgbClr val="800000"/>
                </a:solidFill>
                <a:ea typeface="ＭＳ Ｐゴシック" charset="0"/>
                <a:cs typeface="ＭＳ Ｐゴシック" charset="0"/>
              </a:rPr>
              <a:t>“The nature of the presenting illness” (i.e. how sick/complicated is this patient) </a:t>
            </a:r>
            <a:br>
              <a:rPr lang="en-US" sz="2800" dirty="0" smtClean="0">
                <a:solidFill>
                  <a:srgbClr val="800000"/>
                </a:solidFill>
                <a:ea typeface="ＭＳ Ｐゴシック" charset="0"/>
                <a:cs typeface="ＭＳ Ｐゴシック" charset="0"/>
              </a:rPr>
            </a:br>
            <a:r>
              <a:rPr lang="en-US" sz="2800" b="1" dirty="0" smtClean="0">
                <a:solidFill>
                  <a:srgbClr val="800000"/>
                </a:solidFill>
                <a:ea typeface="ＭＳ Ｐゴシック" charset="0"/>
                <a:cs typeface="ＭＳ Ｐゴシック" charset="0"/>
              </a:rPr>
              <a:t>and</a:t>
            </a:r>
          </a:p>
          <a:p>
            <a:pPr marL="525780" indent="-457200">
              <a:lnSpc>
                <a:spcPct val="90000"/>
              </a:lnSpc>
              <a:buFont typeface="+mj-lt"/>
              <a:buAutoNum type="arabicPeriod"/>
            </a:pPr>
            <a:r>
              <a:rPr lang="en-US" sz="2800" dirty="0" smtClean="0">
                <a:solidFill>
                  <a:srgbClr val="800000"/>
                </a:solidFill>
                <a:ea typeface="ＭＳ Ｐゴシック" charset="0"/>
                <a:cs typeface="ＭＳ Ｐゴシック" charset="0"/>
              </a:rPr>
              <a:t>The number of elements documented under:</a:t>
            </a:r>
          </a:p>
          <a:p>
            <a:pPr marL="966470" lvl="2" indent="-342900">
              <a:lnSpc>
                <a:spcPct val="90000"/>
              </a:lnSpc>
              <a:buSzPct val="80000"/>
              <a:buFont typeface="Arial" panose="020B0604020202020204" pitchFamily="34" charset="0"/>
              <a:buChar char="•"/>
            </a:pPr>
            <a:r>
              <a:rPr lang="en-US" sz="2400" dirty="0" smtClean="0">
                <a:ea typeface="ＭＳ Ｐゴシック" charset="0"/>
                <a:cs typeface="ＭＳ Ｐゴシック" charset="0"/>
              </a:rPr>
              <a:t>HISTORY</a:t>
            </a:r>
          </a:p>
          <a:p>
            <a:pPr marL="966470" lvl="2" indent="-342900">
              <a:lnSpc>
                <a:spcPct val="90000"/>
              </a:lnSpc>
              <a:buSzPct val="80000"/>
              <a:buFont typeface="Arial" panose="020B0604020202020204" pitchFamily="34" charset="0"/>
              <a:buChar char="•"/>
            </a:pPr>
            <a:r>
              <a:rPr lang="en-US" sz="2400" dirty="0" smtClean="0">
                <a:ea typeface="ＭＳ Ｐゴシック" charset="0"/>
                <a:cs typeface="ＭＳ Ｐゴシック" charset="0"/>
              </a:rPr>
              <a:t>EXAMINATION</a:t>
            </a:r>
          </a:p>
          <a:p>
            <a:pPr marL="966470" lvl="2" indent="-342900">
              <a:lnSpc>
                <a:spcPct val="90000"/>
              </a:lnSpc>
              <a:buSzPct val="80000"/>
              <a:buFont typeface="Arial" panose="020B0604020202020204" pitchFamily="34" charset="0"/>
              <a:buChar char="•"/>
            </a:pPr>
            <a:r>
              <a:rPr lang="en-US" sz="2400" dirty="0" smtClean="0">
                <a:ea typeface="ＭＳ Ｐゴシック" charset="0"/>
                <a:cs typeface="ＭＳ Ｐゴシック" charset="0"/>
              </a:rPr>
              <a:t>MEDICAL DECISION MAKING</a:t>
            </a:r>
            <a:endParaRPr lang="en-US" sz="2400"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23</a:t>
            </a:fld>
            <a:endParaRPr lang="en-US" dirty="0"/>
          </a:p>
        </p:txBody>
      </p:sp>
    </p:spTree>
    <p:extLst>
      <p:ext uri="{BB962C8B-B14F-4D97-AF65-F5344CB8AC3E}">
        <p14:creationId xmlns:p14="http://schemas.microsoft.com/office/powerpoint/2010/main" val="1970968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b="1" dirty="0" smtClean="0">
                <a:solidFill>
                  <a:schemeClr val="tx1"/>
                </a:solidFill>
                <a:ea typeface="ＭＳ Ｐゴシック" charset="0"/>
                <a:cs typeface="ＭＳ Ｐゴシック" charset="0"/>
              </a:rPr>
              <a:t>E/M </a:t>
            </a:r>
            <a:r>
              <a:rPr lang="en-US" b="1" dirty="0">
                <a:solidFill>
                  <a:schemeClr val="tx1"/>
                </a:solidFill>
                <a:ea typeface="ＭＳ Ｐゴシック" charset="0"/>
                <a:cs typeface="ＭＳ Ｐゴシック" charset="0"/>
              </a:rPr>
              <a:t>Codes</a:t>
            </a:r>
          </a:p>
        </p:txBody>
      </p:sp>
      <p:sp>
        <p:nvSpPr>
          <p:cNvPr id="32773" name="Rectangle 5"/>
          <p:cNvSpPr>
            <a:spLocks noGrp="1" noChangeArrowheads="1"/>
          </p:cNvSpPr>
          <p:nvPr>
            <p:ph idx="1"/>
          </p:nvPr>
        </p:nvSpPr>
        <p:spPr>
          <a:xfrm>
            <a:off x="685800" y="1835472"/>
            <a:ext cx="8458200" cy="4870128"/>
          </a:xfrm>
        </p:spPr>
        <p:txBody>
          <a:bodyPr>
            <a:noAutofit/>
          </a:bodyPr>
          <a:lstStyle/>
          <a:p>
            <a:pPr marL="68580" indent="0" eaLnBrk="1" hangingPunct="1">
              <a:buNone/>
            </a:pPr>
            <a:r>
              <a:rPr lang="en-US" b="1" dirty="0" smtClean="0">
                <a:solidFill>
                  <a:srgbClr val="000000"/>
                </a:solidFill>
                <a:ea typeface="ＭＳ Ｐゴシック" charset="0"/>
                <a:cs typeface="ＭＳ Ｐゴシック" charset="0"/>
              </a:rPr>
              <a:t>History and Examination </a:t>
            </a:r>
            <a:r>
              <a:rPr lang="en-US" dirty="0" smtClean="0">
                <a:ea typeface="ＭＳ Ｐゴシック" charset="0"/>
                <a:cs typeface="ＭＳ Ｐゴシック" charset="0"/>
              </a:rPr>
              <a:t>components are </a:t>
            </a:r>
            <a:r>
              <a:rPr lang="en-US" dirty="0">
                <a:ea typeface="ＭＳ Ｐゴシック" charset="0"/>
                <a:cs typeface="ＭＳ Ｐゴシック" charset="0"/>
              </a:rPr>
              <a:t>divided </a:t>
            </a:r>
            <a:r>
              <a:rPr lang="en-US" dirty="0" smtClean="0">
                <a:ea typeface="ＭＳ Ｐゴシック" charset="0"/>
                <a:cs typeface="ＭＳ Ｐゴシック" charset="0"/>
              </a:rPr>
              <a:t>into:</a:t>
            </a:r>
            <a:endParaRPr lang="en-US" dirty="0">
              <a:ea typeface="ＭＳ Ｐゴシック" charset="0"/>
              <a:cs typeface="ＭＳ Ｐゴシック" charset="0"/>
            </a:endParaRPr>
          </a:p>
          <a:p>
            <a:pPr lvl="2" eaLnBrk="1" hangingPunct="1"/>
            <a:r>
              <a:rPr lang="en-US" sz="2400" dirty="0">
                <a:ea typeface="ＭＳ Ｐゴシック" charset="0"/>
              </a:rPr>
              <a:t>Problem Focused</a:t>
            </a:r>
          </a:p>
          <a:p>
            <a:pPr lvl="2" eaLnBrk="1" hangingPunct="1"/>
            <a:r>
              <a:rPr lang="en-US" sz="2400" dirty="0">
                <a:ea typeface="ＭＳ Ｐゴシック" charset="0"/>
              </a:rPr>
              <a:t>Expanded Problem Focused</a:t>
            </a:r>
          </a:p>
          <a:p>
            <a:pPr lvl="2" eaLnBrk="1" hangingPunct="1"/>
            <a:r>
              <a:rPr lang="en-US" sz="2400" dirty="0">
                <a:ea typeface="ＭＳ Ｐゴシック" charset="0"/>
              </a:rPr>
              <a:t>Detailed</a:t>
            </a:r>
          </a:p>
          <a:p>
            <a:pPr lvl="2" eaLnBrk="1" hangingPunct="1"/>
            <a:r>
              <a:rPr lang="en-US" sz="2400" dirty="0" smtClean="0">
                <a:ea typeface="ＭＳ Ｐゴシック" charset="0"/>
              </a:rPr>
              <a:t>Comprehensive</a:t>
            </a:r>
            <a:br>
              <a:rPr lang="en-US" sz="2400" dirty="0" smtClean="0">
                <a:ea typeface="ＭＳ Ｐゴシック" charset="0"/>
              </a:rPr>
            </a:br>
            <a:endParaRPr lang="en-US" sz="2400" dirty="0" smtClean="0">
              <a:ea typeface="ＭＳ Ｐゴシック" charset="0"/>
            </a:endParaRPr>
          </a:p>
          <a:p>
            <a:pPr marL="68580" indent="0">
              <a:buNone/>
            </a:pPr>
            <a:r>
              <a:rPr lang="en-US" b="1" dirty="0" smtClean="0">
                <a:solidFill>
                  <a:schemeClr val="tx1"/>
                </a:solidFill>
                <a:ea typeface="ＭＳ Ｐゴシック" charset="0"/>
              </a:rPr>
              <a:t>Medical Decision Making </a:t>
            </a:r>
            <a:r>
              <a:rPr lang="en-US" dirty="0" smtClean="0">
                <a:ea typeface="ＭＳ Ｐゴシック" charset="0"/>
              </a:rPr>
              <a:t>component is divided into:</a:t>
            </a:r>
          </a:p>
          <a:p>
            <a:pPr lvl="2"/>
            <a:r>
              <a:rPr lang="en-US" sz="2400" dirty="0" smtClean="0">
                <a:ea typeface="ＭＳ Ｐゴシック" charset="0"/>
              </a:rPr>
              <a:t>Straightforward		</a:t>
            </a:r>
          </a:p>
          <a:p>
            <a:pPr lvl="2"/>
            <a:r>
              <a:rPr lang="en-US" sz="2400" dirty="0" smtClean="0">
                <a:ea typeface="ＭＳ Ｐゴシック" charset="0"/>
              </a:rPr>
              <a:t>Low </a:t>
            </a:r>
          </a:p>
          <a:p>
            <a:pPr lvl="2"/>
            <a:r>
              <a:rPr lang="en-US" sz="2400" dirty="0" smtClean="0">
                <a:ea typeface="ＭＳ Ｐゴシック" charset="0"/>
              </a:rPr>
              <a:t>Moderate</a:t>
            </a:r>
          </a:p>
          <a:p>
            <a:pPr lvl="2"/>
            <a:r>
              <a:rPr lang="en-US" sz="2400" dirty="0" smtClean="0">
                <a:ea typeface="ＭＳ Ｐゴシック" charset="0"/>
              </a:rPr>
              <a:t>High</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24</a:t>
            </a:fld>
            <a:endParaRPr lang="en-US" dirty="0"/>
          </a:p>
        </p:txBody>
      </p:sp>
    </p:spTree>
    <p:extLst>
      <p:ext uri="{BB962C8B-B14F-4D97-AF65-F5344CB8AC3E}">
        <p14:creationId xmlns:p14="http://schemas.microsoft.com/office/powerpoint/2010/main" val="170726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685800"/>
            <a:ext cx="7382435" cy="648736"/>
          </a:xfrm>
        </p:spPr>
        <p:txBody>
          <a:bodyPr>
            <a:normAutofit fontScale="90000"/>
          </a:bodyPr>
          <a:lstStyle/>
          <a:p>
            <a:r>
              <a:rPr lang="en-US" sz="3600" b="1" u="sng" dirty="0" smtClean="0">
                <a:latin typeface="Arial" charset="0"/>
                <a:ea typeface="ＭＳ Ｐゴシック" charset="0"/>
                <a:cs typeface="ＭＳ Ｐゴシック" charset="0"/>
              </a:rPr>
              <a:t/>
            </a:r>
            <a:br>
              <a:rPr lang="en-US" sz="3600" b="1" u="sng" dirty="0" smtClean="0">
                <a:latin typeface="Arial" charset="0"/>
                <a:ea typeface="ＭＳ Ｐゴシック" charset="0"/>
                <a:cs typeface="ＭＳ Ｐゴシック" charset="0"/>
              </a:rPr>
            </a:br>
            <a:r>
              <a:rPr lang="en-US" sz="3600" b="1" u="sng" dirty="0">
                <a:latin typeface="Arial" charset="0"/>
                <a:ea typeface="ＭＳ Ｐゴシック" charset="0"/>
                <a:cs typeface="ＭＳ Ｐゴシック" charset="0"/>
              </a:rPr>
              <a:t/>
            </a:r>
            <a:br>
              <a:rPr lang="en-US" sz="3600" b="1" u="sng" dirty="0">
                <a:latin typeface="Arial" charset="0"/>
                <a:ea typeface="ＭＳ Ｐゴシック" charset="0"/>
                <a:cs typeface="ＭＳ Ｐゴシック" charset="0"/>
              </a:rPr>
            </a:br>
            <a:r>
              <a:rPr lang="en-US" sz="3600" b="1" u="sng" dirty="0" smtClean="0">
                <a:latin typeface="Arial" charset="0"/>
                <a:ea typeface="ＭＳ Ｐゴシック" charset="0"/>
                <a:cs typeface="ＭＳ Ｐゴシック" charset="0"/>
              </a:rPr>
              <a:t/>
            </a:r>
            <a:br>
              <a:rPr lang="en-US" sz="3600" b="1" u="sng" dirty="0" smtClean="0">
                <a:latin typeface="Arial" charset="0"/>
                <a:ea typeface="ＭＳ Ｐゴシック" charset="0"/>
                <a:cs typeface="ＭＳ Ｐゴシック" charset="0"/>
              </a:rPr>
            </a:br>
            <a:r>
              <a:rPr lang="en-US" sz="3600" b="1" u="sng" dirty="0">
                <a:latin typeface="Arial" charset="0"/>
                <a:ea typeface="ＭＳ Ｐゴシック" charset="0"/>
                <a:cs typeface="ＭＳ Ｐゴシック" charset="0"/>
              </a:rPr>
              <a:t/>
            </a:r>
            <a:br>
              <a:rPr lang="en-US" sz="3600" b="1" u="sng" dirty="0">
                <a:latin typeface="Arial" charset="0"/>
                <a:ea typeface="ＭＳ Ｐゴシック" charset="0"/>
                <a:cs typeface="ＭＳ Ｐゴシック" charset="0"/>
              </a:rPr>
            </a:br>
            <a:r>
              <a:rPr lang="en-US" sz="3600" b="1" u="sng" dirty="0" smtClean="0">
                <a:latin typeface="Arial" charset="0"/>
                <a:ea typeface="ＭＳ Ｐゴシック" charset="0"/>
                <a:cs typeface="ＭＳ Ｐゴシック" charset="0"/>
              </a:rPr>
              <a:t/>
            </a:r>
            <a:br>
              <a:rPr lang="en-US" sz="3600" b="1" u="sng" dirty="0" smtClean="0">
                <a:latin typeface="Arial" charset="0"/>
                <a:ea typeface="ＭＳ Ｐゴシック" charset="0"/>
                <a:cs typeface="ＭＳ Ｐゴシック" charset="0"/>
              </a:rPr>
            </a:br>
            <a:r>
              <a:rPr lang="en-US" sz="3600" b="1" u="sng" dirty="0" smtClean="0">
                <a:solidFill>
                  <a:schemeClr val="tx1"/>
                </a:solidFill>
                <a:ea typeface="ＭＳ Ｐゴシック" charset="0"/>
                <a:cs typeface="ＭＳ Ｐゴシック" charset="0"/>
              </a:rPr>
              <a:t>HISTORY </a:t>
            </a:r>
            <a:r>
              <a:rPr lang="en-US" sz="3600" b="1" u="sng" dirty="0">
                <a:solidFill>
                  <a:schemeClr val="tx1"/>
                </a:solidFill>
                <a:ea typeface="ＭＳ Ｐゴシック" charset="0"/>
                <a:cs typeface="ＭＳ Ｐゴシック" charset="0"/>
              </a:rPr>
              <a:t>ELEMENTS</a:t>
            </a:r>
          </a:p>
        </p:txBody>
      </p:sp>
      <p:sp>
        <p:nvSpPr>
          <p:cNvPr id="72707" name="Rectangle 3"/>
          <p:cNvSpPr>
            <a:spLocks noGrp="1" noChangeArrowheads="1"/>
          </p:cNvSpPr>
          <p:nvPr>
            <p:ph idx="1"/>
          </p:nvPr>
        </p:nvSpPr>
        <p:spPr>
          <a:xfrm>
            <a:off x="685800" y="1447800"/>
            <a:ext cx="8458200" cy="5410200"/>
          </a:xfrm>
        </p:spPr>
        <p:txBody>
          <a:bodyPr>
            <a:normAutofit lnSpcReduction="10000"/>
          </a:bodyPr>
          <a:lstStyle/>
          <a:p>
            <a:pPr marL="68580" indent="0">
              <a:lnSpc>
                <a:spcPct val="90000"/>
              </a:lnSpc>
              <a:buNone/>
            </a:pPr>
            <a:r>
              <a:rPr lang="en-US" sz="2400" b="1" dirty="0">
                <a:latin typeface="Arial" charset="0"/>
                <a:ea typeface="ＭＳ Ｐゴシック" charset="0"/>
                <a:cs typeface="ＭＳ Ｐゴシック" charset="0"/>
              </a:rPr>
              <a:t>Chief Complaint or </a:t>
            </a:r>
            <a:r>
              <a:rPr lang="en-US" sz="2400" b="1" dirty="0" smtClean="0">
                <a:latin typeface="Arial" charset="0"/>
                <a:ea typeface="ＭＳ Ｐゴシック" charset="0"/>
                <a:cs typeface="ＭＳ Ｐゴシック" charset="0"/>
              </a:rPr>
              <a:t>reason </a:t>
            </a:r>
            <a:r>
              <a:rPr lang="en-US" sz="2400" b="1" dirty="0">
                <a:latin typeface="Arial" charset="0"/>
                <a:ea typeface="ＭＳ Ｐゴシック" charset="0"/>
                <a:cs typeface="ＭＳ Ｐゴシック" charset="0"/>
              </a:rPr>
              <a:t>for </a:t>
            </a:r>
            <a:r>
              <a:rPr lang="en-US" sz="2400" b="1" dirty="0" smtClean="0">
                <a:latin typeface="Arial" charset="0"/>
                <a:ea typeface="ＭＳ Ｐゴシック" charset="0"/>
                <a:cs typeface="ＭＳ Ｐゴシック" charset="0"/>
              </a:rPr>
              <a:t>encounter (CC)</a:t>
            </a:r>
            <a:br>
              <a:rPr lang="en-US" sz="2400" b="1" dirty="0" smtClean="0">
                <a:latin typeface="Arial" charset="0"/>
                <a:ea typeface="ＭＳ Ｐゴシック" charset="0"/>
                <a:cs typeface="ＭＳ Ｐゴシック" charset="0"/>
              </a:rPr>
            </a:br>
            <a:endParaRPr lang="en-US" sz="2400" b="1" dirty="0">
              <a:latin typeface="Arial" charset="0"/>
              <a:ea typeface="ＭＳ Ｐゴシック" charset="0"/>
              <a:cs typeface="ＭＳ Ｐゴシック" charset="0"/>
            </a:endParaRPr>
          </a:p>
          <a:p>
            <a:pPr marL="68580" indent="0">
              <a:lnSpc>
                <a:spcPct val="90000"/>
              </a:lnSpc>
              <a:buNone/>
            </a:pPr>
            <a:r>
              <a:rPr lang="en-US" sz="2400" b="1" dirty="0">
                <a:latin typeface="Arial" charset="0"/>
                <a:ea typeface="ＭＳ Ｐゴシック" charset="0"/>
                <a:cs typeface="ＭＳ Ｐゴシック" charset="0"/>
              </a:rPr>
              <a:t>History of Present Illness (HPI):</a:t>
            </a:r>
          </a:p>
          <a:p>
            <a:pPr lvl="1">
              <a:lnSpc>
                <a:spcPct val="90000"/>
              </a:lnSpc>
              <a:buFontTx/>
              <a:buNone/>
            </a:pPr>
            <a:r>
              <a:rPr lang="en-US" sz="2200" dirty="0">
                <a:latin typeface="Arial" charset="0"/>
                <a:ea typeface="ＭＳ Ｐゴシック" charset="0"/>
              </a:rPr>
              <a:t>Location, quality, severity, duration, timing, context,</a:t>
            </a:r>
          </a:p>
          <a:p>
            <a:pPr lvl="1">
              <a:lnSpc>
                <a:spcPct val="90000"/>
              </a:lnSpc>
              <a:buFontTx/>
              <a:buNone/>
            </a:pPr>
            <a:r>
              <a:rPr lang="en-US" sz="2200" dirty="0">
                <a:latin typeface="Arial" charset="0"/>
                <a:ea typeface="ＭＳ Ｐゴシック" charset="0"/>
              </a:rPr>
              <a:t>modifying factors, and associated signs and </a:t>
            </a:r>
            <a:r>
              <a:rPr lang="en-US" sz="2200" dirty="0" smtClean="0">
                <a:latin typeface="Arial" charset="0"/>
                <a:ea typeface="ＭＳ Ｐゴシック" charset="0"/>
              </a:rPr>
              <a:t>symptoms</a:t>
            </a:r>
            <a:br>
              <a:rPr lang="en-US" sz="2200" dirty="0" smtClean="0">
                <a:latin typeface="Arial" charset="0"/>
                <a:ea typeface="ＭＳ Ｐゴシック" charset="0"/>
              </a:rPr>
            </a:br>
            <a:endParaRPr lang="en-US" sz="2200" dirty="0">
              <a:latin typeface="Arial" charset="0"/>
              <a:ea typeface="ＭＳ Ｐゴシック" charset="0"/>
            </a:endParaRPr>
          </a:p>
          <a:p>
            <a:pPr marL="68580" indent="0">
              <a:lnSpc>
                <a:spcPct val="90000"/>
              </a:lnSpc>
              <a:buNone/>
            </a:pPr>
            <a:r>
              <a:rPr lang="en-US" sz="2400" b="1" dirty="0">
                <a:latin typeface="Arial" charset="0"/>
                <a:ea typeface="ＭＳ Ｐゴシック" charset="0"/>
                <a:cs typeface="ＭＳ Ｐゴシック" charset="0"/>
              </a:rPr>
              <a:t>Review of Systems (ROS</a:t>
            </a:r>
            <a:r>
              <a:rPr lang="en-US" sz="2400" b="1" dirty="0" smtClean="0">
                <a:latin typeface="Arial" charset="0"/>
                <a:ea typeface="ＭＳ Ｐゴシック" charset="0"/>
                <a:cs typeface="ＭＳ Ｐゴシック" charset="0"/>
              </a:rPr>
              <a:t>)</a:t>
            </a:r>
          </a:p>
          <a:p>
            <a:pPr lvl="1">
              <a:lnSpc>
                <a:spcPct val="90000"/>
              </a:lnSpc>
              <a:buFontTx/>
              <a:buNone/>
            </a:pPr>
            <a:r>
              <a:rPr lang="en-US" dirty="0">
                <a:latin typeface="Arial" charset="0"/>
                <a:ea typeface="ＭＳ Ｐゴシック" charset="0"/>
              </a:rPr>
              <a:t>(1)Constitutional (e.g. fever, weight loss); (2) Eyes; </a:t>
            </a:r>
          </a:p>
          <a:p>
            <a:pPr lvl="1">
              <a:lnSpc>
                <a:spcPct val="90000"/>
              </a:lnSpc>
              <a:buFontTx/>
              <a:buNone/>
            </a:pPr>
            <a:r>
              <a:rPr lang="en-US" dirty="0">
                <a:latin typeface="Arial" charset="0"/>
                <a:ea typeface="ＭＳ Ｐゴシック" charset="0"/>
              </a:rPr>
              <a:t>(3) Ears, Nose, Mouth, Throat; (4) Cardiovascular </a:t>
            </a:r>
          </a:p>
          <a:p>
            <a:pPr lvl="1">
              <a:lnSpc>
                <a:spcPct val="90000"/>
              </a:lnSpc>
              <a:buFontTx/>
              <a:buNone/>
            </a:pPr>
            <a:r>
              <a:rPr lang="en-US" dirty="0">
                <a:latin typeface="Arial" charset="0"/>
                <a:ea typeface="ＭＳ Ｐゴシック" charset="0"/>
              </a:rPr>
              <a:t>(5) Respiratory; (6) Gastrointestinal; (7) Genitourinary; </a:t>
            </a:r>
          </a:p>
          <a:p>
            <a:pPr lvl="1">
              <a:lnSpc>
                <a:spcPct val="90000"/>
              </a:lnSpc>
              <a:buFontTx/>
              <a:buNone/>
            </a:pPr>
            <a:r>
              <a:rPr lang="en-US" dirty="0">
                <a:latin typeface="Arial" charset="0"/>
                <a:ea typeface="ＭＳ Ｐゴシック" charset="0"/>
              </a:rPr>
              <a:t>(8) Musculoskeletal; (9) Integumentary; </a:t>
            </a:r>
          </a:p>
          <a:p>
            <a:pPr lvl="1">
              <a:lnSpc>
                <a:spcPct val="90000"/>
              </a:lnSpc>
              <a:buFontTx/>
              <a:buNone/>
            </a:pPr>
            <a:r>
              <a:rPr lang="en-US" dirty="0">
                <a:latin typeface="Arial" charset="0"/>
                <a:ea typeface="ＭＳ Ｐゴシック" charset="0"/>
              </a:rPr>
              <a:t>(10) Neurological; (11) Psychiatric; (12) Endocrine; </a:t>
            </a:r>
          </a:p>
          <a:p>
            <a:pPr lvl="1">
              <a:lnSpc>
                <a:spcPct val="90000"/>
              </a:lnSpc>
              <a:buFontTx/>
              <a:buNone/>
            </a:pPr>
            <a:r>
              <a:rPr lang="en-US" dirty="0">
                <a:latin typeface="Arial" charset="0"/>
                <a:ea typeface="ＭＳ Ｐゴシック" charset="0"/>
              </a:rPr>
              <a:t>(13) Hematologic/Lymphatic;(14) </a:t>
            </a:r>
            <a:r>
              <a:rPr lang="en-US" dirty="0" smtClean="0">
                <a:latin typeface="Arial" charset="0"/>
                <a:ea typeface="ＭＳ Ｐゴシック" charset="0"/>
              </a:rPr>
              <a:t>Allergic/Immunologic</a:t>
            </a:r>
            <a:br>
              <a:rPr lang="en-US" dirty="0" smtClean="0">
                <a:latin typeface="Arial" charset="0"/>
                <a:ea typeface="ＭＳ Ｐゴシック" charset="0"/>
              </a:rPr>
            </a:br>
            <a:endParaRPr lang="en-US" dirty="0" smtClean="0">
              <a:latin typeface="Arial" charset="0"/>
              <a:ea typeface="ＭＳ Ｐゴシック" charset="0"/>
            </a:endParaRPr>
          </a:p>
          <a:p>
            <a:pPr marL="0" lvl="1" indent="0">
              <a:lnSpc>
                <a:spcPct val="90000"/>
              </a:lnSpc>
              <a:buNone/>
            </a:pPr>
            <a:r>
              <a:rPr lang="en-US" sz="2400" b="1" dirty="0" smtClean="0">
                <a:solidFill>
                  <a:schemeClr val="tx1"/>
                </a:solidFill>
                <a:latin typeface="Arial" charset="0"/>
                <a:ea typeface="ＭＳ Ｐゴシック" charset="0"/>
                <a:cs typeface="ＭＳ Ｐゴシック" charset="0"/>
              </a:rPr>
              <a:t>Past</a:t>
            </a:r>
            <a:r>
              <a:rPr lang="en-US" sz="2400" b="1" dirty="0">
                <a:solidFill>
                  <a:schemeClr val="tx1"/>
                </a:solidFill>
                <a:latin typeface="Arial" charset="0"/>
                <a:ea typeface="ＭＳ Ｐゴシック" charset="0"/>
                <a:cs typeface="ＭＳ Ｐゴシック" charset="0"/>
              </a:rPr>
              <a:t>, </a:t>
            </a:r>
            <a:r>
              <a:rPr lang="en-US" sz="2400" b="1" dirty="0" smtClean="0">
                <a:solidFill>
                  <a:schemeClr val="tx1"/>
                </a:solidFill>
                <a:latin typeface="Arial" charset="0"/>
                <a:ea typeface="ＭＳ Ｐゴシック" charset="0"/>
                <a:cs typeface="ＭＳ Ｐゴシック" charset="0"/>
              </a:rPr>
              <a:t>Family, </a:t>
            </a:r>
            <a:r>
              <a:rPr lang="en-US" sz="2400" b="1" dirty="0">
                <a:solidFill>
                  <a:schemeClr val="tx1"/>
                </a:solidFill>
                <a:latin typeface="Arial" charset="0"/>
                <a:ea typeface="ＭＳ Ｐゴシック" charset="0"/>
                <a:cs typeface="ＭＳ Ｐゴシック" charset="0"/>
              </a:rPr>
              <a:t>and Social H</a:t>
            </a:r>
            <a:r>
              <a:rPr lang="en-US" sz="2400" b="1" dirty="0" smtClean="0">
                <a:solidFill>
                  <a:schemeClr val="tx1"/>
                </a:solidFill>
                <a:latin typeface="Arial" charset="0"/>
                <a:ea typeface="ＭＳ Ｐゴシック" charset="0"/>
                <a:cs typeface="ＭＳ Ｐゴシック" charset="0"/>
              </a:rPr>
              <a:t>istory (PFSH)</a:t>
            </a:r>
            <a:endParaRPr lang="en-US" sz="2400" b="1" dirty="0">
              <a:solidFill>
                <a:schemeClr val="tx1"/>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25</a:t>
            </a:fld>
            <a:endParaRPr lang="en-US" dirty="0"/>
          </a:p>
        </p:txBody>
      </p:sp>
    </p:spTree>
    <p:extLst>
      <p:ext uri="{BB962C8B-B14F-4D97-AF65-F5344CB8AC3E}">
        <p14:creationId xmlns:p14="http://schemas.microsoft.com/office/powerpoint/2010/main" val="2584953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62152" y="762000"/>
            <a:ext cx="8458200" cy="685800"/>
          </a:xfrm>
        </p:spPr>
        <p:txBody>
          <a:bodyPr>
            <a:normAutofit/>
          </a:bodyPr>
          <a:lstStyle/>
          <a:p>
            <a:pPr eaLnBrk="1" hangingPunct="1"/>
            <a:r>
              <a:rPr lang="en-US" sz="3000" b="1" dirty="0" smtClean="0">
                <a:solidFill>
                  <a:schemeClr val="tx1"/>
                </a:solidFill>
                <a:ea typeface="ＭＳ Ｐゴシック" charset="0"/>
                <a:cs typeface="ＭＳ Ｐゴシック" charset="0"/>
              </a:rPr>
              <a:t>Determining Level of Complexity HISTORY</a:t>
            </a:r>
            <a:endParaRPr lang="en-US" sz="3000" b="1" dirty="0">
              <a:solidFill>
                <a:schemeClr val="tx1"/>
              </a:solidFill>
              <a:ea typeface="ＭＳ Ｐゴシック" charset="0"/>
              <a:cs typeface="ＭＳ Ｐゴシック" charset="0"/>
            </a:endParaRPr>
          </a:p>
        </p:txBody>
      </p:sp>
      <p:sp>
        <p:nvSpPr>
          <p:cNvPr id="32773" name="Rectangle 5"/>
          <p:cNvSpPr>
            <a:spLocks noGrp="1" noChangeArrowheads="1"/>
          </p:cNvSpPr>
          <p:nvPr>
            <p:ph idx="1"/>
          </p:nvPr>
        </p:nvSpPr>
        <p:spPr>
          <a:xfrm>
            <a:off x="533400" y="1673772"/>
            <a:ext cx="8610600" cy="5181600"/>
          </a:xfrm>
        </p:spPr>
        <p:txBody>
          <a:bodyPr>
            <a:normAutofit/>
          </a:bodyPr>
          <a:lstStyle/>
          <a:p>
            <a:pPr marL="346075" lvl="1" indent="-234950"/>
            <a:r>
              <a:rPr lang="en-US" b="1" dirty="0" smtClean="0">
                <a:ea typeface="ＭＳ Ｐゴシック" charset="0"/>
              </a:rPr>
              <a:t>Problem focused</a:t>
            </a:r>
            <a:r>
              <a:rPr lang="en-US" dirty="0" smtClean="0">
                <a:ea typeface="ＭＳ Ｐゴシック" charset="0"/>
              </a:rPr>
              <a:t>: Chief complaint; brief history of present illness or problem</a:t>
            </a:r>
          </a:p>
          <a:p>
            <a:pPr marL="346075" lvl="1" indent="-234950"/>
            <a:r>
              <a:rPr lang="en-US" b="1" dirty="0" smtClean="0">
                <a:ea typeface="ＭＳ Ｐゴシック" charset="0"/>
              </a:rPr>
              <a:t>Expanded problem focused</a:t>
            </a:r>
            <a:r>
              <a:rPr lang="en-US" dirty="0" smtClean="0">
                <a:ea typeface="ＭＳ Ｐゴシック" charset="0"/>
              </a:rPr>
              <a:t>: Chief complaint; brief history of present illness; problem pertinent system review</a:t>
            </a:r>
          </a:p>
          <a:p>
            <a:pPr marL="346075" lvl="1" indent="-234950"/>
            <a:r>
              <a:rPr lang="en-US" b="1" dirty="0" smtClean="0">
                <a:ea typeface="ＭＳ Ｐゴシック" charset="0"/>
              </a:rPr>
              <a:t>Detailed</a:t>
            </a:r>
            <a:r>
              <a:rPr lang="en-US" dirty="0" smtClean="0">
                <a:ea typeface="ＭＳ Ｐゴシック" charset="0"/>
              </a:rPr>
              <a:t>: Chief complaint; extended history of present illness; problem pertinent system review extended to include a review of a limited number of additional systems; pertinent past, family, and/or social history</a:t>
            </a:r>
          </a:p>
          <a:p>
            <a:pPr marL="346075" lvl="1" indent="-234950"/>
            <a:r>
              <a:rPr lang="en-US" b="1" dirty="0" smtClean="0">
                <a:ea typeface="ＭＳ Ｐゴシック" charset="0"/>
              </a:rPr>
              <a:t>Comprehensive</a:t>
            </a:r>
            <a:r>
              <a:rPr lang="en-US" dirty="0" smtClean="0">
                <a:ea typeface="ＭＳ Ｐゴシック" charset="0"/>
              </a:rPr>
              <a:t>: Chief complaint; extended history of present illness; review of systems that is directly related to the problem(s) identified in the history of the present illness plus a review of all additional body systems; complete past, family, and social history</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26</a:t>
            </a:fld>
            <a:endParaRPr lang="en-US" dirty="0"/>
          </a:p>
        </p:txBody>
      </p:sp>
    </p:spTree>
    <p:extLst>
      <p:ext uri="{BB962C8B-B14F-4D97-AF65-F5344CB8AC3E}">
        <p14:creationId xmlns:p14="http://schemas.microsoft.com/office/powerpoint/2010/main" val="107899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1" y="685800"/>
            <a:ext cx="7381875" cy="838200"/>
          </a:xfrm>
        </p:spPr>
        <p:txBody>
          <a:bodyPr>
            <a:normAutofit/>
          </a:bodyPr>
          <a:lstStyle/>
          <a:p>
            <a:r>
              <a:rPr lang="en-US" b="1" dirty="0">
                <a:solidFill>
                  <a:schemeClr val="tx1"/>
                </a:solidFill>
                <a:ea typeface="ＭＳ Ｐゴシック" charset="0"/>
                <a:cs typeface="ＭＳ Ｐゴシック" charset="0"/>
              </a:rPr>
              <a:t>Psychiatry </a:t>
            </a:r>
            <a:r>
              <a:rPr lang="en-US" b="1" dirty="0" smtClean="0">
                <a:solidFill>
                  <a:schemeClr val="tx1"/>
                </a:solidFill>
                <a:ea typeface="ＭＳ Ｐゴシック" charset="0"/>
                <a:cs typeface="ＭＳ Ｐゴシック" charset="0"/>
              </a:rPr>
              <a:t>Specialty EXAM </a:t>
            </a:r>
            <a:endParaRPr lang="en-US" b="1" dirty="0">
              <a:solidFill>
                <a:schemeClr val="tx1"/>
              </a:solidFill>
              <a:ea typeface="ＭＳ Ｐゴシック" charset="0"/>
              <a:cs typeface="ＭＳ Ｐゴシック" charset="0"/>
            </a:endParaRPr>
          </a:p>
        </p:txBody>
      </p:sp>
      <p:sp>
        <p:nvSpPr>
          <p:cNvPr id="78851" name="Rectangle 4"/>
          <p:cNvSpPr>
            <a:spLocks noGrp="1" noChangeArrowheads="1"/>
          </p:cNvSpPr>
          <p:nvPr>
            <p:ph idx="1"/>
          </p:nvPr>
        </p:nvSpPr>
        <p:spPr>
          <a:xfrm>
            <a:off x="533400" y="1676400"/>
            <a:ext cx="8458200" cy="4953000"/>
          </a:xfrm>
        </p:spPr>
        <p:txBody>
          <a:bodyPr>
            <a:normAutofit fontScale="85000" lnSpcReduction="20000"/>
          </a:bodyPr>
          <a:lstStyle/>
          <a:p>
            <a:pPr marL="568325" lvl="2" indent="-334963">
              <a:lnSpc>
                <a:spcPct val="90000"/>
              </a:lnSpc>
              <a:buNone/>
            </a:pPr>
            <a:r>
              <a:rPr lang="en-US" sz="2800" b="1" dirty="0" smtClean="0">
                <a:ea typeface="ＭＳ Ｐゴシック" charset="0"/>
              </a:rPr>
              <a:t>Mental Status Examination</a:t>
            </a:r>
          </a:p>
          <a:p>
            <a:pPr marL="568325" lvl="2" indent="-334963">
              <a:lnSpc>
                <a:spcPct val="90000"/>
              </a:lnSpc>
            </a:pPr>
            <a:r>
              <a:rPr lang="en-US" sz="2800" dirty="0" smtClean="0">
                <a:ea typeface="ＭＳ Ｐゴシック" charset="0"/>
              </a:rPr>
              <a:t>Orientation to Time, Place, and Person</a:t>
            </a:r>
          </a:p>
          <a:p>
            <a:pPr marL="568325" lvl="2" indent="-334963">
              <a:lnSpc>
                <a:spcPct val="90000"/>
              </a:lnSpc>
            </a:pPr>
            <a:r>
              <a:rPr lang="en-US" sz="2800" dirty="0" smtClean="0">
                <a:ea typeface="ＭＳ Ｐゴシック" charset="0"/>
              </a:rPr>
              <a:t>Attention Span </a:t>
            </a:r>
            <a:r>
              <a:rPr lang="en-US" sz="2800" dirty="0">
                <a:ea typeface="ＭＳ Ｐゴシック" charset="0"/>
              </a:rPr>
              <a:t>and Concentration</a:t>
            </a:r>
          </a:p>
          <a:p>
            <a:pPr marL="568325" lvl="2" indent="-334963">
              <a:lnSpc>
                <a:spcPct val="90000"/>
              </a:lnSpc>
            </a:pPr>
            <a:r>
              <a:rPr lang="en-US" sz="2800" dirty="0">
                <a:ea typeface="ＭＳ Ｐゴシック" charset="0"/>
              </a:rPr>
              <a:t>Recent and Remote Memory</a:t>
            </a:r>
          </a:p>
          <a:p>
            <a:pPr marL="568325" lvl="2" indent="-334963">
              <a:lnSpc>
                <a:spcPct val="90000"/>
              </a:lnSpc>
            </a:pPr>
            <a:r>
              <a:rPr lang="en-US" sz="2800" dirty="0">
                <a:ea typeface="ＭＳ Ｐゴシック" charset="0"/>
              </a:rPr>
              <a:t>Language </a:t>
            </a:r>
            <a:r>
              <a:rPr lang="en-US" sz="2600" dirty="0">
                <a:ea typeface="ＭＳ Ｐゴシック" charset="0"/>
              </a:rPr>
              <a:t>(e.g. naming objects, repeating phrases)</a:t>
            </a:r>
          </a:p>
          <a:p>
            <a:pPr marL="568325" lvl="2" indent="-334963">
              <a:lnSpc>
                <a:spcPct val="90000"/>
              </a:lnSpc>
            </a:pPr>
            <a:r>
              <a:rPr lang="en-US" sz="2800" dirty="0">
                <a:ea typeface="ＭＳ Ｐゴシック" charset="0"/>
              </a:rPr>
              <a:t>Fund of Knowledge/Estimate of Intelligence</a:t>
            </a:r>
          </a:p>
          <a:p>
            <a:pPr marL="568325" lvl="2" indent="-334963">
              <a:lnSpc>
                <a:spcPct val="90000"/>
              </a:lnSpc>
            </a:pPr>
            <a:r>
              <a:rPr lang="en-US" sz="2800" dirty="0">
                <a:ea typeface="ＭＳ Ｐゴシック" charset="0"/>
              </a:rPr>
              <a:t>Speech</a:t>
            </a:r>
          </a:p>
          <a:p>
            <a:pPr marL="568325" lvl="2" indent="-334963">
              <a:lnSpc>
                <a:spcPct val="90000"/>
              </a:lnSpc>
            </a:pPr>
            <a:r>
              <a:rPr lang="en-US" sz="2800" dirty="0">
                <a:ea typeface="ＭＳ Ｐゴシック" charset="0"/>
              </a:rPr>
              <a:t>Mood and Affect</a:t>
            </a:r>
          </a:p>
          <a:p>
            <a:pPr marL="568325" lvl="2" indent="-334963">
              <a:lnSpc>
                <a:spcPct val="90000"/>
              </a:lnSpc>
            </a:pPr>
            <a:r>
              <a:rPr lang="en-US" sz="2800" dirty="0">
                <a:ea typeface="ＭＳ Ｐゴシック" charset="0"/>
              </a:rPr>
              <a:t>Thought Process </a:t>
            </a:r>
            <a:r>
              <a:rPr lang="en-US" sz="2600" dirty="0">
                <a:ea typeface="ＭＳ Ｐゴシック" charset="0"/>
              </a:rPr>
              <a:t>(e.g. rate of thoughts, logical vs. illogical, abstract reasoning, computation)</a:t>
            </a:r>
          </a:p>
          <a:p>
            <a:pPr marL="568325" lvl="2" indent="-334963">
              <a:lnSpc>
                <a:spcPct val="90000"/>
              </a:lnSpc>
            </a:pPr>
            <a:r>
              <a:rPr lang="en-US" sz="2800" dirty="0">
                <a:ea typeface="ＭＳ Ｐゴシック" charset="0"/>
              </a:rPr>
              <a:t>Associations </a:t>
            </a:r>
            <a:r>
              <a:rPr lang="en-US" sz="2600" dirty="0">
                <a:ea typeface="ＭＳ Ｐゴシック" charset="0"/>
              </a:rPr>
              <a:t>(e.g. loose, tangential, circumstantial, intact)</a:t>
            </a:r>
          </a:p>
          <a:p>
            <a:pPr marL="568325" lvl="2" indent="-334963">
              <a:lnSpc>
                <a:spcPct val="90000"/>
              </a:lnSpc>
            </a:pPr>
            <a:r>
              <a:rPr lang="en-US" sz="2800" dirty="0">
                <a:ea typeface="ＭＳ Ｐゴシック" charset="0"/>
              </a:rPr>
              <a:t>Thought Content  </a:t>
            </a:r>
            <a:r>
              <a:rPr lang="en-US" sz="2600" dirty="0">
                <a:ea typeface="ＭＳ Ｐゴシック" charset="0"/>
              </a:rPr>
              <a:t>(including delusions, hallucinations, suicidal, homicidal, preoccupation with violence, obsessions)</a:t>
            </a:r>
          </a:p>
          <a:p>
            <a:pPr marL="568325" lvl="2" indent="-334963">
              <a:lnSpc>
                <a:spcPct val="90000"/>
              </a:lnSpc>
            </a:pPr>
            <a:r>
              <a:rPr lang="en-US" sz="2800" dirty="0">
                <a:ea typeface="ＭＳ Ｐゴシック" charset="0"/>
              </a:rPr>
              <a:t>Judgment and </a:t>
            </a:r>
            <a:r>
              <a:rPr lang="en-US" sz="2800" dirty="0" smtClean="0">
                <a:ea typeface="ＭＳ Ｐゴシック" charset="0"/>
              </a:rPr>
              <a:t>Insight</a:t>
            </a:r>
            <a:endParaRPr lang="en-US" sz="2800" dirty="0">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27</a:t>
            </a:fld>
            <a:endParaRPr lang="en-US" dirty="0"/>
          </a:p>
        </p:txBody>
      </p:sp>
    </p:spTree>
    <p:extLst>
      <p:ext uri="{BB962C8B-B14F-4D97-AF65-F5344CB8AC3E}">
        <p14:creationId xmlns:p14="http://schemas.microsoft.com/office/powerpoint/2010/main" val="2793971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1" y="685800"/>
            <a:ext cx="7381875" cy="838200"/>
          </a:xfrm>
        </p:spPr>
        <p:txBody>
          <a:bodyPr>
            <a:normAutofit/>
          </a:bodyPr>
          <a:lstStyle/>
          <a:p>
            <a:r>
              <a:rPr lang="en-US" b="1" dirty="0">
                <a:solidFill>
                  <a:schemeClr val="tx1"/>
                </a:solidFill>
                <a:ea typeface="ＭＳ Ｐゴシック" charset="0"/>
                <a:cs typeface="ＭＳ Ｐゴシック" charset="0"/>
              </a:rPr>
              <a:t>Psychiatry </a:t>
            </a:r>
            <a:r>
              <a:rPr lang="en-US" b="1" dirty="0" smtClean="0">
                <a:solidFill>
                  <a:schemeClr val="tx1"/>
                </a:solidFill>
                <a:ea typeface="ＭＳ Ｐゴシック" charset="0"/>
                <a:cs typeface="ＭＳ Ｐゴシック" charset="0"/>
              </a:rPr>
              <a:t>Specialty EXAM </a:t>
            </a:r>
            <a:endParaRPr lang="en-US" b="1" dirty="0">
              <a:solidFill>
                <a:schemeClr val="tx1"/>
              </a:solidFill>
              <a:ea typeface="ＭＳ Ｐゴシック" charset="0"/>
              <a:cs typeface="ＭＳ Ｐゴシック" charset="0"/>
            </a:endParaRPr>
          </a:p>
        </p:txBody>
      </p:sp>
      <p:sp>
        <p:nvSpPr>
          <p:cNvPr id="78851" name="Rectangle 4"/>
          <p:cNvSpPr>
            <a:spLocks noGrp="1" noChangeArrowheads="1"/>
          </p:cNvSpPr>
          <p:nvPr>
            <p:ph idx="1"/>
          </p:nvPr>
        </p:nvSpPr>
        <p:spPr>
          <a:xfrm>
            <a:off x="533400" y="1676400"/>
            <a:ext cx="8458200" cy="4953000"/>
          </a:xfrm>
        </p:spPr>
        <p:txBody>
          <a:bodyPr>
            <a:normAutofit/>
          </a:bodyPr>
          <a:lstStyle/>
          <a:p>
            <a:pPr marL="568325" lvl="2" indent="-334963">
              <a:lnSpc>
                <a:spcPct val="90000"/>
              </a:lnSpc>
              <a:buNone/>
            </a:pPr>
            <a:r>
              <a:rPr lang="en-US" sz="2800" b="1" u="sng" dirty="0" smtClean="0">
                <a:ea typeface="ＭＳ Ｐゴシック" charset="0"/>
              </a:rPr>
              <a:t>CONSTITUTIONAL</a:t>
            </a:r>
          </a:p>
          <a:p>
            <a:pPr marL="568325" lvl="2" indent="-334963">
              <a:lnSpc>
                <a:spcPct val="90000"/>
              </a:lnSpc>
            </a:pPr>
            <a:r>
              <a:rPr lang="en-US" dirty="0" smtClean="0">
                <a:solidFill>
                  <a:schemeClr val="tx1"/>
                </a:solidFill>
                <a:ea typeface="ＭＳ Ｐゴシック" charset="0"/>
              </a:rPr>
              <a:t>Vital </a:t>
            </a:r>
            <a:r>
              <a:rPr lang="en-US" dirty="0">
                <a:solidFill>
                  <a:schemeClr val="tx1"/>
                </a:solidFill>
                <a:ea typeface="ＭＳ Ｐゴシック" charset="0"/>
              </a:rPr>
              <a:t>Signs (any 3 of 7): </a:t>
            </a:r>
            <a:endParaRPr lang="en-US" dirty="0" smtClean="0">
              <a:solidFill>
                <a:schemeClr val="tx1"/>
              </a:solidFill>
              <a:ea typeface="ＭＳ Ｐゴシック" charset="0"/>
            </a:endParaRPr>
          </a:p>
          <a:p>
            <a:pPr marL="778637" lvl="3" indent="-334963">
              <a:lnSpc>
                <a:spcPct val="90000"/>
              </a:lnSpc>
            </a:pPr>
            <a:r>
              <a:rPr lang="en-US" dirty="0" smtClean="0">
                <a:solidFill>
                  <a:schemeClr val="tx1"/>
                </a:solidFill>
                <a:ea typeface="ＭＳ Ｐゴシック" charset="0"/>
              </a:rPr>
              <a:t>Sitting </a:t>
            </a:r>
            <a:r>
              <a:rPr lang="en-US" dirty="0">
                <a:solidFill>
                  <a:schemeClr val="tx1"/>
                </a:solidFill>
                <a:ea typeface="ＭＳ Ｐゴシック" charset="0"/>
              </a:rPr>
              <a:t>or standing </a:t>
            </a:r>
            <a:r>
              <a:rPr lang="en-US" dirty="0" smtClean="0">
                <a:solidFill>
                  <a:schemeClr val="tx1"/>
                </a:solidFill>
                <a:ea typeface="ＭＳ Ｐゴシック" charset="0"/>
              </a:rPr>
              <a:t>BP</a:t>
            </a:r>
          </a:p>
          <a:p>
            <a:pPr marL="778637" lvl="3" indent="-334963">
              <a:lnSpc>
                <a:spcPct val="90000"/>
              </a:lnSpc>
            </a:pPr>
            <a:r>
              <a:rPr lang="en-US" dirty="0" smtClean="0">
                <a:solidFill>
                  <a:schemeClr val="tx1"/>
                </a:solidFill>
                <a:ea typeface="ＭＳ Ｐゴシック" charset="0"/>
              </a:rPr>
              <a:t>Supine </a:t>
            </a:r>
            <a:r>
              <a:rPr lang="en-US" dirty="0">
                <a:solidFill>
                  <a:schemeClr val="tx1"/>
                </a:solidFill>
                <a:ea typeface="ＭＳ Ｐゴシック" charset="0"/>
              </a:rPr>
              <a:t>BP </a:t>
            </a:r>
            <a:endParaRPr lang="en-US" dirty="0" smtClean="0">
              <a:solidFill>
                <a:schemeClr val="tx1"/>
              </a:solidFill>
              <a:ea typeface="ＭＳ Ｐゴシック" charset="0"/>
            </a:endParaRPr>
          </a:p>
          <a:p>
            <a:pPr marL="778637" lvl="3" indent="-334963">
              <a:lnSpc>
                <a:spcPct val="90000"/>
              </a:lnSpc>
            </a:pPr>
            <a:r>
              <a:rPr lang="en-US" dirty="0" smtClean="0">
                <a:solidFill>
                  <a:schemeClr val="tx1"/>
                </a:solidFill>
                <a:ea typeface="ＭＳ Ｐゴシック" charset="0"/>
              </a:rPr>
              <a:t>Pulse </a:t>
            </a:r>
            <a:r>
              <a:rPr lang="en-US" dirty="0">
                <a:solidFill>
                  <a:schemeClr val="tx1"/>
                </a:solidFill>
                <a:ea typeface="ＭＳ Ｐゴシック" charset="0"/>
              </a:rPr>
              <a:t>rate and </a:t>
            </a:r>
            <a:r>
              <a:rPr lang="en-US" dirty="0" smtClean="0">
                <a:solidFill>
                  <a:schemeClr val="tx1"/>
                </a:solidFill>
                <a:ea typeface="ＭＳ Ｐゴシック" charset="0"/>
              </a:rPr>
              <a:t>regularity</a:t>
            </a:r>
          </a:p>
          <a:p>
            <a:pPr marL="778637" lvl="3" indent="-334963">
              <a:lnSpc>
                <a:spcPct val="90000"/>
              </a:lnSpc>
            </a:pPr>
            <a:r>
              <a:rPr lang="en-US" dirty="0" smtClean="0">
                <a:solidFill>
                  <a:schemeClr val="tx1"/>
                </a:solidFill>
                <a:ea typeface="ＭＳ Ｐゴシック" charset="0"/>
              </a:rPr>
              <a:t>Respiration</a:t>
            </a:r>
          </a:p>
          <a:p>
            <a:pPr marL="778637" lvl="3" indent="-334963">
              <a:lnSpc>
                <a:spcPct val="90000"/>
              </a:lnSpc>
            </a:pPr>
            <a:r>
              <a:rPr lang="en-US" dirty="0" smtClean="0">
                <a:solidFill>
                  <a:schemeClr val="tx1"/>
                </a:solidFill>
                <a:ea typeface="ＭＳ Ｐゴシック" charset="0"/>
              </a:rPr>
              <a:t>Temperature</a:t>
            </a:r>
          </a:p>
          <a:p>
            <a:pPr marL="778637" lvl="3" indent="-334963">
              <a:lnSpc>
                <a:spcPct val="90000"/>
              </a:lnSpc>
            </a:pPr>
            <a:r>
              <a:rPr lang="en-US" dirty="0" smtClean="0">
                <a:solidFill>
                  <a:schemeClr val="tx1"/>
                </a:solidFill>
                <a:ea typeface="ＭＳ Ｐゴシック" charset="0"/>
              </a:rPr>
              <a:t>Height</a:t>
            </a:r>
          </a:p>
          <a:p>
            <a:pPr marL="778637" lvl="3" indent="-334963">
              <a:lnSpc>
                <a:spcPct val="90000"/>
              </a:lnSpc>
            </a:pPr>
            <a:r>
              <a:rPr lang="en-US" dirty="0" smtClean="0">
                <a:solidFill>
                  <a:schemeClr val="tx1"/>
                </a:solidFill>
                <a:ea typeface="ＭＳ Ｐゴシック" charset="0"/>
              </a:rPr>
              <a:t>Weight</a:t>
            </a:r>
          </a:p>
          <a:p>
            <a:pPr marL="443674" lvl="3" indent="0">
              <a:lnSpc>
                <a:spcPct val="90000"/>
              </a:lnSpc>
              <a:buNone/>
            </a:pPr>
            <a:r>
              <a:rPr lang="en-US" sz="2000" dirty="0" smtClean="0">
                <a:solidFill>
                  <a:schemeClr val="tx1"/>
                </a:solidFill>
                <a:ea typeface="ＭＳ Ｐゴシック" charset="0"/>
              </a:rPr>
              <a:t>AND</a:t>
            </a:r>
          </a:p>
          <a:p>
            <a:pPr marL="568325" lvl="2" indent="-334963">
              <a:lnSpc>
                <a:spcPct val="90000"/>
              </a:lnSpc>
            </a:pPr>
            <a:r>
              <a:rPr lang="en-US" sz="2000" dirty="0" smtClean="0">
                <a:solidFill>
                  <a:schemeClr val="tx1"/>
                </a:solidFill>
                <a:ea typeface="ＭＳ Ｐゴシック" charset="0"/>
              </a:rPr>
              <a:t>General </a:t>
            </a:r>
            <a:r>
              <a:rPr lang="en-US" sz="2000" dirty="0">
                <a:solidFill>
                  <a:schemeClr val="tx1"/>
                </a:solidFill>
                <a:ea typeface="ＭＳ Ｐゴシック" charset="0"/>
              </a:rPr>
              <a:t>Appearance</a:t>
            </a:r>
            <a:r>
              <a:rPr lang="en-US" sz="2000" u="sng" dirty="0">
                <a:solidFill>
                  <a:schemeClr val="tx1"/>
                </a:solidFill>
                <a:ea typeface="ＭＳ Ｐゴシック" charset="0"/>
              </a:rPr>
              <a:t> </a:t>
            </a:r>
            <a:endParaRPr lang="en-US" sz="2000" u="sng" dirty="0" smtClean="0">
              <a:solidFill>
                <a:schemeClr val="tx1"/>
              </a:solidFill>
              <a:ea typeface="ＭＳ Ｐゴシック" charset="0"/>
            </a:endParaRPr>
          </a:p>
          <a:p>
            <a:pPr marL="0" lvl="1" indent="0">
              <a:lnSpc>
                <a:spcPct val="90000"/>
              </a:lnSpc>
              <a:buNone/>
            </a:pPr>
            <a:r>
              <a:rPr lang="en-US" sz="2800" b="1" u="sng" dirty="0" smtClean="0">
                <a:ea typeface="ＭＳ Ｐゴシック" charset="0"/>
              </a:rPr>
              <a:t>MUSCULOSKELETAL</a:t>
            </a:r>
          </a:p>
          <a:p>
            <a:pPr marL="294005" lvl="1" indent="-334963">
              <a:lnSpc>
                <a:spcPct val="90000"/>
              </a:lnSpc>
            </a:pPr>
            <a:r>
              <a:rPr lang="en-US" sz="1800" dirty="0" smtClean="0">
                <a:solidFill>
                  <a:schemeClr val="tx1"/>
                </a:solidFill>
                <a:ea typeface="ＭＳ Ｐゴシック" charset="0"/>
              </a:rPr>
              <a:t>Gait </a:t>
            </a:r>
            <a:r>
              <a:rPr lang="en-US" sz="1800" dirty="0">
                <a:solidFill>
                  <a:schemeClr val="tx1"/>
                </a:solidFill>
                <a:ea typeface="ＭＳ Ｐゴシック" charset="0"/>
              </a:rPr>
              <a:t>and Station </a:t>
            </a:r>
            <a:r>
              <a:rPr lang="en-US" sz="2800" b="1" dirty="0">
                <a:solidFill>
                  <a:srgbClr val="990000"/>
                </a:solidFill>
                <a:ea typeface="ＭＳ Ｐゴシック" charset="0"/>
              </a:rPr>
              <a:t>OR</a:t>
            </a:r>
            <a:r>
              <a:rPr lang="en-US" sz="1800" b="1" dirty="0">
                <a:solidFill>
                  <a:srgbClr val="990000"/>
                </a:solidFill>
                <a:ea typeface="ＭＳ Ｐゴシック" charset="0"/>
              </a:rPr>
              <a:t>  </a:t>
            </a:r>
            <a:r>
              <a:rPr lang="en-US" sz="1800" dirty="0">
                <a:solidFill>
                  <a:schemeClr val="tx1"/>
                </a:solidFill>
                <a:ea typeface="ＭＳ Ｐゴシック" charset="0"/>
              </a:rPr>
              <a:t>Muscle Strength and Tone (with notation of any abnormal movements, etc</a:t>
            </a:r>
            <a:r>
              <a:rPr lang="en-US" sz="1800" dirty="0" smtClean="0">
                <a:solidFill>
                  <a:schemeClr val="tx1"/>
                </a:solidFill>
                <a:ea typeface="ＭＳ Ｐゴシック" charset="0"/>
              </a:rPr>
              <a:t>.)</a:t>
            </a:r>
            <a:endParaRPr lang="en-US" sz="1800" dirty="0">
              <a:solidFill>
                <a:schemeClr val="tx1"/>
              </a:solidFill>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28</a:t>
            </a:fld>
            <a:endParaRPr lang="en-US" dirty="0"/>
          </a:p>
        </p:txBody>
      </p:sp>
    </p:spTree>
    <p:extLst>
      <p:ext uri="{BB962C8B-B14F-4D97-AF65-F5344CB8AC3E}">
        <p14:creationId xmlns:p14="http://schemas.microsoft.com/office/powerpoint/2010/main" val="673427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09600" y="838201"/>
            <a:ext cx="8534400" cy="689913"/>
          </a:xfrm>
        </p:spPr>
        <p:txBody>
          <a:bodyPr>
            <a:normAutofit/>
          </a:bodyPr>
          <a:lstStyle/>
          <a:p>
            <a:pPr eaLnBrk="1" hangingPunct="1"/>
            <a:r>
              <a:rPr lang="en-US" sz="3000" b="1" dirty="0" smtClean="0">
                <a:solidFill>
                  <a:schemeClr val="tx1"/>
                </a:solidFill>
                <a:ea typeface="ＭＳ Ｐゴシック" charset="0"/>
                <a:cs typeface="ＭＳ Ｐゴシック" charset="0"/>
              </a:rPr>
              <a:t>Determining Level of Complexity EXAM</a:t>
            </a:r>
            <a:endParaRPr lang="en-US" sz="3000" b="1" dirty="0">
              <a:solidFill>
                <a:schemeClr val="tx1"/>
              </a:solidFill>
              <a:ea typeface="ＭＳ Ｐゴシック" charset="0"/>
              <a:cs typeface="ＭＳ Ｐゴシック" charset="0"/>
            </a:endParaRPr>
          </a:p>
        </p:txBody>
      </p:sp>
      <p:sp>
        <p:nvSpPr>
          <p:cNvPr id="32773" name="Rectangle 5"/>
          <p:cNvSpPr>
            <a:spLocks noGrp="1" noChangeArrowheads="1"/>
          </p:cNvSpPr>
          <p:nvPr>
            <p:ph idx="1"/>
          </p:nvPr>
        </p:nvSpPr>
        <p:spPr>
          <a:xfrm>
            <a:off x="685800" y="1752600"/>
            <a:ext cx="8153400" cy="4724400"/>
          </a:xfrm>
        </p:spPr>
        <p:txBody>
          <a:bodyPr>
            <a:normAutofit/>
          </a:bodyPr>
          <a:lstStyle/>
          <a:p>
            <a:pPr lvl="1"/>
            <a:r>
              <a:rPr lang="en-US" sz="2800" b="1" dirty="0" smtClean="0">
                <a:ea typeface="ＭＳ Ｐゴシック" charset="0"/>
              </a:rPr>
              <a:t>Problem focused</a:t>
            </a:r>
            <a:r>
              <a:rPr lang="en-US" sz="2800" dirty="0" smtClean="0">
                <a:ea typeface="ＭＳ Ｐゴシック" charset="0"/>
              </a:rPr>
              <a:t>: </a:t>
            </a:r>
            <a:r>
              <a:rPr lang="en-US" sz="2800" b="1" dirty="0" smtClean="0">
                <a:solidFill>
                  <a:srgbClr val="800000"/>
                </a:solidFill>
                <a:ea typeface="ＭＳ Ｐゴシック" charset="0"/>
              </a:rPr>
              <a:t>1 to  5</a:t>
            </a:r>
            <a:r>
              <a:rPr lang="en-US" sz="2800" dirty="0" smtClean="0">
                <a:ea typeface="ＭＳ Ｐゴシック" charset="0"/>
              </a:rPr>
              <a:t> elements identified by a bullet</a:t>
            </a:r>
          </a:p>
          <a:p>
            <a:pPr lvl="1"/>
            <a:r>
              <a:rPr lang="en-US" sz="2800" b="1" dirty="0" smtClean="0">
                <a:ea typeface="ＭＳ Ｐゴシック" charset="0"/>
              </a:rPr>
              <a:t>Expanded problem focused</a:t>
            </a:r>
            <a:r>
              <a:rPr lang="en-US" sz="2800" dirty="0" smtClean="0">
                <a:ea typeface="ＭＳ Ｐゴシック" charset="0"/>
              </a:rPr>
              <a:t>: </a:t>
            </a:r>
            <a:r>
              <a:rPr lang="en-US" sz="2800" b="1" dirty="0" smtClean="0">
                <a:solidFill>
                  <a:srgbClr val="800000"/>
                </a:solidFill>
                <a:ea typeface="ＭＳ Ｐゴシック" charset="0"/>
              </a:rPr>
              <a:t>At least 6 </a:t>
            </a:r>
            <a:r>
              <a:rPr lang="en-US" sz="2800" dirty="0" smtClean="0">
                <a:ea typeface="ＭＳ Ｐゴシック" charset="0"/>
              </a:rPr>
              <a:t>elements identified by a bullet</a:t>
            </a:r>
          </a:p>
          <a:p>
            <a:pPr lvl="1"/>
            <a:r>
              <a:rPr lang="en-US" sz="2800" b="1" dirty="0" smtClean="0">
                <a:ea typeface="ＭＳ Ｐゴシック" charset="0"/>
              </a:rPr>
              <a:t>Detailed</a:t>
            </a:r>
            <a:r>
              <a:rPr lang="en-US" sz="2800" dirty="0" smtClean="0">
                <a:ea typeface="ＭＳ Ｐゴシック" charset="0"/>
              </a:rPr>
              <a:t>: </a:t>
            </a:r>
            <a:r>
              <a:rPr lang="en-US" sz="2800" b="1" dirty="0" smtClean="0">
                <a:solidFill>
                  <a:srgbClr val="800000"/>
                </a:solidFill>
                <a:ea typeface="ＭＳ Ｐゴシック" charset="0"/>
              </a:rPr>
              <a:t>At least 9 </a:t>
            </a:r>
            <a:r>
              <a:rPr lang="en-US" sz="2800" dirty="0" smtClean="0">
                <a:ea typeface="ＭＳ Ｐゴシック" charset="0"/>
              </a:rPr>
              <a:t>elements identified by a bullet</a:t>
            </a:r>
          </a:p>
          <a:p>
            <a:pPr lvl="1"/>
            <a:r>
              <a:rPr lang="en-US" sz="2800" b="1" dirty="0" smtClean="0">
                <a:ea typeface="ＭＳ Ｐゴシック" charset="0"/>
              </a:rPr>
              <a:t>Comprehensive</a:t>
            </a:r>
            <a:r>
              <a:rPr lang="en-US" sz="2800" dirty="0" smtClean="0">
                <a:ea typeface="ＭＳ Ｐゴシック" charset="0"/>
              </a:rPr>
              <a:t>: </a:t>
            </a:r>
            <a:r>
              <a:rPr lang="en-US" sz="2800" b="1" dirty="0" smtClean="0">
                <a:solidFill>
                  <a:srgbClr val="800000"/>
                </a:solidFill>
                <a:ea typeface="ＭＳ Ｐゴシック" charset="0"/>
              </a:rPr>
              <a:t>Perform all </a:t>
            </a:r>
            <a:r>
              <a:rPr lang="en-US" sz="2800" dirty="0" smtClean="0">
                <a:ea typeface="ＭＳ Ｐゴシック" charset="0"/>
              </a:rPr>
              <a:t>elements identified by a bullet</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29</a:t>
            </a:fld>
            <a:endParaRPr lang="en-US" dirty="0"/>
          </a:p>
        </p:txBody>
      </p:sp>
    </p:spTree>
    <p:extLst>
      <p:ext uri="{BB962C8B-B14F-4D97-AF65-F5344CB8AC3E}">
        <p14:creationId xmlns:p14="http://schemas.microsoft.com/office/powerpoint/2010/main" val="411403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Housekeeping</a:t>
            </a:r>
            <a:endParaRPr lang="en-US" b="1" dirty="0">
              <a:solidFill>
                <a:schemeClr val="tx1"/>
              </a:solidFill>
            </a:endParaRPr>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b="1" dirty="0" smtClean="0">
                <a:solidFill>
                  <a:schemeClr val="tx1"/>
                </a:solidFill>
                <a:ea typeface="ＭＳ Ｐゴシック" charset="0"/>
                <a:cs typeface="ＭＳ Ｐゴシック" charset="0"/>
              </a:rPr>
              <a:t>Medical Decision-Making</a:t>
            </a:r>
            <a:endParaRPr lang="en-US" b="1" dirty="0">
              <a:solidFill>
                <a:schemeClr val="tx1"/>
              </a:solidFill>
              <a:ea typeface="ＭＳ Ｐゴシック" charset="0"/>
              <a:cs typeface="ＭＳ Ｐゴシック" charset="0"/>
            </a:endParaRPr>
          </a:p>
        </p:txBody>
      </p:sp>
      <p:sp>
        <p:nvSpPr>
          <p:cNvPr id="32773" name="Rectangle 5"/>
          <p:cNvSpPr>
            <a:spLocks noGrp="1" noChangeArrowheads="1"/>
          </p:cNvSpPr>
          <p:nvPr>
            <p:ph idx="1"/>
          </p:nvPr>
        </p:nvSpPr>
        <p:spPr>
          <a:xfrm>
            <a:off x="838200" y="1835472"/>
            <a:ext cx="7848600" cy="4489128"/>
          </a:xfrm>
        </p:spPr>
        <p:txBody>
          <a:bodyPr>
            <a:normAutofit lnSpcReduction="10000"/>
          </a:bodyPr>
          <a:lstStyle/>
          <a:p>
            <a:pPr marL="365760" lvl="1" indent="0">
              <a:buNone/>
            </a:pPr>
            <a:r>
              <a:rPr lang="en-US" sz="2800" dirty="0" smtClean="0">
                <a:solidFill>
                  <a:srgbClr val="09213B"/>
                </a:solidFill>
                <a:ea typeface="ＭＳ Ｐゴシック" charset="0"/>
              </a:rPr>
              <a:t>Divided into the following levels:</a:t>
            </a:r>
            <a:endParaRPr lang="en-US" sz="2800" dirty="0">
              <a:solidFill>
                <a:srgbClr val="09213B"/>
              </a:solidFill>
              <a:ea typeface="ＭＳ Ｐゴシック" charset="0"/>
            </a:endParaRPr>
          </a:p>
          <a:p>
            <a:pPr lvl="2"/>
            <a:r>
              <a:rPr lang="en-US" sz="2600" dirty="0">
                <a:solidFill>
                  <a:srgbClr val="09213B"/>
                </a:solidFill>
                <a:ea typeface="ＭＳ Ｐゴシック" charset="0"/>
              </a:rPr>
              <a:t>Straightforward </a:t>
            </a:r>
          </a:p>
          <a:p>
            <a:pPr lvl="2"/>
            <a:r>
              <a:rPr lang="en-US" sz="2600" dirty="0">
                <a:solidFill>
                  <a:srgbClr val="09213B"/>
                </a:solidFill>
                <a:ea typeface="ＭＳ Ｐゴシック" charset="0"/>
              </a:rPr>
              <a:t>Low </a:t>
            </a:r>
          </a:p>
          <a:p>
            <a:pPr lvl="2"/>
            <a:r>
              <a:rPr lang="en-US" sz="2600" dirty="0">
                <a:solidFill>
                  <a:srgbClr val="09213B"/>
                </a:solidFill>
                <a:ea typeface="ＭＳ Ｐゴシック" charset="0"/>
              </a:rPr>
              <a:t>Moderate</a:t>
            </a:r>
          </a:p>
          <a:p>
            <a:pPr lvl="2"/>
            <a:r>
              <a:rPr lang="en-US" sz="2600" dirty="0">
                <a:solidFill>
                  <a:srgbClr val="09213B"/>
                </a:solidFill>
                <a:ea typeface="ＭＳ Ｐゴシック" charset="0"/>
              </a:rPr>
              <a:t>High</a:t>
            </a:r>
          </a:p>
          <a:p>
            <a:pPr lvl="1"/>
            <a:endParaRPr lang="en-US" sz="2400" dirty="0" smtClean="0">
              <a:solidFill>
                <a:srgbClr val="09213B"/>
              </a:solidFill>
              <a:ea typeface="ＭＳ Ｐゴシック" charset="0"/>
            </a:endParaRPr>
          </a:p>
          <a:p>
            <a:pPr marL="365760" lvl="1" indent="0">
              <a:buNone/>
            </a:pPr>
            <a:r>
              <a:rPr lang="en-US" sz="2600" dirty="0" smtClean="0">
                <a:solidFill>
                  <a:srgbClr val="09213B"/>
                </a:solidFill>
                <a:ea typeface="ＭＳ Ｐゴシック" charset="0"/>
              </a:rPr>
              <a:t>Levels are based on:</a:t>
            </a:r>
          </a:p>
          <a:p>
            <a:pPr lvl="2"/>
            <a:r>
              <a:rPr lang="en-US" sz="2600" dirty="0" smtClean="0">
                <a:solidFill>
                  <a:srgbClr val="09213B"/>
                </a:solidFill>
                <a:ea typeface="ＭＳ Ｐゴシック" charset="0"/>
              </a:rPr>
              <a:t>Number of Problems or Diagnoses</a:t>
            </a:r>
          </a:p>
          <a:p>
            <a:pPr lvl="2"/>
            <a:r>
              <a:rPr lang="en-US" sz="2600" dirty="0" smtClean="0">
                <a:solidFill>
                  <a:srgbClr val="09213B"/>
                </a:solidFill>
                <a:ea typeface="ＭＳ Ｐゴシック" charset="0"/>
              </a:rPr>
              <a:t>Data reviewed or ordered</a:t>
            </a:r>
          </a:p>
          <a:p>
            <a:pPr lvl="2"/>
            <a:r>
              <a:rPr lang="en-US" sz="2600" dirty="0" smtClean="0">
                <a:solidFill>
                  <a:srgbClr val="09213B"/>
                </a:solidFill>
                <a:ea typeface="ＭＳ Ｐゴシック" charset="0"/>
              </a:rPr>
              <a:t>Level of Risk</a:t>
            </a:r>
            <a:endParaRPr lang="en-US" sz="2600" dirty="0">
              <a:solidFill>
                <a:srgbClr val="09213B"/>
              </a:solidFill>
              <a:ea typeface="ＭＳ Ｐゴシック" charset="0"/>
            </a:endParaRPr>
          </a:p>
          <a:p>
            <a:pPr marL="349250" lvl="1" indent="0">
              <a:buNone/>
            </a:pPr>
            <a:endParaRPr lang="en-US" sz="2400" dirty="0" smtClean="0">
              <a:solidFill>
                <a:srgbClr val="09213B"/>
              </a:solidFill>
              <a:latin typeface="Times New Roman" charset="0"/>
              <a:ea typeface="ＭＳ Ｐゴシック" charset="0"/>
              <a:cs typeface="ＭＳ Ｐゴシック" charset="0"/>
            </a:endParaRPr>
          </a:p>
          <a:p>
            <a:pPr marL="349250" lvl="1" indent="0">
              <a:buNone/>
            </a:pPr>
            <a:endParaRPr lang="en-US" sz="3000" b="1" dirty="0" smtClean="0">
              <a:solidFill>
                <a:srgbClr val="000000"/>
              </a:solidFill>
              <a:latin typeface="Times New Roman" charset="0"/>
              <a:ea typeface="ＭＳ Ｐゴシック" charset="0"/>
              <a:cs typeface="ＭＳ Ｐゴシック" charset="0"/>
            </a:endParaRPr>
          </a:p>
          <a:p>
            <a:pPr marL="349250" lvl="1" indent="0">
              <a:buNone/>
            </a:pPr>
            <a:endParaRPr lang="en-US" dirty="0" smtClean="0">
              <a:latin typeface="Times New Roman" charset="0"/>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30</a:t>
            </a:fld>
            <a:endParaRPr lang="en-US" dirty="0"/>
          </a:p>
        </p:txBody>
      </p:sp>
    </p:spTree>
    <p:extLst>
      <p:ext uri="{BB962C8B-B14F-4D97-AF65-F5344CB8AC3E}">
        <p14:creationId xmlns:p14="http://schemas.microsoft.com/office/powerpoint/2010/main" val="307389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4840" y="990600"/>
            <a:ext cx="8519160" cy="1676400"/>
          </a:xfrm>
          <a:noFill/>
        </p:spPr>
        <p:txBody>
          <a:bodyPr>
            <a:normAutofit fontScale="90000"/>
          </a:bodyPr>
          <a:lstStyle/>
          <a:p>
            <a:r>
              <a:rPr lang="en-US" sz="3300" b="1" dirty="0">
                <a:solidFill>
                  <a:schemeClr val="tx1"/>
                </a:solidFill>
                <a:ea typeface="ＭＳ Ｐゴシック" charset="0"/>
                <a:cs typeface="ＭＳ Ｐゴシック" charset="0"/>
              </a:rPr>
              <a:t>Determining Level of Complexity </a:t>
            </a:r>
            <a:r>
              <a:rPr lang="en-US" sz="3300" b="1" dirty="0" smtClean="0">
                <a:solidFill>
                  <a:schemeClr val="tx1"/>
                </a:solidFill>
                <a:ea typeface="ＭＳ Ｐゴシック" charset="0"/>
                <a:cs typeface="ＭＳ Ｐゴシック" charset="0"/>
              </a:rPr>
              <a:t>MEDICAL DECISION MAKING</a:t>
            </a:r>
            <a:br>
              <a:rPr lang="en-US" sz="3300" b="1" dirty="0" smtClean="0">
                <a:solidFill>
                  <a:schemeClr val="tx1"/>
                </a:solidFill>
                <a:ea typeface="ＭＳ Ｐゴシック" charset="0"/>
                <a:cs typeface="ＭＳ Ｐゴシック" charset="0"/>
              </a:rPr>
            </a:br>
            <a:r>
              <a:rPr lang="en-US" sz="1800" i="1" dirty="0" smtClean="0">
                <a:solidFill>
                  <a:schemeClr val="tx1"/>
                </a:solidFill>
                <a:ea typeface="ＭＳ Ｐゴシック" charset="0"/>
                <a:cs typeface="ＭＳ Ｐゴシック" charset="0"/>
              </a:rPr>
              <a:t>The </a:t>
            </a:r>
            <a:r>
              <a:rPr lang="en-US" sz="1800" i="1" dirty="0">
                <a:solidFill>
                  <a:schemeClr val="tx1"/>
                </a:solidFill>
                <a:ea typeface="ＭＳ Ｐゴシック" charset="0"/>
                <a:cs typeface="ＭＳ Ｐゴシック" charset="0"/>
              </a:rPr>
              <a:t>following table shows the progression of the elements required for each level of medical </a:t>
            </a:r>
            <a:r>
              <a:rPr lang="en-US" sz="1800" i="1" dirty="0" smtClean="0">
                <a:solidFill>
                  <a:schemeClr val="tx1"/>
                </a:solidFill>
                <a:ea typeface="ＭＳ Ｐゴシック" charset="0"/>
                <a:cs typeface="ＭＳ Ｐゴシック" charset="0"/>
              </a:rPr>
              <a:t>decision making</a:t>
            </a:r>
            <a:r>
              <a:rPr lang="en-US" sz="1800" i="1" dirty="0">
                <a:solidFill>
                  <a:schemeClr val="tx1"/>
                </a:solidFill>
                <a:ea typeface="ＭＳ Ｐゴシック" charset="0"/>
                <a:cs typeface="ＭＳ Ｐゴシック" charset="0"/>
              </a:rPr>
              <a:t>. </a:t>
            </a:r>
            <a:r>
              <a:rPr lang="en-US" sz="1800" b="0" i="1" dirty="0">
                <a:solidFill>
                  <a:schemeClr val="tx1"/>
                </a:solidFill>
                <a:ea typeface="ＭＳ Ｐゴシック" charset="0"/>
                <a:cs typeface="ＭＳ Ｐゴシック" charset="0"/>
              </a:rPr>
              <a:t>To qualify for a given type of decision-making,</a:t>
            </a:r>
            <a:r>
              <a:rPr lang="en-US" sz="1800" i="1" dirty="0">
                <a:solidFill>
                  <a:schemeClr val="tx1"/>
                </a:solidFill>
                <a:ea typeface="ＭＳ Ｐゴシック" charset="0"/>
                <a:cs typeface="ＭＳ Ｐゴシック" charset="0"/>
              </a:rPr>
              <a:t> two of the three elements in the table must either meet or exceed</a:t>
            </a:r>
            <a:r>
              <a:rPr lang="en-US" sz="1800" b="0" i="1" dirty="0">
                <a:solidFill>
                  <a:schemeClr val="tx1"/>
                </a:solidFill>
                <a:ea typeface="ＭＳ Ｐゴシック" charset="0"/>
                <a:cs typeface="ＭＳ Ｐゴシック" charset="0"/>
              </a:rPr>
              <a:t> the requirements for that type of </a:t>
            </a:r>
            <a:r>
              <a:rPr lang="en-US" sz="1800" b="0" i="1" dirty="0" smtClean="0">
                <a:solidFill>
                  <a:schemeClr val="tx1"/>
                </a:solidFill>
                <a:ea typeface="ＭＳ Ｐゴシック" charset="0"/>
                <a:cs typeface="ＭＳ Ｐゴシック" charset="0"/>
              </a:rPr>
              <a:t>decision making</a:t>
            </a:r>
            <a:r>
              <a:rPr lang="en-US" sz="1800" b="0" i="1" dirty="0">
                <a:solidFill>
                  <a:schemeClr val="tx1"/>
                </a:solidFill>
                <a:ea typeface="ＭＳ Ｐゴシック" charset="0"/>
                <a:cs typeface="ＭＳ Ｐゴシック" charset="0"/>
              </a:rPr>
              <a:t>.</a:t>
            </a:r>
          </a:p>
        </p:txBody>
      </p:sp>
      <p:graphicFrame>
        <p:nvGraphicFramePr>
          <p:cNvPr id="221188" name="Group 4"/>
          <p:cNvGraphicFramePr>
            <a:graphicFrameLocks noGrp="1"/>
          </p:cNvGraphicFramePr>
          <p:nvPr>
            <p:ph type="tbl" idx="1"/>
            <p:extLst>
              <p:ext uri="{D42A27DB-BD31-4B8C-83A1-F6EECF244321}">
                <p14:modId xmlns:p14="http://schemas.microsoft.com/office/powerpoint/2010/main" val="3494954880"/>
              </p:ext>
            </p:extLst>
          </p:nvPr>
        </p:nvGraphicFramePr>
        <p:xfrm>
          <a:off x="685800" y="2743199"/>
          <a:ext cx="8077200" cy="4665080"/>
        </p:xfrm>
        <a:graphic>
          <a:graphicData uri="http://schemas.openxmlformats.org/drawingml/2006/table">
            <a:tbl>
              <a:tblPr/>
              <a:tblGrid>
                <a:gridCol w="2286000"/>
                <a:gridCol w="1676400"/>
                <a:gridCol w="2057400"/>
                <a:gridCol w="2057400"/>
              </a:tblGrid>
              <a:tr h="19316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Type of Decision Making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rgbClr val="005491"/>
                          </a:solidFill>
                          <a:effectLst/>
                          <a:latin typeface="Arial" charset="0"/>
                          <a:ea typeface="ＭＳ Ｐゴシック" charset="0"/>
                          <a:cs typeface="ＭＳ Ｐゴシック" charset="0"/>
                        </a:rPr>
                        <a:t>Number of Dx or Treatment Options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Amount and/or </a:t>
                      </a:r>
                      <a:r>
                        <a:rPr kumimoji="0" lang="en-US" sz="1700" b="1" i="0" u="none" strike="noStrike" cap="none" normalizeH="0" baseline="0" dirty="0" smtClean="0">
                          <a:ln>
                            <a:noFill/>
                          </a:ln>
                          <a:solidFill>
                            <a:srgbClr val="005491"/>
                          </a:solidFill>
                          <a:effectLst/>
                          <a:latin typeface="Arial" charset="0"/>
                          <a:ea typeface="ＭＳ Ｐゴシック" charset="0"/>
                          <a:cs typeface="ＭＳ Ｐゴシック" charset="0"/>
                        </a:rPr>
                        <a:t>Complexity </a:t>
                      </a: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of Data to </a:t>
                      </a:r>
                      <a:r>
                        <a:rPr kumimoji="0" lang="en-US" sz="1700" b="1" i="0" u="none" strike="noStrike" cap="none" normalizeH="0" baseline="0" dirty="0" smtClean="0">
                          <a:ln>
                            <a:noFill/>
                          </a:ln>
                          <a:solidFill>
                            <a:srgbClr val="005491"/>
                          </a:solidFill>
                          <a:effectLst/>
                          <a:latin typeface="Arial" charset="0"/>
                          <a:ea typeface="ＭＳ Ｐゴシック" charset="0"/>
                          <a:cs typeface="ＭＳ Ｐゴシック" charset="0"/>
                        </a:rPr>
                        <a:t>Review</a:t>
                      </a:r>
                      <a:endPar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Risk of </a:t>
                      </a:r>
                      <a:r>
                        <a:rPr kumimoji="0" lang="en-US" sz="1700" b="1" i="0" u="none" strike="noStrike" cap="none" normalizeH="0" baseline="0" dirty="0" smtClean="0">
                          <a:ln>
                            <a:noFill/>
                          </a:ln>
                          <a:solidFill>
                            <a:srgbClr val="005491"/>
                          </a:solidFill>
                          <a:effectLst/>
                          <a:latin typeface="Arial" charset="0"/>
                          <a:ea typeface="ＭＳ Ｐゴシック" charset="0"/>
                          <a:cs typeface="ＭＳ Ｐゴシック" charset="0"/>
                        </a:rPr>
                        <a:t>Complications </a:t>
                      </a: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and/or </a:t>
                      </a:r>
                      <a:r>
                        <a:rPr kumimoji="0" lang="en-US" sz="1700" b="1" i="0" u="none" strike="noStrike" cap="none" normalizeH="0" baseline="0" dirty="0" smtClean="0">
                          <a:ln>
                            <a:noFill/>
                          </a:ln>
                          <a:solidFill>
                            <a:srgbClr val="005491"/>
                          </a:solidFill>
                          <a:effectLst/>
                          <a:latin typeface="Arial" charset="0"/>
                          <a:ea typeface="ＭＳ Ｐゴシック" charset="0"/>
                          <a:cs typeface="ＭＳ Ｐゴシック" charset="0"/>
                        </a:rPr>
                        <a:t>Morbidity  </a:t>
                      </a: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or </a:t>
                      </a:r>
                      <a:r>
                        <a:rPr kumimoji="0" lang="en-US" sz="1700" b="1" i="0" u="none" strike="noStrike" cap="none" normalizeH="0" baseline="0" dirty="0" smtClean="0">
                          <a:ln>
                            <a:noFill/>
                          </a:ln>
                          <a:solidFill>
                            <a:srgbClr val="005491"/>
                          </a:solidFill>
                          <a:effectLst/>
                          <a:latin typeface="Arial" charset="0"/>
                          <a:ea typeface="ＭＳ Ｐゴシック" charset="0"/>
                          <a:cs typeface="ＭＳ Ｐゴシック" charset="0"/>
                        </a:rPr>
                        <a:t>Mortality</a:t>
                      </a:r>
                      <a:endPar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877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Straight forward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Minimal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Minimal or None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Minimal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877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Low Complexity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rgbClr val="005491"/>
                          </a:solidFill>
                          <a:effectLst/>
                          <a:latin typeface="Arial" charset="0"/>
                          <a:ea typeface="ＭＳ Ｐゴシック" charset="0"/>
                          <a:cs typeface="ＭＳ Ｐゴシック" charset="0"/>
                        </a:rPr>
                        <a:t>Limited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Limited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Low</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1280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Moderate Complexity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rgbClr val="005491"/>
                          </a:solidFill>
                          <a:effectLst/>
                          <a:latin typeface="Arial" charset="0"/>
                          <a:ea typeface="ＭＳ Ｐゴシック" charset="0"/>
                          <a:cs typeface="ＭＳ Ｐゴシック" charset="0"/>
                        </a:rPr>
                        <a:t>Multiple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Multiple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Moderate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50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High Complexity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rgbClr val="005491"/>
                          </a:solidFill>
                          <a:effectLst/>
                          <a:latin typeface="Arial" charset="0"/>
                          <a:ea typeface="ＭＳ Ｐゴシック" charset="0"/>
                          <a:cs typeface="ＭＳ Ｐゴシック" charset="0"/>
                        </a:rPr>
                        <a:t>Extensive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Extensive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005491"/>
                          </a:solidFill>
                          <a:effectLst/>
                          <a:latin typeface="Arial" charset="0"/>
                          <a:ea typeface="ＭＳ Ｐゴシック" charset="0"/>
                          <a:cs typeface="ＭＳ Ｐゴシック" charset="0"/>
                        </a:rPr>
                        <a:t>High</a:t>
                      </a:r>
                      <a:endParaRPr kumimoji="0" lang="en-US" sz="1700" b="1" i="1" u="sng" strike="noStrike" cap="none" normalizeH="0" baseline="0" dirty="0">
                        <a:ln>
                          <a:noFill/>
                        </a:ln>
                        <a:solidFill>
                          <a:srgbClr val="00549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marL="0" indent="0">
              <a:buFont typeface="Century Gothic" panose="020B0502020202020204" pitchFamily="34" charset="0"/>
              <a:buNone/>
              <a:defRPr/>
            </a:pPr>
            <a:fld id="{28A5F2DF-8A2D-C04A-A634-BD9383879567}" type="slidenum">
              <a:rPr lang="en-US" smtClean="0"/>
              <a:pPr marL="0" indent="0">
                <a:buFont typeface="Century Gothic" panose="020B0502020202020204" pitchFamily="34" charset="0"/>
                <a:buNone/>
                <a:defRPr/>
              </a:pPr>
              <a:t>31</a:t>
            </a:fld>
            <a:endParaRPr lang="en-US" dirty="0">
              <a:solidFill>
                <a:schemeClr val="tx1"/>
              </a:solidFill>
            </a:endParaRPr>
          </a:p>
        </p:txBody>
      </p:sp>
    </p:spTree>
    <p:extLst>
      <p:ext uri="{BB962C8B-B14F-4D97-AF65-F5344CB8AC3E}">
        <p14:creationId xmlns:p14="http://schemas.microsoft.com/office/powerpoint/2010/main" val="493037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FD9AC46-CCA4-844D-8A80-67B361B8C227}" type="slidenum">
              <a:rPr lang="en-US"/>
              <a:pPr>
                <a:defRPr/>
              </a:pPr>
              <a:t>32</a:t>
            </a:fld>
            <a:endParaRPr lang="en-US"/>
          </a:p>
        </p:txBody>
      </p:sp>
      <p:pic>
        <p:nvPicPr>
          <p:cNvPr id="1249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38"/>
            <a:ext cx="9525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4932" name="Text Box 3"/>
          <p:cNvSpPr txBox="1">
            <a:spLocks noChangeArrowheads="1"/>
          </p:cNvSpPr>
          <p:nvPr/>
        </p:nvSpPr>
        <p:spPr bwMode="auto">
          <a:xfrm>
            <a:off x="8228013" y="6018213"/>
            <a:ext cx="660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7BE7C929-27BA-5A46-A41A-E0322ED8C59A}" type="slidenum">
              <a:rPr lang="en-US" sz="3600">
                <a:solidFill>
                  <a:srgbClr val="FFFFFF"/>
                </a:solidFill>
                <a:latin typeface="News Gothic MT" charset="0"/>
                <a:ea typeface="ＭＳ Ｐゴシック" charset="0"/>
                <a:cs typeface="ＭＳ Ｐゴシック" charset="0"/>
                <a:sym typeface="News Gothic MT" charset="0"/>
              </a:rPr>
              <a:pPr algn="r" eaLnBrk="1" hangingPunct="1"/>
              <a:t>32</a:t>
            </a:fld>
            <a:endParaRPr lang="en-US" sz="3600">
              <a:solidFill>
                <a:srgbClr val="FFFFFF"/>
              </a:solidFill>
              <a:latin typeface="News Gothic MT" charset="0"/>
              <a:ea typeface="ＭＳ Ｐゴシック" charset="0"/>
              <a:cs typeface="ＭＳ Ｐゴシック" charset="0"/>
              <a:sym typeface="News Gothic MT" charset="0"/>
            </a:endParaRPr>
          </a:p>
        </p:txBody>
      </p:sp>
    </p:spTree>
    <p:extLst>
      <p:ext uri="{BB962C8B-B14F-4D97-AF65-F5344CB8AC3E}">
        <p14:creationId xmlns:p14="http://schemas.microsoft.com/office/powerpoint/2010/main" val="188643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dirty="0" smtClean="0">
                <a:solidFill>
                  <a:schemeClr val="tx1"/>
                </a:solidFill>
                <a:ea typeface="ＭＳ Ｐゴシック" charset="0"/>
                <a:cs typeface="ＭＳ Ｐゴシック" charset="0"/>
              </a:rPr>
              <a:t>E/M </a:t>
            </a:r>
            <a:r>
              <a:rPr lang="en-US" b="1" dirty="0">
                <a:solidFill>
                  <a:schemeClr val="tx1"/>
                </a:solidFill>
                <a:ea typeface="ＭＳ Ｐゴシック" charset="0"/>
                <a:cs typeface="ＭＳ Ｐゴシック" charset="0"/>
              </a:rPr>
              <a:t>Codes</a:t>
            </a:r>
          </a:p>
        </p:txBody>
      </p:sp>
      <p:sp>
        <p:nvSpPr>
          <p:cNvPr id="34821" name="Rectangle 3"/>
          <p:cNvSpPr>
            <a:spLocks noGrp="1" noChangeArrowheads="1"/>
          </p:cNvSpPr>
          <p:nvPr>
            <p:ph idx="1"/>
          </p:nvPr>
        </p:nvSpPr>
        <p:spPr>
          <a:xfrm>
            <a:off x="990600" y="1905000"/>
            <a:ext cx="7696200" cy="3276600"/>
          </a:xfrm>
        </p:spPr>
        <p:txBody>
          <a:bodyPr/>
          <a:lstStyle/>
          <a:p>
            <a:pPr marL="0" indent="0" eaLnBrk="1" hangingPunct="1">
              <a:buFont typeface="Wingdings" charset="0"/>
              <a:buNone/>
            </a:pPr>
            <a:r>
              <a:rPr lang="en-US" sz="3600" dirty="0" smtClean="0">
                <a:solidFill>
                  <a:schemeClr val="tx1"/>
                </a:solidFill>
                <a:ea typeface="ＭＳ Ｐゴシック" charset="0"/>
                <a:cs typeface="ＭＳ Ｐゴシック" charset="0"/>
              </a:rPr>
              <a:t>Various </a:t>
            </a:r>
            <a:r>
              <a:rPr lang="en-US" sz="3600" dirty="0">
                <a:solidFill>
                  <a:schemeClr val="tx1"/>
                </a:solidFill>
                <a:ea typeface="ＭＳ Ｐゴシック" charset="0"/>
                <a:cs typeface="ＭＳ Ｐゴシック" charset="0"/>
              </a:rPr>
              <a:t>Combinations of Levels </a:t>
            </a:r>
            <a:r>
              <a:rPr lang="en-US" sz="3600" dirty="0" smtClean="0">
                <a:solidFill>
                  <a:schemeClr val="tx1"/>
                </a:solidFill>
                <a:ea typeface="ＭＳ Ｐゴシック" charset="0"/>
                <a:cs typeface="ＭＳ Ｐゴシック" charset="0"/>
              </a:rPr>
              <a:t>of Complexity </a:t>
            </a:r>
            <a:r>
              <a:rPr lang="en-US" sz="3600" dirty="0">
                <a:solidFill>
                  <a:schemeClr val="tx1"/>
                </a:solidFill>
                <a:ea typeface="ＭＳ Ｐゴシック" charset="0"/>
                <a:cs typeface="ＭＳ Ｐゴシック" charset="0"/>
              </a:rPr>
              <a:t>for </a:t>
            </a:r>
            <a:r>
              <a:rPr lang="en-US" sz="3600" dirty="0" smtClean="0">
                <a:solidFill>
                  <a:schemeClr val="tx1"/>
                </a:solidFill>
                <a:ea typeface="ＭＳ Ｐゴシック" charset="0"/>
                <a:cs typeface="ＭＳ Ｐゴシック" charset="0"/>
              </a:rPr>
              <a:t>each Component </a:t>
            </a:r>
            <a:r>
              <a:rPr lang="en-US" sz="3600" dirty="0">
                <a:solidFill>
                  <a:schemeClr val="tx1"/>
                </a:solidFill>
                <a:ea typeface="ＭＳ Ｐゴシック" charset="0"/>
                <a:cs typeface="ＭＳ Ｐゴシック" charset="0"/>
                <a:sym typeface="Wingdings" charset="0"/>
              </a:rPr>
              <a:t> CPT </a:t>
            </a:r>
            <a:r>
              <a:rPr lang="en-US" sz="3600" dirty="0" smtClean="0">
                <a:solidFill>
                  <a:schemeClr val="tx1"/>
                </a:solidFill>
                <a:ea typeface="ＭＳ Ｐゴシック" charset="0"/>
                <a:cs typeface="ＭＳ Ｐゴシック" charset="0"/>
                <a:sym typeface="Wingdings" charset="0"/>
              </a:rPr>
              <a:t>Code</a:t>
            </a:r>
            <a:r>
              <a:rPr lang="en-US" sz="3600" dirty="0" smtClean="0">
                <a:solidFill>
                  <a:schemeClr val="tx1"/>
                </a:solidFill>
                <a:ea typeface="Wingdings"/>
                <a:cs typeface="Wingdings"/>
                <a:sym typeface="Wingdings"/>
              </a:rPr>
              <a:t> </a:t>
            </a:r>
            <a:r>
              <a:rPr lang="en-US" sz="3600" dirty="0" smtClean="0">
                <a:solidFill>
                  <a:schemeClr val="tx1"/>
                </a:solidFill>
                <a:ea typeface="ＭＳ Ｐゴシック" charset="0"/>
                <a:cs typeface="ＭＳ Ｐゴシック" charset="0"/>
                <a:sym typeface="Symbol" charset="0"/>
              </a:rPr>
              <a:t>Payment</a:t>
            </a:r>
            <a:endParaRPr lang="en-US" sz="3600" dirty="0">
              <a:solidFill>
                <a:schemeClr val="tx1"/>
              </a:solidFill>
              <a:ea typeface="ＭＳ Ｐゴシック" charset="0"/>
              <a:cs typeface="ＭＳ Ｐゴシック" charset="0"/>
              <a:sym typeface="Wingdings" charset="0"/>
            </a:endParaRPr>
          </a:p>
          <a:p>
            <a:pPr lvl="1" eaLnBrk="1" hangingPunct="1">
              <a:buFontTx/>
              <a:buNone/>
            </a:pPr>
            <a:endParaRPr lang="en-US" sz="3200" dirty="0">
              <a:latin typeface="Times New Roman" charset="0"/>
              <a:ea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33</a:t>
            </a:fld>
            <a:endParaRPr lang="en-US" dirty="0"/>
          </a:p>
        </p:txBody>
      </p:sp>
    </p:spTree>
    <p:extLst>
      <p:ext uri="{BB962C8B-B14F-4D97-AF65-F5344CB8AC3E}">
        <p14:creationId xmlns:p14="http://schemas.microsoft.com/office/powerpoint/2010/main" val="347973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b="1" dirty="0" smtClean="0">
                <a:solidFill>
                  <a:schemeClr val="tx1"/>
                </a:solidFill>
                <a:ea typeface="ＭＳ Ｐゴシック" charset="0"/>
                <a:cs typeface="ＭＳ Ｐゴシック" charset="0"/>
              </a:rPr>
              <a:t>E/M: PUTTING IT ALL TOGETHER</a:t>
            </a:r>
            <a:endParaRPr lang="en-US" b="1" dirty="0">
              <a:solidFill>
                <a:schemeClr val="tx1"/>
              </a:solidFill>
              <a:ea typeface="ＭＳ Ｐゴシック" charset="0"/>
              <a:cs typeface="ＭＳ Ｐゴシック" charset="0"/>
            </a:endParaRPr>
          </a:p>
        </p:txBody>
      </p:sp>
      <p:sp>
        <p:nvSpPr>
          <p:cNvPr id="6" name="Content Placeholder 5"/>
          <p:cNvSpPr>
            <a:spLocks noGrp="1"/>
          </p:cNvSpPr>
          <p:nvPr>
            <p:ph sz="half" idx="2"/>
          </p:nvPr>
        </p:nvSpPr>
        <p:spPr>
          <a:xfrm>
            <a:off x="5177052" y="1905000"/>
            <a:ext cx="3814549" cy="4495800"/>
          </a:xfrm>
        </p:spPr>
        <p:txBody>
          <a:bodyPr>
            <a:normAutofit fontScale="70000" lnSpcReduction="20000"/>
          </a:bodyPr>
          <a:lstStyle/>
          <a:p>
            <a:pPr marL="68580" indent="0">
              <a:buNone/>
            </a:pPr>
            <a:r>
              <a:rPr lang="en-US" b="1" dirty="0">
                <a:solidFill>
                  <a:schemeClr val="accent2"/>
                </a:solidFill>
              </a:rPr>
              <a:t>BY THE ELEMENTS:</a:t>
            </a:r>
          </a:p>
          <a:p>
            <a:pPr marL="68580" indent="0">
              <a:buNone/>
            </a:pPr>
            <a:r>
              <a:rPr lang="en-US" dirty="0" smtClean="0">
                <a:solidFill>
                  <a:srgbClr val="244A58"/>
                </a:solidFill>
              </a:rPr>
              <a:t>Code </a:t>
            </a:r>
            <a:r>
              <a:rPr lang="en-US" dirty="0">
                <a:solidFill>
                  <a:srgbClr val="244A58"/>
                </a:solidFill>
              </a:rPr>
              <a:t>Level Determined </a:t>
            </a:r>
            <a:r>
              <a:rPr lang="en-US" dirty="0" smtClean="0">
                <a:solidFill>
                  <a:srgbClr val="244A58"/>
                </a:solidFill>
              </a:rPr>
              <a:t>by</a:t>
            </a:r>
            <a:r>
              <a:rPr lang="en-US" dirty="0">
                <a:solidFill>
                  <a:srgbClr val="244A58"/>
                </a:solidFill>
              </a:rPr>
              <a:t>:</a:t>
            </a:r>
          </a:p>
          <a:p>
            <a:pPr marL="285750" indent="-285750">
              <a:buFont typeface="Arial"/>
              <a:buChar char="•"/>
            </a:pPr>
            <a:r>
              <a:rPr lang="en-US" dirty="0">
                <a:solidFill>
                  <a:srgbClr val="244A58"/>
                </a:solidFill>
              </a:rPr>
              <a:t>Number of elements in HPI + ROS + PFSH</a:t>
            </a:r>
          </a:p>
          <a:p>
            <a:pPr marL="285750" indent="-285750">
              <a:buFont typeface="Arial"/>
              <a:buChar char="•"/>
            </a:pPr>
            <a:r>
              <a:rPr lang="en-US" dirty="0">
                <a:solidFill>
                  <a:srgbClr val="244A58"/>
                </a:solidFill>
              </a:rPr>
              <a:t>Number of Examination elements</a:t>
            </a:r>
          </a:p>
          <a:p>
            <a:pPr marL="285750" indent="-285750">
              <a:buFont typeface="Arial"/>
              <a:buChar char="•"/>
            </a:pPr>
            <a:r>
              <a:rPr lang="en-US" dirty="0">
                <a:solidFill>
                  <a:srgbClr val="244A58"/>
                </a:solidFill>
              </a:rPr>
              <a:t>Level of Medical Decision </a:t>
            </a:r>
            <a:r>
              <a:rPr lang="en-US" dirty="0" smtClean="0">
                <a:solidFill>
                  <a:srgbClr val="244A58"/>
                </a:solidFill>
              </a:rPr>
              <a:t>Making </a:t>
            </a:r>
          </a:p>
          <a:p>
            <a:pPr marL="0" indent="0" algn="ctr">
              <a:buNone/>
            </a:pPr>
            <a:r>
              <a:rPr lang="en-US" sz="4000" b="1" dirty="0" smtClean="0">
                <a:solidFill>
                  <a:srgbClr val="244A58"/>
                </a:solidFill>
              </a:rPr>
              <a:t>OR</a:t>
            </a:r>
          </a:p>
          <a:p>
            <a:pPr marL="0" indent="0">
              <a:buNone/>
            </a:pPr>
            <a:r>
              <a:rPr lang="en-US" b="1" dirty="0" smtClean="0">
                <a:solidFill>
                  <a:srgbClr val="244A58"/>
                </a:solidFill>
              </a:rPr>
              <a:t>BY TIME:</a:t>
            </a:r>
          </a:p>
          <a:p>
            <a:pPr marL="0" indent="0">
              <a:buNone/>
            </a:pPr>
            <a:r>
              <a:rPr lang="en-US" dirty="0" smtClean="0">
                <a:solidFill>
                  <a:srgbClr val="244A58"/>
                </a:solidFill>
              </a:rPr>
              <a:t>Code Level Determined by Time Spent in Counseling and Coordination of Care (if greater than 50% of the time)</a:t>
            </a:r>
            <a:endParaRPr lang="en-US" dirty="0">
              <a:solidFill>
                <a:srgbClr val="244A58"/>
              </a:solidFill>
            </a:endParaRPr>
          </a:p>
        </p:txBody>
      </p:sp>
      <p:sp>
        <p:nvSpPr>
          <p:cNvPr id="7" name="Content Placeholder 6"/>
          <p:cNvSpPr>
            <a:spLocks noGrp="1"/>
          </p:cNvSpPr>
          <p:nvPr>
            <p:ph sz="half" idx="1"/>
          </p:nvPr>
        </p:nvSpPr>
        <p:spPr/>
        <p:txBody>
          <a:bodyPr/>
          <a:lstStyle/>
          <a:p>
            <a:endParaRPr lang="en-US" dirty="0" smtClean="0"/>
          </a:p>
          <a:p>
            <a:endParaRPr lang="en-US" dirty="0"/>
          </a:p>
        </p:txBody>
      </p:sp>
      <p:sp>
        <p:nvSpPr>
          <p:cNvPr id="11" name="Rectangle 3"/>
          <p:cNvSpPr txBox="1">
            <a:spLocks noChangeArrowheads="1"/>
          </p:cNvSpPr>
          <p:nvPr/>
        </p:nvSpPr>
        <p:spPr>
          <a:xfrm>
            <a:off x="762000" y="1905000"/>
            <a:ext cx="4038600" cy="4648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Tx/>
              <a:buSzPct val="76000"/>
              <a:buFont typeface="Wingdings 2" pitchFamily="18" charset="2"/>
              <a:buChar char=""/>
              <a:defRPr sz="2800" b="0" kern="1200">
                <a:solidFill>
                  <a:srgbClr val="000000"/>
                </a:solidFill>
                <a:latin typeface="+mn-lt"/>
                <a:ea typeface="+mn-ea"/>
                <a:cs typeface="+mn-cs"/>
              </a:defRPr>
            </a:lvl1pPr>
            <a:lvl2pPr marL="640080" indent="-274320" algn="l" defTabSz="914400" rtl="0" eaLnBrk="1" latinLnBrk="0" hangingPunct="1">
              <a:spcBef>
                <a:spcPct val="20000"/>
              </a:spcBef>
              <a:buClrTx/>
              <a:buSzPct val="76000"/>
              <a:buFont typeface="Wingdings 2" pitchFamily="18" charset="2"/>
              <a:buChar char=""/>
              <a:defRPr sz="2400" b="0" kern="1200">
                <a:solidFill>
                  <a:srgbClr val="000000"/>
                </a:solidFill>
                <a:latin typeface="+mn-lt"/>
                <a:ea typeface="+mn-ea"/>
                <a:cs typeface="+mn-cs"/>
              </a:defRPr>
            </a:lvl2pPr>
            <a:lvl3pPr marL="914400" indent="-228600" algn="l" defTabSz="914400" rtl="0" eaLnBrk="1" latinLnBrk="0" hangingPunct="1">
              <a:spcBef>
                <a:spcPct val="20000"/>
              </a:spcBef>
              <a:buClrTx/>
              <a:buSzPct val="76000"/>
              <a:buFont typeface="Wingdings 2" pitchFamily="18" charset="2"/>
              <a:buChar char=""/>
              <a:defRPr sz="2000" b="0" kern="1200">
                <a:solidFill>
                  <a:srgbClr val="000000"/>
                </a:solidFill>
                <a:latin typeface="+mn-lt"/>
                <a:ea typeface="+mn-ea"/>
                <a:cs typeface="+mn-cs"/>
              </a:defRPr>
            </a:lvl3pPr>
            <a:lvl4pPr marL="1124712" indent="-228600" algn="l" defTabSz="914400" rtl="0" eaLnBrk="1" latinLnBrk="0" hangingPunct="1">
              <a:spcBef>
                <a:spcPct val="20000"/>
              </a:spcBef>
              <a:buClrTx/>
              <a:buSzPct val="76000"/>
              <a:buFont typeface="Wingdings 2" pitchFamily="18" charset="2"/>
              <a:buChar char=""/>
              <a:defRPr sz="1800" b="0" kern="1200">
                <a:solidFill>
                  <a:srgbClr val="000000"/>
                </a:solidFill>
                <a:latin typeface="+mn-lt"/>
                <a:ea typeface="+mn-ea"/>
                <a:cs typeface="+mn-cs"/>
              </a:defRPr>
            </a:lvl4pPr>
            <a:lvl5pPr marL="1097280" indent="0" algn="l" defTabSz="914400" rtl="0" eaLnBrk="1" latinLnBrk="0" hangingPunct="1">
              <a:spcBef>
                <a:spcPct val="20000"/>
              </a:spcBef>
              <a:buClr>
                <a:schemeClr val="accent1"/>
              </a:buClr>
              <a:buSzPct val="76000"/>
              <a:buFont typeface="Wingdings 2" pitchFamily="18" charset="2"/>
              <a:buNone/>
              <a:defRPr sz="1800" b="0" kern="1200" baseline="0">
                <a:solidFill>
                  <a:srgbClr val="00000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9pPr>
          </a:lstStyle>
          <a:p>
            <a:pPr marL="68580" indent="0">
              <a:lnSpc>
                <a:spcPct val="90000"/>
              </a:lnSpc>
              <a:buFont typeface="Wingdings 2" pitchFamily="18" charset="2"/>
              <a:buNone/>
            </a:pPr>
            <a:r>
              <a:rPr lang="en-US" sz="2000" b="1" dirty="0" smtClean="0">
                <a:solidFill>
                  <a:srgbClr val="9B1615"/>
                </a:solidFill>
                <a:ea typeface="ＭＳ Ｐゴシック" charset="0"/>
                <a:cs typeface="ＭＳ Ｐゴシック" charset="0"/>
              </a:rPr>
              <a:t>HISTORY</a:t>
            </a:r>
          </a:p>
          <a:p>
            <a:pPr lvl="1">
              <a:lnSpc>
                <a:spcPct val="90000"/>
              </a:lnSpc>
            </a:pPr>
            <a:r>
              <a:rPr lang="en-US" sz="2000" b="1" dirty="0" smtClean="0">
                <a:solidFill>
                  <a:srgbClr val="9B1615"/>
                </a:solidFill>
                <a:ea typeface="ＭＳ Ｐゴシック" charset="0"/>
                <a:cs typeface="ＭＳ Ｐゴシック" charset="0"/>
              </a:rPr>
              <a:t>CHIEF COMPLAINT</a:t>
            </a:r>
          </a:p>
          <a:p>
            <a:pPr lvl="1">
              <a:lnSpc>
                <a:spcPct val="90000"/>
              </a:lnSpc>
            </a:pPr>
            <a:r>
              <a:rPr lang="en-US" sz="2000" b="1" dirty="0" smtClean="0">
                <a:solidFill>
                  <a:srgbClr val="9B1615"/>
                </a:solidFill>
                <a:ea typeface="ＭＳ Ｐゴシック" charset="0"/>
                <a:cs typeface="ＭＳ Ｐゴシック" charset="0"/>
              </a:rPr>
              <a:t>HISTORY OF PRESENT ILLNESS (HPI)</a:t>
            </a:r>
          </a:p>
          <a:p>
            <a:pPr lvl="1">
              <a:lnSpc>
                <a:spcPct val="90000"/>
              </a:lnSpc>
            </a:pPr>
            <a:r>
              <a:rPr lang="en-US" sz="2000" b="1" dirty="0" smtClean="0">
                <a:solidFill>
                  <a:srgbClr val="9B1615"/>
                </a:solidFill>
                <a:ea typeface="ＭＳ Ｐゴシック" charset="0"/>
                <a:cs typeface="ＭＳ Ｐゴシック" charset="0"/>
              </a:rPr>
              <a:t>REVIEW OF SYSTEMS (ROS)</a:t>
            </a:r>
          </a:p>
          <a:p>
            <a:pPr lvl="1">
              <a:lnSpc>
                <a:spcPct val="90000"/>
              </a:lnSpc>
            </a:pPr>
            <a:r>
              <a:rPr lang="en-US" sz="2000" b="1" dirty="0" smtClean="0">
                <a:solidFill>
                  <a:srgbClr val="9B1615"/>
                </a:solidFill>
                <a:ea typeface="ＭＳ Ｐゴシック" charset="0"/>
                <a:cs typeface="ＭＳ Ｐゴシック" charset="0"/>
              </a:rPr>
              <a:t>PAST, FAMILY, SOCIAL HISTORY (PFSH)</a:t>
            </a:r>
          </a:p>
          <a:p>
            <a:pPr marL="68580" indent="0">
              <a:lnSpc>
                <a:spcPct val="90000"/>
              </a:lnSpc>
              <a:buFont typeface="Wingdings 2" pitchFamily="18" charset="2"/>
              <a:buNone/>
            </a:pPr>
            <a:r>
              <a:rPr lang="en-US" sz="2000" b="1" dirty="0" smtClean="0">
                <a:solidFill>
                  <a:srgbClr val="9B1615"/>
                </a:solidFill>
                <a:ea typeface="ＭＳ Ｐゴシック" charset="0"/>
                <a:cs typeface="ＭＳ Ｐゴシック" charset="0"/>
              </a:rPr>
              <a:t>EXAMINATION</a:t>
            </a:r>
          </a:p>
          <a:p>
            <a:pPr lvl="1">
              <a:lnSpc>
                <a:spcPct val="90000"/>
              </a:lnSpc>
            </a:pPr>
            <a:r>
              <a:rPr lang="en-US" sz="2000" b="1" dirty="0" smtClean="0">
                <a:solidFill>
                  <a:srgbClr val="9B1615"/>
                </a:solidFill>
                <a:ea typeface="ＭＳ Ｐゴシック" charset="0"/>
                <a:cs typeface="ＭＳ Ｐゴシック" charset="0"/>
              </a:rPr>
              <a:t>MENTAL STATUS EXAMINATION</a:t>
            </a:r>
          </a:p>
          <a:p>
            <a:pPr lvl="1">
              <a:lnSpc>
                <a:spcPct val="90000"/>
              </a:lnSpc>
            </a:pPr>
            <a:r>
              <a:rPr lang="en-US" sz="2000" b="1" dirty="0" smtClean="0">
                <a:solidFill>
                  <a:srgbClr val="9B1615"/>
                </a:solidFill>
                <a:ea typeface="ＭＳ Ｐゴシック" charset="0"/>
                <a:cs typeface="ＭＳ Ｐゴシック" charset="0"/>
              </a:rPr>
              <a:t>CONSTITUTIONAL</a:t>
            </a:r>
          </a:p>
          <a:p>
            <a:pPr lvl="1">
              <a:lnSpc>
                <a:spcPct val="90000"/>
              </a:lnSpc>
            </a:pPr>
            <a:r>
              <a:rPr lang="en-US" sz="2000" b="1" dirty="0" smtClean="0">
                <a:solidFill>
                  <a:srgbClr val="9B1615"/>
                </a:solidFill>
                <a:ea typeface="ＭＳ Ｐゴシック" charset="0"/>
                <a:cs typeface="ＭＳ Ｐゴシック" charset="0"/>
              </a:rPr>
              <a:t>MUSCULOSKELETAL</a:t>
            </a:r>
          </a:p>
          <a:p>
            <a:pPr marL="68580" indent="0">
              <a:lnSpc>
                <a:spcPct val="90000"/>
              </a:lnSpc>
              <a:buFont typeface="Wingdings 2" pitchFamily="18" charset="2"/>
              <a:buNone/>
            </a:pPr>
            <a:r>
              <a:rPr lang="en-US" sz="2000" b="1" dirty="0" smtClean="0">
                <a:solidFill>
                  <a:srgbClr val="9B1615"/>
                </a:solidFill>
                <a:ea typeface="ＭＳ Ｐゴシック" charset="0"/>
                <a:cs typeface="ＭＳ Ｐゴシック" charset="0"/>
              </a:rPr>
              <a:t>MEDICAL DECISION MAKING</a:t>
            </a:r>
            <a:endParaRPr lang="en-US" sz="2000" b="1" dirty="0">
              <a:solidFill>
                <a:srgbClr val="9B1615"/>
              </a:solidFill>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marL="0" indent="0">
              <a:buNone/>
            </a:pPr>
            <a:fld id="{635129E1-FEAC-4B1D-80D4-E402756DF25B}" type="slidenum">
              <a:rPr lang="en-US" smtClean="0"/>
              <a:pPr marL="0" indent="0">
                <a:buNone/>
              </a:pPr>
              <a:t>34</a:t>
            </a:fld>
            <a:endParaRPr lang="en-US" dirty="0"/>
          </a:p>
        </p:txBody>
      </p:sp>
    </p:spTree>
    <p:extLst>
      <p:ext uri="{BB962C8B-B14F-4D97-AF65-F5344CB8AC3E}">
        <p14:creationId xmlns:p14="http://schemas.microsoft.com/office/powerpoint/2010/main" val="868258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Billing Code: 99205</a:t>
            </a:r>
            <a:endParaRPr lang="en-US" b="1" dirty="0">
              <a:solidFill>
                <a:schemeClr val="tx1"/>
              </a:solidFill>
            </a:endParaRPr>
          </a:p>
        </p:txBody>
      </p:sp>
      <p:sp>
        <p:nvSpPr>
          <p:cNvPr id="3" name="Content Placeholder 2"/>
          <p:cNvSpPr>
            <a:spLocks noGrp="1"/>
          </p:cNvSpPr>
          <p:nvPr>
            <p:ph idx="1"/>
          </p:nvPr>
        </p:nvSpPr>
        <p:spPr>
          <a:xfrm>
            <a:off x="914400" y="1835472"/>
            <a:ext cx="7924800" cy="4793928"/>
          </a:xfrm>
          <a:ln>
            <a:noFill/>
          </a:ln>
        </p:spPr>
        <p:txBody>
          <a:bodyPr>
            <a:normAutofit/>
          </a:bodyPr>
          <a:lstStyle/>
          <a:p>
            <a:pPr marL="68580" indent="0">
              <a:buNone/>
            </a:pPr>
            <a:r>
              <a:rPr lang="en-US" sz="2500" b="1" dirty="0" smtClean="0">
                <a:solidFill>
                  <a:schemeClr val="tx1">
                    <a:lumMod val="95000"/>
                    <a:lumOff val="5000"/>
                  </a:schemeClr>
                </a:solidFill>
                <a:ea typeface="ＭＳ Ｐゴシック" charset="0"/>
                <a:cs typeface="ＭＳ Ｐゴシック" charset="0"/>
              </a:rPr>
              <a:t>Comprehensive History</a:t>
            </a:r>
          </a:p>
          <a:p>
            <a:pPr lvl="1"/>
            <a:r>
              <a:rPr lang="en-US" sz="2300" dirty="0" smtClean="0">
                <a:solidFill>
                  <a:schemeClr val="tx1">
                    <a:lumMod val="95000"/>
                    <a:lumOff val="5000"/>
                  </a:schemeClr>
                </a:solidFill>
                <a:ea typeface="ＭＳ Ｐゴシック" charset="0"/>
                <a:cs typeface="ＭＳ Ｐゴシック" charset="0"/>
              </a:rPr>
              <a:t>Chief Complaint</a:t>
            </a:r>
          </a:p>
          <a:p>
            <a:pPr lvl="1"/>
            <a:r>
              <a:rPr lang="en-US" sz="2300" dirty="0" smtClean="0">
                <a:solidFill>
                  <a:schemeClr val="tx1">
                    <a:lumMod val="95000"/>
                    <a:lumOff val="5000"/>
                  </a:schemeClr>
                </a:solidFill>
                <a:ea typeface="ＭＳ Ｐゴシック" charset="0"/>
                <a:cs typeface="ＭＳ Ｐゴシック" charset="0"/>
              </a:rPr>
              <a:t>Extended HPI; Complete ROS; Complete PFSH</a:t>
            </a:r>
          </a:p>
          <a:p>
            <a:pPr marL="68580" indent="0">
              <a:buNone/>
            </a:pPr>
            <a:r>
              <a:rPr lang="en-US" sz="2500" b="1" dirty="0" smtClean="0">
                <a:solidFill>
                  <a:schemeClr val="tx1">
                    <a:lumMod val="95000"/>
                    <a:lumOff val="5000"/>
                  </a:schemeClr>
                </a:solidFill>
                <a:ea typeface="ＭＳ Ｐゴシック" charset="0"/>
                <a:cs typeface="ＭＳ Ｐゴシック" charset="0"/>
              </a:rPr>
              <a:t>Comprehensive Exam</a:t>
            </a:r>
          </a:p>
          <a:p>
            <a:pPr lvl="1"/>
            <a:r>
              <a:rPr lang="en-US" sz="2300" dirty="0" smtClean="0">
                <a:solidFill>
                  <a:schemeClr val="tx1">
                    <a:lumMod val="95000"/>
                    <a:lumOff val="5000"/>
                  </a:schemeClr>
                </a:solidFill>
                <a:ea typeface="ＭＳ Ｐゴシック" charset="0"/>
                <a:cs typeface="ＭＳ Ｐゴシック" charset="0"/>
              </a:rPr>
              <a:t>All elements identified by a bullet</a:t>
            </a:r>
          </a:p>
          <a:p>
            <a:pPr marL="68580" indent="0">
              <a:buNone/>
            </a:pPr>
            <a:r>
              <a:rPr lang="en-US" sz="2500" b="1" dirty="0" smtClean="0">
                <a:solidFill>
                  <a:schemeClr val="tx1">
                    <a:lumMod val="95000"/>
                    <a:lumOff val="5000"/>
                  </a:schemeClr>
                </a:solidFill>
                <a:ea typeface="ＭＳ Ｐゴシック" charset="0"/>
                <a:cs typeface="ＭＳ Ｐゴシック" charset="0"/>
              </a:rPr>
              <a:t>High Complexity Medical Decision Making</a:t>
            </a:r>
          </a:p>
          <a:p>
            <a:pPr lvl="1"/>
            <a:r>
              <a:rPr lang="en-US" sz="2300" dirty="0" smtClean="0">
                <a:solidFill>
                  <a:schemeClr val="tx1">
                    <a:lumMod val="95000"/>
                    <a:lumOff val="5000"/>
                  </a:schemeClr>
                </a:solidFill>
                <a:ea typeface="ＭＳ Ｐゴシック" charset="0"/>
                <a:cs typeface="ＭＳ Ｐゴシック" charset="0"/>
              </a:rPr>
              <a:t>Best 2 out of 3 of Extensive Number of Diagnoses/Problems; Extensive Amount and/or Complexity of Data; and High Level of Risk</a:t>
            </a:r>
            <a:r>
              <a:rPr lang="en-US" sz="2300" b="1" dirty="0">
                <a:solidFill>
                  <a:schemeClr val="tx1">
                    <a:lumMod val="95000"/>
                    <a:lumOff val="5000"/>
                  </a:schemeClr>
                </a:solidFill>
                <a:ea typeface="ＭＳ Ｐゴシック" charset="0"/>
                <a:cs typeface="ＭＳ Ｐゴシック" charset="0"/>
              </a:rPr>
              <a:t>	</a:t>
            </a:r>
            <a:endParaRPr lang="en-US" sz="2300" b="1" dirty="0">
              <a:solidFill>
                <a:schemeClr val="accent6"/>
              </a:solidFill>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35</a:t>
            </a:fld>
            <a:endParaRPr lang="en-US" dirty="0"/>
          </a:p>
        </p:txBody>
      </p:sp>
    </p:spTree>
    <p:extLst>
      <p:ext uri="{BB962C8B-B14F-4D97-AF65-F5344CB8AC3E}">
        <p14:creationId xmlns:p14="http://schemas.microsoft.com/office/powerpoint/2010/main" val="1347329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7 at 8.56.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
            <a:ext cx="9058040" cy="6858000"/>
          </a:xfrm>
          <a:prstGeom prst="rect">
            <a:avLst/>
          </a:prstGeom>
        </p:spPr>
      </p:pic>
      <p:sp>
        <p:nvSpPr>
          <p:cNvPr id="2" name="Slide Number Placeholder 1"/>
          <p:cNvSpPr>
            <a:spLocks noGrp="1"/>
          </p:cNvSpPr>
          <p:nvPr>
            <p:ph type="sldNum" sz="quarter" idx="12"/>
          </p:nvPr>
        </p:nvSpPr>
        <p:spPr/>
        <p:txBody>
          <a:bodyPr/>
          <a:lstStyle/>
          <a:p>
            <a:fld id="{F52A4854-9C45-49B2-AD00-06BC5E597B57}" type="slidenum">
              <a:rPr lang="en-US" smtClean="0"/>
              <a:t>36</a:t>
            </a:fld>
            <a:endParaRPr lang="en-US"/>
          </a:p>
        </p:txBody>
      </p:sp>
    </p:spTree>
    <p:extLst>
      <p:ext uri="{BB962C8B-B14F-4D97-AF65-F5344CB8AC3E}">
        <p14:creationId xmlns:p14="http://schemas.microsoft.com/office/powerpoint/2010/main" val="458593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52400" y="304800"/>
            <a:ext cx="8915400" cy="6096000"/>
          </a:xfrm>
        </p:spPr>
      </p:pic>
      <p:sp>
        <p:nvSpPr>
          <p:cNvPr id="2" name="Slide Number Placeholder 1"/>
          <p:cNvSpPr>
            <a:spLocks noGrp="1"/>
          </p:cNvSpPr>
          <p:nvPr>
            <p:ph type="sldNum" sz="quarter" idx="12"/>
          </p:nvPr>
        </p:nvSpPr>
        <p:spPr/>
        <p:txBody>
          <a:bodyPr/>
          <a:lstStyle/>
          <a:p>
            <a:fld id="{F52A4854-9C45-49B2-AD00-06BC5E597B57}" type="slidenum">
              <a:rPr lang="en-US" smtClean="0"/>
              <a:t>37</a:t>
            </a:fld>
            <a:endParaRPr lang="en-US"/>
          </a:p>
        </p:txBody>
      </p:sp>
    </p:spTree>
    <p:extLst>
      <p:ext uri="{BB962C8B-B14F-4D97-AF65-F5344CB8AC3E}">
        <p14:creationId xmlns:p14="http://schemas.microsoft.com/office/powerpoint/2010/main" val="2067021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7 at 9.2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505"/>
            <a:ext cx="9144000" cy="1069848"/>
          </a:xfrm>
          <a:prstGeom prst="rect">
            <a:avLst/>
          </a:prstGeom>
        </p:spPr>
      </p:pic>
      <p:sp>
        <p:nvSpPr>
          <p:cNvPr id="2" name="Slide Number Placeholder 1"/>
          <p:cNvSpPr>
            <a:spLocks noGrp="1"/>
          </p:cNvSpPr>
          <p:nvPr>
            <p:ph type="sldNum" sz="quarter" idx="12"/>
          </p:nvPr>
        </p:nvSpPr>
        <p:spPr/>
        <p:txBody>
          <a:bodyPr/>
          <a:lstStyle/>
          <a:p>
            <a:fld id="{F52A4854-9C45-49B2-AD00-06BC5E597B57}" type="slidenum">
              <a:rPr lang="en-US" smtClean="0"/>
              <a:t>38</a:t>
            </a:fld>
            <a:endParaRPr lang="en-US"/>
          </a:p>
        </p:txBody>
      </p:sp>
    </p:spTree>
    <p:extLst>
      <p:ext uri="{BB962C8B-B14F-4D97-AF65-F5344CB8AC3E}">
        <p14:creationId xmlns:p14="http://schemas.microsoft.com/office/powerpoint/2010/main" val="202816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17 at 9.28.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52400"/>
            <a:ext cx="8856772" cy="6477000"/>
          </a:xfrm>
          <a:prstGeom prst="rect">
            <a:avLst/>
          </a:prstGeom>
        </p:spPr>
      </p:pic>
      <p:sp>
        <p:nvSpPr>
          <p:cNvPr id="2" name="Slide Number Placeholder 1"/>
          <p:cNvSpPr>
            <a:spLocks noGrp="1"/>
          </p:cNvSpPr>
          <p:nvPr>
            <p:ph type="sldNum" sz="quarter" idx="12"/>
          </p:nvPr>
        </p:nvSpPr>
        <p:spPr/>
        <p:txBody>
          <a:bodyPr/>
          <a:lstStyle/>
          <a:p>
            <a:fld id="{F52A4854-9C45-49B2-AD00-06BC5E597B57}" type="slidenum">
              <a:rPr lang="en-US" smtClean="0"/>
              <a:t>39</a:t>
            </a:fld>
            <a:endParaRPr lang="en-US"/>
          </a:p>
        </p:txBody>
      </p:sp>
    </p:spTree>
    <p:extLst>
      <p:ext uri="{BB962C8B-B14F-4D97-AF65-F5344CB8AC3E}">
        <p14:creationId xmlns:p14="http://schemas.microsoft.com/office/powerpoint/2010/main" val="137317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Disclaimer</a:t>
            </a:r>
            <a:endParaRPr lang="en-US" b="1" dirty="0">
              <a:solidFill>
                <a:schemeClr val="tx1"/>
              </a:solidFill>
            </a:endParaRPr>
          </a:p>
        </p:txBody>
      </p:sp>
      <p:sp>
        <p:nvSpPr>
          <p:cNvPr id="4" name="Content Placeholder 3"/>
          <p:cNvSpPr>
            <a:spLocks noGrp="1"/>
          </p:cNvSpPr>
          <p:nvPr>
            <p:ph idx="1"/>
          </p:nvPr>
        </p:nvSpPr>
        <p:spPr>
          <a:xfrm>
            <a:off x="1048093" y="1835472"/>
            <a:ext cx="7714908" cy="4717728"/>
          </a:xfrm>
        </p:spPr>
        <p:txBody>
          <a:bodyPr>
            <a:normAutofit lnSpcReduction="10000"/>
          </a:bodyPr>
          <a:lstStyle/>
          <a:p>
            <a:pPr marL="0" indent="0">
              <a:buNone/>
            </a:pPr>
            <a:r>
              <a:rPr lang="en-US" dirty="0" smtClean="0"/>
              <a:t>This </a:t>
            </a:r>
            <a:r>
              <a:rPr lang="en-US" dirty="0"/>
              <a:t>information is for educational and informational purposes only, and represents the understanding of the </a:t>
            </a:r>
            <a:r>
              <a:rPr lang="en-US" dirty="0" smtClean="0"/>
              <a:t>presenters </a:t>
            </a:r>
            <a:r>
              <a:rPr lang="en-US" dirty="0"/>
              <a:t>regarding the material involved.  The </a:t>
            </a:r>
            <a:r>
              <a:rPr lang="en-US" dirty="0" smtClean="0"/>
              <a:t>presenters assume </a:t>
            </a:r>
            <a:r>
              <a:rPr lang="en-US" dirty="0"/>
              <a:t>no liability or responsibility for behavior based on this</a:t>
            </a:r>
            <a:r>
              <a:rPr lang="en-US" dirty="0" smtClean="0"/>
              <a:t> course.  Nothing presented herein is to be construed as an attempt or encouragement by the presenters to distort or avoid following Medicare/Medicaid or other legal rules, regulations, or guidelines, in any way.  If attendees have questions about Medicare or about actions to take in their own practices they are advised to consult with their Medicare Administrative Contractor and with their legal advisors.   </a:t>
            </a:r>
          </a:p>
          <a:p>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4</a:t>
            </a:fld>
            <a:endParaRPr lang="en-US" dirty="0"/>
          </a:p>
        </p:txBody>
      </p:sp>
    </p:spTree>
    <p:extLst>
      <p:ext uri="{BB962C8B-B14F-4D97-AF65-F5344CB8AC3E}">
        <p14:creationId xmlns:p14="http://schemas.microsoft.com/office/powerpoint/2010/main" val="2741102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2-15 at 2.21.28 PM.png"/>
          <p:cNvPicPr>
            <a:picLocks noGrp="1" noChangeAspect="1"/>
          </p:cNvPicPr>
          <p:nvPr>
            <p:ph idx="4294967295"/>
          </p:nvPr>
        </p:nvPicPr>
        <p:blipFill>
          <a:blip r:embed="rId2">
            <a:extLst>
              <a:ext uri="{28A0092B-C50C-407E-A947-70E740481C1C}">
                <a14:useLocalDpi xmlns:a14="http://schemas.microsoft.com/office/drawing/2010/main" val="0"/>
              </a:ext>
            </a:extLst>
          </a:blip>
          <a:srcRect t="3866" b="3866"/>
          <a:stretch>
            <a:fillRect/>
          </a:stretch>
        </p:blipFill>
        <p:spPr>
          <a:xfrm>
            <a:off x="330826" y="457200"/>
            <a:ext cx="8658391" cy="5867400"/>
          </a:xfrm>
        </p:spPr>
      </p:pic>
      <p:sp>
        <p:nvSpPr>
          <p:cNvPr id="2" name="Slide Number Placeholder 1"/>
          <p:cNvSpPr>
            <a:spLocks noGrp="1"/>
          </p:cNvSpPr>
          <p:nvPr>
            <p:ph type="sldNum" sz="quarter" idx="12"/>
          </p:nvPr>
        </p:nvSpPr>
        <p:spPr/>
        <p:txBody>
          <a:bodyPr/>
          <a:lstStyle/>
          <a:p>
            <a:fld id="{F52A4854-9C45-49B2-AD00-06BC5E597B57}" type="slidenum">
              <a:rPr lang="en-US" smtClean="0"/>
              <a:t>40</a:t>
            </a:fld>
            <a:endParaRPr lang="en-US"/>
          </a:p>
        </p:txBody>
      </p:sp>
    </p:spTree>
    <p:extLst>
      <p:ext uri="{BB962C8B-B14F-4D97-AF65-F5344CB8AC3E}">
        <p14:creationId xmlns:p14="http://schemas.microsoft.com/office/powerpoint/2010/main" val="1985031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chemeClr val="tx1"/>
                </a:solidFill>
              </a:rPr>
              <a:t>E/M and Psychotherapy</a:t>
            </a:r>
            <a:endParaRPr lang="en-US" b="1" dirty="0">
              <a:solidFill>
                <a:schemeClr val="tx1"/>
              </a:solidFill>
            </a:endParaRPr>
          </a:p>
        </p:txBody>
      </p:sp>
      <p:sp>
        <p:nvSpPr>
          <p:cNvPr id="2" name="Slide Number Placeholder 1"/>
          <p:cNvSpPr>
            <a:spLocks noGrp="1"/>
          </p:cNvSpPr>
          <p:nvPr>
            <p:ph type="sldNum" sz="quarter" idx="10"/>
          </p:nvPr>
        </p:nvSpPr>
        <p:spPr/>
        <p:txBody>
          <a:bodyPr/>
          <a:lstStyle/>
          <a:p>
            <a:pPr marL="0" indent="0">
              <a:buNone/>
            </a:pPr>
            <a:fld id="{635129E1-FEAC-4B1D-80D4-E402756DF25B}" type="slidenum">
              <a:rPr lang="en-US" smtClean="0"/>
              <a:pPr marL="0" indent="0">
                <a:buNone/>
              </a:pPr>
              <a:t>41</a:t>
            </a:fld>
            <a:endParaRPr lang="en-US" dirty="0"/>
          </a:p>
        </p:txBody>
      </p:sp>
    </p:spTree>
    <p:extLst>
      <p:ext uri="{BB962C8B-B14F-4D97-AF65-F5344CB8AC3E}">
        <p14:creationId xmlns:p14="http://schemas.microsoft.com/office/powerpoint/2010/main" val="3727941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362201" y="2743200"/>
            <a:ext cx="456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b="1" i="1">
              <a:cs typeface="ＭＳ Ｐゴシック" charset="0"/>
            </a:endParaRPr>
          </a:p>
        </p:txBody>
      </p:sp>
      <p:grpSp>
        <p:nvGrpSpPr>
          <p:cNvPr id="50178" name="Organization Chart 3"/>
          <p:cNvGrpSpPr>
            <a:grpSpLocks noChangeAspect="1"/>
          </p:cNvGrpSpPr>
          <p:nvPr/>
        </p:nvGrpSpPr>
        <p:grpSpPr bwMode="auto">
          <a:xfrm>
            <a:off x="453231" y="304801"/>
            <a:ext cx="8380412" cy="6149975"/>
            <a:chOff x="1207" y="1327"/>
            <a:chExt cx="1949" cy="1070"/>
          </a:xfrm>
        </p:grpSpPr>
        <p:cxnSp>
          <p:nvCxnSpPr>
            <p:cNvPr id="23557" name="_s52230"/>
            <p:cNvCxnSpPr>
              <a:cxnSpLocks noChangeShapeType="1"/>
              <a:endCxn id="50186" idx="3"/>
            </p:cNvCxnSpPr>
            <p:nvPr/>
          </p:nvCxnSpPr>
          <p:spPr bwMode="auto">
            <a:xfrm rot="10800000" flipV="1">
              <a:off x="2101" y="1978"/>
              <a:ext cx="335" cy="201"/>
            </a:xfrm>
            <a:prstGeom prst="bentConnector3">
              <a:avLst>
                <a:gd name="adj1" fmla="val 50000"/>
              </a:avLst>
            </a:prstGeom>
            <a:noFill/>
            <a:ln w="38100">
              <a:solidFill>
                <a:srgbClr val="000000"/>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3558" name="_s52231"/>
            <p:cNvCxnSpPr>
              <a:cxnSpLocks noChangeShapeType="1"/>
            </p:cNvCxnSpPr>
            <p:nvPr/>
          </p:nvCxnSpPr>
          <p:spPr bwMode="auto">
            <a:xfrm rot="5400000" flipH="1" flipV="1">
              <a:off x="1979" y="1612"/>
              <a:ext cx="287" cy="70"/>
            </a:xfrm>
            <a:prstGeom prst="bentConnector3">
              <a:avLst>
                <a:gd name="adj1" fmla="val 21213"/>
              </a:avLst>
            </a:prstGeom>
            <a:noFill/>
            <a:ln w="38100">
              <a:solidFill>
                <a:srgbClr val="000000"/>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50183" name="_s52232" descr="Newsprint"/>
            <p:cNvSpPr>
              <a:spLocks noChangeArrowheads="1"/>
            </p:cNvSpPr>
            <p:nvPr/>
          </p:nvSpPr>
          <p:spPr bwMode="auto">
            <a:xfrm>
              <a:off x="1735" y="1327"/>
              <a:ext cx="869" cy="176"/>
            </a:xfrm>
            <a:prstGeom prst="roundRect">
              <a:avLst>
                <a:gd name="adj" fmla="val 16667"/>
              </a:avLst>
            </a:prstGeom>
            <a:blipFill dpi="0" rotWithShape="0">
              <a:blip r:embed="rId2"/>
              <a:srcRect/>
              <a:tile tx="0" ty="0" sx="100000" sy="100000" flip="none" algn="tl"/>
            </a:blipFill>
            <a:ln w="44450">
              <a:solidFill>
                <a:srgbClr val="800080"/>
              </a:solidFill>
              <a:round/>
              <a:headEnd/>
              <a:tailEnd/>
            </a:ln>
          </p:spPr>
          <p:txBody>
            <a:bodyPr wrap="none" lIns="0" tIns="0" rIns="0" bIns="0" anchor="ctr"/>
            <a:lstStyle/>
            <a:p>
              <a:pPr algn="ctr"/>
              <a:endParaRPr lang="en-US" sz="2800" b="1" dirty="0">
                <a:cs typeface="ＭＳ Ｐゴシック" charset="0"/>
              </a:endParaRPr>
            </a:p>
            <a:p>
              <a:pPr algn="ctr"/>
              <a:r>
                <a:rPr lang="en-US" sz="2800" b="1" dirty="0">
                  <a:cs typeface="ＭＳ Ｐゴシック" charset="0"/>
                </a:rPr>
                <a:t>Psychotherapy </a:t>
              </a:r>
            </a:p>
            <a:p>
              <a:pPr algn="ctr"/>
              <a:r>
                <a:rPr lang="en-US" sz="2800" b="1" dirty="0">
                  <a:cs typeface="ＭＳ Ｐゴシック" charset="0"/>
                </a:rPr>
                <a:t>w/patient or family</a:t>
              </a:r>
            </a:p>
            <a:p>
              <a:pPr algn="ctr"/>
              <a:endParaRPr lang="en-US" sz="2800" b="1" dirty="0">
                <a:cs typeface="ＭＳ Ｐゴシック" charset="0"/>
              </a:endParaRPr>
            </a:p>
          </p:txBody>
        </p:sp>
        <p:sp>
          <p:nvSpPr>
            <p:cNvPr id="50184" name="_s52233" descr="Newsprint"/>
            <p:cNvSpPr>
              <a:spLocks noChangeArrowheads="1"/>
            </p:cNvSpPr>
            <p:nvPr/>
          </p:nvSpPr>
          <p:spPr bwMode="auto">
            <a:xfrm>
              <a:off x="1212" y="1569"/>
              <a:ext cx="873" cy="344"/>
            </a:xfrm>
            <a:prstGeom prst="roundRect">
              <a:avLst>
                <a:gd name="adj" fmla="val 16667"/>
              </a:avLst>
            </a:prstGeom>
            <a:blipFill dpi="0" rotWithShape="1">
              <a:blip r:embed="rId2"/>
              <a:srcRect/>
              <a:tile tx="0" ty="0" sx="100000" sy="100000" flip="none" algn="tl"/>
            </a:blipFill>
            <a:ln w="38100">
              <a:solidFill>
                <a:srgbClr val="800080"/>
              </a:solidFill>
              <a:round/>
              <a:headEnd/>
              <a:tailEnd/>
            </a:ln>
          </p:spPr>
          <p:txBody>
            <a:bodyPr wrap="none" lIns="0" tIns="0" rIns="0" bIns="0" anchor="ctr"/>
            <a:lstStyle/>
            <a:p>
              <a:pPr algn="ctr"/>
              <a:r>
                <a:rPr lang="en-US" sz="2400" b="1">
                  <a:cs typeface="ＭＳ Ｐゴシック" charset="0"/>
                </a:rPr>
                <a:t>Psychotherapy:</a:t>
              </a:r>
            </a:p>
            <a:p>
              <a:pPr algn="ctr"/>
              <a:r>
                <a:rPr lang="en-US" sz="2400" b="1">
                  <a:cs typeface="ＭＳ Ｐゴシック" charset="0"/>
                </a:rPr>
                <a:t> 90832 (30 Minutes) </a:t>
              </a:r>
            </a:p>
            <a:p>
              <a:pPr algn="ctr"/>
              <a:r>
                <a:rPr lang="en-US" sz="2400" b="1">
                  <a:cs typeface="ＭＳ Ｐゴシック" charset="0"/>
                </a:rPr>
                <a:t> 90834 (45 Minutes) </a:t>
              </a:r>
            </a:p>
            <a:p>
              <a:pPr algn="ctr"/>
              <a:r>
                <a:rPr lang="en-US" sz="2400" b="1">
                  <a:cs typeface="ＭＳ Ｐゴシック" charset="0"/>
                </a:rPr>
                <a:t> 90837 (60 Minutes) </a:t>
              </a:r>
            </a:p>
          </p:txBody>
        </p:sp>
        <p:sp>
          <p:nvSpPr>
            <p:cNvPr id="50185" name="_s52234" descr="Newsprint"/>
            <p:cNvSpPr>
              <a:spLocks noChangeArrowheads="1"/>
            </p:cNvSpPr>
            <p:nvPr/>
          </p:nvSpPr>
          <p:spPr bwMode="auto">
            <a:xfrm>
              <a:off x="2216" y="1535"/>
              <a:ext cx="940" cy="850"/>
            </a:xfrm>
            <a:prstGeom prst="roundRect">
              <a:avLst>
                <a:gd name="adj" fmla="val 16667"/>
              </a:avLst>
            </a:prstGeom>
            <a:blipFill dpi="0" rotWithShape="1">
              <a:blip r:embed="rId2"/>
              <a:srcRect/>
              <a:tile tx="0" ty="0" sx="100000" sy="100000" flip="none" algn="tl"/>
            </a:blipFill>
            <a:ln w="38100">
              <a:solidFill>
                <a:srgbClr val="800080"/>
              </a:solidFill>
              <a:round/>
              <a:headEnd/>
              <a:tailEnd/>
            </a:ln>
          </p:spPr>
          <p:txBody>
            <a:bodyPr wrap="none" lIns="0" tIns="0" rIns="0" bIns="0" anchor="ctr"/>
            <a:lstStyle/>
            <a:p>
              <a:pPr marL="342900" indent="-342900">
                <a:defRPr/>
              </a:pPr>
              <a:r>
                <a:rPr lang="en-US" sz="2000" dirty="0">
                  <a:ea typeface="ＭＳ Ｐゴシック"/>
                  <a:cs typeface="ＭＳ Ｐゴシック"/>
                </a:rPr>
                <a:t>    </a:t>
              </a:r>
            </a:p>
            <a:p>
              <a:pPr marL="342900" indent="-342900">
                <a:defRPr/>
              </a:pPr>
              <a:endParaRPr lang="en-US" sz="2000" b="1" dirty="0">
                <a:ea typeface="ＭＳ Ｐゴシック"/>
                <a:cs typeface="ＭＳ Ｐゴシック"/>
              </a:endParaRPr>
            </a:p>
            <a:p>
              <a:pPr marL="342900" indent="-342900">
                <a:defRPr/>
              </a:pPr>
              <a:r>
                <a:rPr lang="en-US" sz="2000" b="1" dirty="0">
                  <a:ea typeface="ＭＳ Ｐゴシック"/>
                  <a:cs typeface="ＭＳ Ｐゴシック"/>
                </a:rPr>
                <a:t>When a Medical E/M Service is</a:t>
              </a:r>
            </a:p>
            <a:p>
              <a:pPr marL="342900" indent="-342900">
                <a:defRPr/>
              </a:pPr>
              <a:r>
                <a:rPr lang="en-US" sz="2000" b="1" dirty="0">
                  <a:ea typeface="ＭＳ Ｐゴシック"/>
                  <a:cs typeface="ＭＳ Ｐゴシック"/>
                </a:rPr>
                <a:t>Provided on Same Day Report: </a:t>
              </a:r>
            </a:p>
            <a:p>
              <a:pPr marL="342900" indent="-342900">
                <a:defRPr/>
              </a:pPr>
              <a:r>
                <a:rPr lang="en-US" sz="2000" b="1" dirty="0">
                  <a:ea typeface="ＭＳ Ｐゴシック"/>
                  <a:cs typeface="ＭＳ Ｐゴシック"/>
                </a:rPr>
                <a:t>99201-99255, 99304-99337,</a:t>
              </a:r>
            </a:p>
            <a:p>
              <a:pPr marL="342900" indent="-342900">
                <a:defRPr/>
              </a:pPr>
              <a:r>
                <a:rPr lang="en-US" sz="2000" b="1" dirty="0">
                  <a:ea typeface="ＭＳ Ｐゴシック"/>
                  <a:cs typeface="ＭＳ Ｐゴシック"/>
                </a:rPr>
                <a:t>99341-99350</a:t>
              </a:r>
            </a:p>
            <a:p>
              <a:pPr marL="342900" indent="-342900">
                <a:defRPr/>
              </a:pPr>
              <a:endParaRPr lang="en-US" sz="2000" b="1" dirty="0">
                <a:ea typeface="ＭＳ Ｐゴシック"/>
                <a:cs typeface="ＭＳ Ｐゴシック"/>
              </a:endParaRPr>
            </a:p>
            <a:p>
              <a:pPr marL="342900" indent="-342900">
                <a:defRPr/>
              </a:pPr>
              <a:r>
                <a:rPr lang="en-US" sz="2000" b="1" dirty="0">
                  <a:ea typeface="ＭＳ Ｐゴシック"/>
                  <a:cs typeface="ＭＳ Ｐゴシック"/>
                </a:rPr>
                <a:t>Select Type &amp; Level of E/M </a:t>
              </a:r>
            </a:p>
            <a:p>
              <a:pPr marL="342900" indent="-342900">
                <a:defRPr/>
              </a:pPr>
              <a:r>
                <a:rPr lang="en-US" sz="2000" b="1" dirty="0">
                  <a:ea typeface="ＭＳ Ｐゴシック"/>
                  <a:cs typeface="ＭＳ Ｐゴシック"/>
                </a:rPr>
                <a:t>based on: History, Exam and</a:t>
              </a:r>
            </a:p>
            <a:p>
              <a:pPr marL="342900" indent="-342900">
                <a:defRPr/>
              </a:pPr>
              <a:r>
                <a:rPr lang="en-US" sz="2000" b="1" dirty="0">
                  <a:ea typeface="ＭＳ Ｐゴシック"/>
                  <a:cs typeface="ＭＳ Ｐゴシック"/>
                </a:rPr>
                <a:t>Med Decision Making</a:t>
              </a:r>
            </a:p>
            <a:p>
              <a:pPr marL="342900" indent="-342900">
                <a:defRPr/>
              </a:pPr>
              <a:endParaRPr lang="en-US" sz="2000" b="1" dirty="0">
                <a:ea typeface="ＭＳ Ｐゴシック"/>
                <a:cs typeface="ＭＳ Ｐゴシック"/>
              </a:endParaRPr>
            </a:p>
            <a:p>
              <a:pPr marL="342900" indent="-342900">
                <a:defRPr/>
              </a:pPr>
              <a:r>
                <a:rPr lang="en-US" sz="2000" b="1" dirty="0">
                  <a:ea typeface="ＭＳ Ｐゴシック"/>
                  <a:cs typeface="ＭＳ Ｐゴシック"/>
                </a:rPr>
                <a:t>Select Psychotherapy Add-on </a:t>
              </a:r>
            </a:p>
            <a:p>
              <a:pPr marL="342900" indent="-342900">
                <a:defRPr/>
              </a:pPr>
              <a:r>
                <a:rPr lang="en-US" sz="2000" b="1" dirty="0">
                  <a:ea typeface="ＭＳ Ｐゴシック"/>
                  <a:cs typeface="ＭＳ Ｐゴシック"/>
                </a:rPr>
                <a:t>based on: Time</a:t>
              </a:r>
            </a:p>
            <a:p>
              <a:pPr marL="342900" indent="-342900">
                <a:defRPr/>
              </a:pPr>
              <a:endParaRPr lang="en-US" sz="2000" b="1" dirty="0">
                <a:ea typeface="ＭＳ Ｐゴシック"/>
                <a:cs typeface="ＭＳ Ｐゴシック"/>
              </a:endParaRPr>
            </a:p>
            <a:p>
              <a:pPr marL="342900" indent="-342900">
                <a:defRPr/>
              </a:pPr>
              <a:r>
                <a:rPr lang="en-US" sz="2000" b="1" dirty="0">
                  <a:ea typeface="ＭＳ Ｐゴシック"/>
                  <a:cs typeface="ＭＳ Ｐゴシック"/>
                </a:rPr>
                <a:t>Note: Same diagnosis may </a:t>
              </a:r>
            </a:p>
            <a:p>
              <a:pPr marL="749300" indent="-749300">
                <a:defRPr/>
              </a:pPr>
              <a:r>
                <a:rPr lang="en-US" sz="2000" b="1" dirty="0">
                  <a:ea typeface="ＭＳ Ｐゴシック"/>
                  <a:cs typeface="ＭＳ Ｐゴシック"/>
                </a:rPr>
                <a:t>    	exist for both Psychotx </a:t>
              </a:r>
            </a:p>
            <a:p>
              <a:pPr marL="685800" indent="-685800">
                <a:defRPr/>
              </a:pPr>
              <a:r>
                <a:rPr lang="en-US" sz="2000" b="1" dirty="0">
                  <a:ea typeface="ＭＳ Ｐゴシック"/>
                  <a:cs typeface="ＭＳ Ｐゴシック"/>
                </a:rPr>
                <a:t>	&amp; E/M Services </a:t>
              </a:r>
            </a:p>
            <a:p>
              <a:pPr marL="342900" indent="-342900">
                <a:defRPr/>
              </a:pPr>
              <a:r>
                <a:rPr lang="en-US" sz="2000" b="1" dirty="0">
                  <a:ea typeface="ＭＳ Ｐゴシック"/>
                  <a:cs typeface="ＭＳ Ｐゴシック"/>
                </a:rPr>
                <a:t>     </a:t>
              </a:r>
              <a:endParaRPr lang="en-US" sz="2400" b="1" dirty="0">
                <a:ea typeface="ＭＳ Ｐゴシック"/>
                <a:cs typeface="ＭＳ Ｐゴシック"/>
              </a:endParaRPr>
            </a:p>
          </p:txBody>
        </p:sp>
        <p:sp>
          <p:nvSpPr>
            <p:cNvPr id="50186" name="_s52235" descr="Newsprint"/>
            <p:cNvSpPr>
              <a:spLocks noChangeArrowheads="1"/>
            </p:cNvSpPr>
            <p:nvPr/>
          </p:nvSpPr>
          <p:spPr bwMode="auto">
            <a:xfrm>
              <a:off x="1207" y="1962"/>
              <a:ext cx="894" cy="435"/>
            </a:xfrm>
            <a:prstGeom prst="roundRect">
              <a:avLst>
                <a:gd name="adj" fmla="val 16667"/>
              </a:avLst>
            </a:prstGeom>
            <a:blipFill dpi="0" rotWithShape="1">
              <a:blip r:embed="rId2"/>
              <a:srcRect/>
              <a:tile tx="0" ty="0" sx="100000" sy="100000" flip="none" algn="tl"/>
            </a:blipFill>
            <a:ln w="38100">
              <a:solidFill>
                <a:srgbClr val="800080"/>
              </a:solidFill>
              <a:round/>
              <a:headEnd/>
              <a:tailEnd/>
            </a:ln>
          </p:spPr>
          <p:txBody>
            <a:bodyPr wrap="none" lIns="0" tIns="0" rIns="0" bIns="0" anchor="ctr"/>
            <a:lstStyle/>
            <a:p>
              <a:pPr algn="ctr"/>
              <a:endParaRPr lang="en-US" sz="2400" b="1" dirty="0">
                <a:cs typeface="ＭＳ Ｐゴシック" charset="0"/>
              </a:endParaRPr>
            </a:p>
            <a:p>
              <a:pPr algn="ctr"/>
              <a:r>
                <a:rPr lang="en-US" sz="2400" b="1" dirty="0">
                  <a:cs typeface="ＭＳ Ｐゴシック" charset="0"/>
                </a:rPr>
                <a:t>E/M with Psychotherapy </a:t>
              </a:r>
            </a:p>
            <a:p>
              <a:pPr algn="ctr"/>
              <a:r>
                <a:rPr lang="en-US" sz="2400" b="1" dirty="0">
                  <a:cs typeface="ＭＳ Ｐゴシック" charset="0"/>
                </a:rPr>
                <a:t>Add-on:</a:t>
              </a:r>
            </a:p>
            <a:p>
              <a:pPr algn="ctr"/>
              <a:r>
                <a:rPr lang="en-US" sz="2400" b="1" dirty="0" smtClean="0">
                  <a:cs typeface="ＭＳ Ｐゴシック" charset="0"/>
                </a:rPr>
                <a:t>90833 </a:t>
              </a:r>
              <a:r>
                <a:rPr lang="en-US" sz="2400" b="1" dirty="0">
                  <a:cs typeface="ＭＳ Ｐゴシック" charset="0"/>
                </a:rPr>
                <a:t>(30 Minutes) </a:t>
              </a:r>
            </a:p>
            <a:p>
              <a:pPr algn="ctr"/>
              <a:r>
                <a:rPr lang="en-US" sz="2400" b="1" dirty="0" smtClean="0">
                  <a:cs typeface="ＭＳ Ｐゴシック" charset="0"/>
                </a:rPr>
                <a:t>90836 </a:t>
              </a:r>
              <a:r>
                <a:rPr lang="en-US" sz="2400" b="1" dirty="0">
                  <a:cs typeface="ＭＳ Ｐゴシック" charset="0"/>
                </a:rPr>
                <a:t>(45 Minutes) </a:t>
              </a:r>
            </a:p>
            <a:p>
              <a:pPr algn="ctr"/>
              <a:r>
                <a:rPr lang="en-US" sz="2400" b="1" dirty="0" smtClean="0">
                  <a:cs typeface="ＭＳ Ｐゴシック" charset="0"/>
                </a:rPr>
                <a:t>90838 </a:t>
              </a:r>
              <a:r>
                <a:rPr lang="en-US" sz="2400" b="1" dirty="0">
                  <a:cs typeface="ＭＳ Ｐゴシック" charset="0"/>
                </a:rPr>
                <a:t>(60 Minutes) </a:t>
              </a:r>
            </a:p>
            <a:p>
              <a:pPr algn="ctr"/>
              <a:endParaRPr lang="en-US" sz="2400" dirty="0">
                <a:cs typeface="ＭＳ Ｐゴシック" charset="0"/>
              </a:endParaRPr>
            </a:p>
          </p:txBody>
        </p:sp>
      </p:grpSp>
      <p:cxnSp>
        <p:nvCxnSpPr>
          <p:cNvPr id="17" name="Straight Connector 16"/>
          <p:cNvCxnSpPr>
            <a:cxnSpLocks noChangeShapeType="1"/>
          </p:cNvCxnSpPr>
          <p:nvPr/>
        </p:nvCxnSpPr>
        <p:spPr bwMode="auto">
          <a:xfrm rot="16200000" flipH="1">
            <a:off x="3467101" y="3657600"/>
            <a:ext cx="1917700" cy="12700"/>
          </a:xfrm>
          <a:prstGeom prst="line">
            <a:avLst/>
          </a:prstGeom>
          <a:noFill/>
          <a:ln w="38100">
            <a:solidFill>
              <a:srgbClr val="0000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10800000">
            <a:off x="4140200" y="4597401"/>
            <a:ext cx="279400" cy="1588"/>
          </a:xfrm>
          <a:prstGeom prst="line">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F52A4854-9C45-49B2-AD00-06BC5E597B57}" type="slidenum">
              <a:rPr lang="en-US" smtClean="0"/>
              <a:t>42</a:t>
            </a:fld>
            <a:endParaRPr lang="en-US"/>
          </a:p>
        </p:txBody>
      </p:sp>
    </p:spTree>
    <p:extLst>
      <p:ext uri="{BB962C8B-B14F-4D97-AF65-F5344CB8AC3E}">
        <p14:creationId xmlns:p14="http://schemas.microsoft.com/office/powerpoint/2010/main" val="1188251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09600"/>
            <a:ext cx="8153400" cy="1066800"/>
          </a:xfrm>
        </p:spPr>
        <p:txBody>
          <a:bodyPr>
            <a:normAutofit/>
          </a:bodyPr>
          <a:lstStyle/>
          <a:p>
            <a:r>
              <a:rPr lang="en-US" b="1" dirty="0" smtClean="0">
                <a:solidFill>
                  <a:schemeClr val="tx1"/>
                </a:solidFill>
                <a:ea typeface="ＭＳ Ｐゴシック" charset="0"/>
                <a:cs typeface="ＭＳ Ｐゴシック" charset="0"/>
              </a:rPr>
              <a:t>HOW DO YOU CODE AND DOCUMENT E/M + PSYCHOTHERAPY?</a:t>
            </a:r>
            <a:endParaRPr lang="en-US" b="1" dirty="0">
              <a:solidFill>
                <a:schemeClr val="tx1"/>
              </a:solidFill>
              <a:ea typeface="ＭＳ Ｐゴシック" charset="0"/>
              <a:cs typeface="ＭＳ Ｐゴシック" charset="0"/>
            </a:endParaRPr>
          </a:p>
        </p:txBody>
      </p:sp>
      <p:sp>
        <p:nvSpPr>
          <p:cNvPr id="72707" name="Rectangle 3"/>
          <p:cNvSpPr>
            <a:spLocks noGrp="1" noChangeArrowheads="1"/>
          </p:cNvSpPr>
          <p:nvPr>
            <p:ph idx="1"/>
          </p:nvPr>
        </p:nvSpPr>
        <p:spPr>
          <a:xfrm>
            <a:off x="914400" y="1835472"/>
            <a:ext cx="7924800" cy="4565328"/>
          </a:xfrm>
        </p:spPr>
        <p:txBody>
          <a:bodyPr>
            <a:normAutofit/>
          </a:bodyPr>
          <a:lstStyle/>
          <a:p>
            <a:pPr>
              <a:lnSpc>
                <a:spcPct val="90000"/>
              </a:lnSpc>
            </a:pPr>
            <a:r>
              <a:rPr lang="en-US" dirty="0">
                <a:cs typeface="Arial"/>
              </a:rPr>
              <a:t>The appropriate E/M code is selected on the basis of the </a:t>
            </a:r>
            <a:r>
              <a:rPr lang="en-US" b="1" i="1" dirty="0">
                <a:cs typeface="Arial"/>
              </a:rPr>
              <a:t>level of work </a:t>
            </a:r>
            <a:r>
              <a:rPr lang="en-US" dirty="0">
                <a:cs typeface="Arial"/>
              </a:rPr>
              <a:t>(</a:t>
            </a:r>
            <a:r>
              <a:rPr lang="en-US" dirty="0" err="1">
                <a:cs typeface="Arial"/>
              </a:rPr>
              <a:t>ie</a:t>
            </a:r>
            <a:r>
              <a:rPr lang="en-US" dirty="0">
                <a:cs typeface="Arial"/>
              </a:rPr>
              <a:t>, “key components,” which include history, examination, and medical decision making) and </a:t>
            </a:r>
            <a:r>
              <a:rPr lang="en-US" b="1" dirty="0">
                <a:cs typeface="Arial"/>
              </a:rPr>
              <a:t>not on the basis of time</a:t>
            </a:r>
            <a:r>
              <a:rPr lang="en-US" dirty="0">
                <a:cs typeface="Arial"/>
              </a:rPr>
              <a:t>. </a:t>
            </a:r>
          </a:p>
          <a:p>
            <a:pPr>
              <a:lnSpc>
                <a:spcPct val="90000"/>
              </a:lnSpc>
            </a:pPr>
            <a:r>
              <a:rPr lang="en-US" dirty="0" smtClean="0">
                <a:cs typeface="Arial"/>
              </a:rPr>
              <a:t>When </a:t>
            </a:r>
            <a:r>
              <a:rPr lang="en-US" dirty="0">
                <a:cs typeface="Arial"/>
              </a:rPr>
              <a:t>psychotherapy is provided on the same day as an   E/M service, report add-on codes </a:t>
            </a:r>
            <a:r>
              <a:rPr lang="en-US" b="1" dirty="0">
                <a:cs typeface="Arial"/>
              </a:rPr>
              <a:t>90833</a:t>
            </a:r>
            <a:r>
              <a:rPr lang="en-US" dirty="0">
                <a:cs typeface="Arial"/>
              </a:rPr>
              <a:t> (30 minutes), </a:t>
            </a:r>
            <a:r>
              <a:rPr lang="en-US" b="1" dirty="0">
                <a:cs typeface="Arial"/>
              </a:rPr>
              <a:t>90836</a:t>
            </a:r>
            <a:r>
              <a:rPr lang="en-US" dirty="0">
                <a:cs typeface="Arial"/>
              </a:rPr>
              <a:t> (45 minutes), or </a:t>
            </a:r>
            <a:r>
              <a:rPr lang="en-US" b="1" dirty="0">
                <a:cs typeface="Arial"/>
              </a:rPr>
              <a:t>90838</a:t>
            </a:r>
            <a:r>
              <a:rPr lang="en-US" dirty="0">
                <a:cs typeface="Arial"/>
              </a:rPr>
              <a:t> (60 minutes) for psychotherapy to indicate that both services were provided. </a:t>
            </a:r>
            <a:endParaRPr lang="en-US" dirty="0" smtClean="0">
              <a:cs typeface="Arial"/>
            </a:endParaRPr>
          </a:p>
          <a:p>
            <a:pPr>
              <a:lnSpc>
                <a:spcPct val="90000"/>
              </a:lnSpc>
            </a:pPr>
            <a:r>
              <a:rPr lang="en-US" dirty="0" smtClean="0">
                <a:cs typeface="Arial"/>
              </a:rPr>
              <a:t>The </a:t>
            </a:r>
            <a:r>
              <a:rPr lang="en-US" dirty="0">
                <a:cs typeface="Arial"/>
              </a:rPr>
              <a:t>time spent providing the medical E/M service should </a:t>
            </a:r>
            <a:r>
              <a:rPr lang="en-US" b="1" dirty="0">
                <a:cs typeface="Arial"/>
              </a:rPr>
              <a:t>not be included </a:t>
            </a:r>
            <a:r>
              <a:rPr lang="en-US" dirty="0">
                <a:cs typeface="Arial"/>
              </a:rPr>
              <a:t>when selecting the timed psychotherapy code.</a:t>
            </a:r>
          </a:p>
          <a:p>
            <a:pPr>
              <a:lnSpc>
                <a:spcPct val="90000"/>
              </a:lnSpc>
            </a:pPr>
            <a:endParaRPr lang="en-US" sz="2400" b="1" dirty="0" smtClean="0">
              <a:latin typeface="Arial"/>
              <a:ea typeface="ＭＳ Ｐゴシック" charset="0"/>
              <a:cs typeface="Aria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43</a:t>
            </a:fld>
            <a:endParaRPr lang="en-US" dirty="0"/>
          </a:p>
        </p:txBody>
      </p:sp>
    </p:spTree>
    <p:extLst>
      <p:ext uri="{BB962C8B-B14F-4D97-AF65-F5344CB8AC3E}">
        <p14:creationId xmlns:p14="http://schemas.microsoft.com/office/powerpoint/2010/main" val="834463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990600"/>
            <a:ext cx="8077200" cy="838200"/>
          </a:xfrm>
        </p:spPr>
        <p:txBody>
          <a:bodyPr>
            <a:noAutofit/>
          </a:bodyPr>
          <a:lstStyle/>
          <a:p>
            <a:r>
              <a:rPr lang="en-US" b="1" dirty="0" smtClean="0">
                <a:solidFill>
                  <a:schemeClr val="tx1"/>
                </a:solidFill>
                <a:latin typeface="Arial" charset="0"/>
                <a:ea typeface="ＭＳ Ｐゴシック" charset="0"/>
                <a:cs typeface="ＭＳ Ｐゴシック" charset="0"/>
              </a:rPr>
              <a:t>HOW DO YOU CODE AND DOCUMENT E/M + PSYCHOTHERAPY? (Cont’d)</a:t>
            </a:r>
            <a:endParaRPr lang="en-US" b="1" dirty="0">
              <a:solidFill>
                <a:schemeClr val="tx1"/>
              </a:solidFill>
              <a:latin typeface="Arial" charset="0"/>
              <a:ea typeface="ＭＳ Ｐゴシック" charset="0"/>
              <a:cs typeface="ＭＳ Ｐゴシック" charset="0"/>
            </a:endParaRPr>
          </a:p>
        </p:txBody>
      </p:sp>
      <p:sp>
        <p:nvSpPr>
          <p:cNvPr id="72707" name="Rectangle 3"/>
          <p:cNvSpPr>
            <a:spLocks noGrp="1" noChangeArrowheads="1"/>
          </p:cNvSpPr>
          <p:nvPr>
            <p:ph idx="1"/>
          </p:nvPr>
        </p:nvSpPr>
        <p:spPr>
          <a:xfrm>
            <a:off x="838200" y="1981200"/>
            <a:ext cx="7772400" cy="4793928"/>
          </a:xfrm>
        </p:spPr>
        <p:txBody>
          <a:bodyPr>
            <a:normAutofit fontScale="92500"/>
          </a:bodyPr>
          <a:lstStyle/>
          <a:p>
            <a:pPr marL="68580" indent="0">
              <a:lnSpc>
                <a:spcPct val="90000"/>
              </a:lnSpc>
              <a:buNone/>
            </a:pPr>
            <a:r>
              <a:rPr lang="en-US" b="1" dirty="0" smtClean="0">
                <a:cs typeface="Arial"/>
              </a:rPr>
              <a:t>The CPT Time Rule:</a:t>
            </a:r>
          </a:p>
          <a:p>
            <a:pPr lvl="1">
              <a:lnSpc>
                <a:spcPct val="90000"/>
              </a:lnSpc>
            </a:pPr>
            <a:r>
              <a:rPr lang="en-US" dirty="0" smtClean="0"/>
              <a:t>A </a:t>
            </a:r>
            <a:r>
              <a:rPr lang="en-US" dirty="0"/>
              <a:t>unit of time is attained when the mid-point is passed</a:t>
            </a:r>
            <a:r>
              <a:rPr lang="ja-JP" altLang="en-US" dirty="0" smtClean="0"/>
              <a:t>”</a:t>
            </a:r>
            <a:endParaRPr lang="en-US" altLang="ja-JP" dirty="0" smtClean="0"/>
          </a:p>
          <a:p>
            <a:pPr lvl="1">
              <a:lnSpc>
                <a:spcPct val="90000"/>
              </a:lnSpc>
            </a:pPr>
            <a:r>
              <a:rPr lang="en-US" dirty="0" smtClean="0"/>
              <a:t>When </a:t>
            </a:r>
            <a:r>
              <a:rPr lang="en-US" dirty="0"/>
              <a:t>codes are ranked in sequential typical times and the actual time is between two typical times, the code with the typical time closest to the actual time is used.</a:t>
            </a:r>
            <a:r>
              <a:rPr lang="ja-JP" altLang="en-US" dirty="0" smtClean="0"/>
              <a:t>”</a:t>
            </a:r>
            <a:r>
              <a:rPr lang="en-US" altLang="ja-JP" dirty="0" smtClean="0"/>
              <a:t/>
            </a:r>
            <a:br>
              <a:rPr lang="en-US" altLang="ja-JP" dirty="0" smtClean="0"/>
            </a:br>
            <a:endParaRPr lang="en-US" b="1" dirty="0" smtClean="0">
              <a:cs typeface="Arial"/>
            </a:endParaRPr>
          </a:p>
          <a:p>
            <a:pPr marL="68580" indent="0">
              <a:lnSpc>
                <a:spcPct val="90000"/>
              </a:lnSpc>
              <a:buNone/>
            </a:pPr>
            <a:r>
              <a:rPr lang="en-US" b="1" dirty="0" smtClean="0">
                <a:cs typeface="Arial"/>
              </a:rPr>
              <a:t>For Psychotherapy Times, the CPT Time Rule Applies:</a:t>
            </a:r>
          </a:p>
          <a:p>
            <a:pPr lvl="1">
              <a:defRPr/>
            </a:pPr>
            <a:r>
              <a:rPr lang="en-US" dirty="0" smtClean="0">
                <a:cs typeface="Arial"/>
              </a:rPr>
              <a:t>30-minute </a:t>
            </a:r>
            <a:r>
              <a:rPr lang="en-US" dirty="0">
                <a:cs typeface="Arial"/>
              </a:rPr>
              <a:t>psychotherapy codes (90832 and +90833) can be used starting at </a:t>
            </a:r>
            <a:r>
              <a:rPr lang="en-US" b="1" dirty="0">
                <a:cs typeface="Arial"/>
              </a:rPr>
              <a:t>16 minutes </a:t>
            </a:r>
          </a:p>
          <a:p>
            <a:pPr lvl="1">
              <a:defRPr/>
            </a:pPr>
            <a:r>
              <a:rPr lang="en-US" dirty="0" smtClean="0">
                <a:cs typeface="Arial"/>
              </a:rPr>
              <a:t>45-minute </a:t>
            </a:r>
            <a:r>
              <a:rPr lang="en-US" dirty="0">
                <a:cs typeface="Arial"/>
              </a:rPr>
              <a:t>psychotherapy codes (90834 and +90836) can be used starting at </a:t>
            </a:r>
            <a:r>
              <a:rPr lang="en-US" b="1" dirty="0">
                <a:cs typeface="Arial"/>
              </a:rPr>
              <a:t>38 minutes</a:t>
            </a:r>
            <a:endParaRPr lang="en-US" dirty="0">
              <a:cs typeface="Arial"/>
            </a:endParaRPr>
          </a:p>
          <a:p>
            <a:pPr lvl="1">
              <a:defRPr/>
            </a:pPr>
            <a:r>
              <a:rPr lang="en-US" dirty="0" smtClean="0">
                <a:cs typeface="Arial"/>
              </a:rPr>
              <a:t>60-minute </a:t>
            </a:r>
            <a:r>
              <a:rPr lang="en-US" dirty="0">
                <a:cs typeface="Arial"/>
              </a:rPr>
              <a:t>psychotherapy codes (90837 and +90838) can start to be used at </a:t>
            </a:r>
            <a:r>
              <a:rPr lang="en-US" b="1" dirty="0">
                <a:cs typeface="Arial"/>
              </a:rPr>
              <a:t>53 </a:t>
            </a:r>
            <a:r>
              <a:rPr lang="en-US" b="1" dirty="0" smtClean="0">
                <a:cs typeface="Arial"/>
              </a:rPr>
              <a:t>minutes</a:t>
            </a:r>
            <a:endParaRPr lang="en-US" b="1" dirty="0">
              <a:cs typeface="Aria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44</a:t>
            </a:fld>
            <a:endParaRPr lang="en-US" dirty="0"/>
          </a:p>
        </p:txBody>
      </p:sp>
    </p:spTree>
    <p:extLst>
      <p:ext uri="{BB962C8B-B14F-4D97-AF65-F5344CB8AC3E}">
        <p14:creationId xmlns:p14="http://schemas.microsoft.com/office/powerpoint/2010/main" val="34465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043490" y="1027665"/>
            <a:ext cx="7795711" cy="3163336"/>
          </a:xfrm>
        </p:spPr>
        <p:txBody>
          <a:bodyPr>
            <a:noAutofit/>
          </a:bodyPr>
          <a:lstStyle/>
          <a:p>
            <a:r>
              <a:rPr lang="en-US" b="1" dirty="0" smtClean="0">
                <a:solidFill>
                  <a:schemeClr val="tx1"/>
                </a:solidFill>
              </a:rPr>
              <a:t>99214 Example: </a:t>
            </a:r>
            <a:br>
              <a:rPr lang="en-US" b="1" dirty="0" smtClean="0">
                <a:solidFill>
                  <a:schemeClr val="tx1"/>
                </a:solidFill>
              </a:rPr>
            </a:br>
            <a:r>
              <a:rPr lang="en-US" b="1" dirty="0" smtClean="0">
                <a:solidFill>
                  <a:schemeClr val="tx1"/>
                </a:solidFill>
              </a:rPr>
              <a:t>E/M + Psychotherapy Add On</a:t>
            </a:r>
            <a:br>
              <a:rPr lang="en-US" b="1" dirty="0" smtClean="0">
                <a:solidFill>
                  <a:schemeClr val="tx1"/>
                </a:solidFill>
              </a:rPr>
            </a:br>
            <a:r>
              <a:rPr lang="en-US" b="1" dirty="0">
                <a:solidFill>
                  <a:schemeClr val="tx1"/>
                </a:solidFill>
              </a:rPr>
              <a:t/>
            </a:r>
            <a:br>
              <a:rPr lang="en-US" b="1" dirty="0">
                <a:solidFill>
                  <a:schemeClr val="tx1"/>
                </a:solidFill>
              </a:rPr>
            </a:br>
            <a:r>
              <a:rPr lang="en-US" sz="2400" b="1" dirty="0" smtClean="0">
                <a:solidFill>
                  <a:srgbClr val="3366FF"/>
                </a:solidFill>
              </a:rPr>
              <a:t>The psychotherapy service must be “significant and separately identifiable” </a:t>
            </a:r>
          </a:p>
        </p:txBody>
      </p:sp>
      <p:sp>
        <p:nvSpPr>
          <p:cNvPr id="50178" name="Slide Number Placeholder 2"/>
          <p:cNvSpPr>
            <a:spLocks noGrp="1"/>
          </p:cNvSpPr>
          <p:nvPr>
            <p:ph type="sldNum" sz="quarter" idx="10"/>
          </p:nvPr>
        </p:nvSpPr>
        <p:spPr>
          <a:noFill/>
          <a:ln>
            <a:miter lim="800000"/>
            <a:headEnd/>
            <a:tailEnd/>
          </a:ln>
        </p:spPr>
        <p:txBody>
          <a:bodyPr/>
          <a:lstStyle/>
          <a:p>
            <a:pPr marL="0" indent="0">
              <a:buNone/>
            </a:pPr>
            <a:fld id="{6FCA7079-1453-4765-84DA-97D01D58490A}" type="slidenum">
              <a:rPr lang="en-US" smtClean="0"/>
              <a:pPr marL="0" indent="0">
                <a:buNone/>
              </a:pPr>
              <a:t>45</a:t>
            </a:fld>
            <a:endParaRPr lang="en-US" dirty="0" smtClean="0"/>
          </a:p>
        </p:txBody>
      </p:sp>
    </p:spTree>
    <p:extLst>
      <p:ext uri="{BB962C8B-B14F-4D97-AF65-F5344CB8AC3E}">
        <p14:creationId xmlns:p14="http://schemas.microsoft.com/office/powerpoint/2010/main" val="1015082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
          <p:cNvSpPr>
            <a:spLocks noGrp="1"/>
          </p:cNvSpPr>
          <p:nvPr>
            <p:ph type="sldNum" sz="quarter" idx="12"/>
          </p:nvPr>
        </p:nvSpPr>
        <p:spPr>
          <a:noFill/>
          <a:ln>
            <a:miter lim="800000"/>
            <a:headEnd/>
            <a:tailEnd/>
          </a:ln>
        </p:spPr>
        <p:txBody>
          <a:bodyPr/>
          <a:lstStyle/>
          <a:p>
            <a:fld id="{C7C8BB40-6A53-4DEC-8ABC-8C18193E1D85}" type="slidenum">
              <a:rPr lang="en-US" smtClean="0"/>
              <a:pPr/>
              <a:t>46</a:t>
            </a:fld>
            <a:endParaRPr lang="en-US" smtClean="0"/>
          </a:p>
        </p:txBody>
      </p:sp>
      <p:sp>
        <p:nvSpPr>
          <p:cNvPr id="3" name="Rectangle 2"/>
          <p:cNvSpPr/>
          <p:nvPr/>
        </p:nvSpPr>
        <p:spPr>
          <a:xfrm>
            <a:off x="152401" y="152401"/>
            <a:ext cx="8886825" cy="5988306"/>
          </a:xfrm>
          <a:prstGeom prst="rect">
            <a:avLst/>
          </a:prstGeom>
        </p:spPr>
        <p:txBody>
          <a:bodyPr wrap="square">
            <a:spAutoFit/>
          </a:bodyPr>
          <a:lstStyle/>
          <a:p>
            <a:pPr>
              <a:lnSpc>
                <a:spcPct val="70000"/>
              </a:lnSpc>
              <a:spcBef>
                <a:spcPts val="0"/>
              </a:spcBef>
              <a:spcAft>
                <a:spcPts val="1000"/>
              </a:spcAft>
              <a:defRPr/>
            </a:pPr>
            <a:r>
              <a:rPr lang="en-US" sz="1600" kern="1300" spc="-100" dirty="0">
                <a:solidFill>
                  <a:srgbClr val="000090"/>
                </a:solidFill>
                <a:ea typeface="ＭＳ 明朝"/>
                <a:cs typeface="Times New Roman" pitchFamily="18" charset="0"/>
              </a:rPr>
              <a:t>Patient: Robert Smith			MR: 00023456</a:t>
            </a:r>
          </a:p>
          <a:p>
            <a:pPr>
              <a:lnSpc>
                <a:spcPct val="70000"/>
              </a:lnSpc>
              <a:spcBef>
                <a:spcPts val="0"/>
              </a:spcBef>
              <a:spcAft>
                <a:spcPts val="1000"/>
              </a:spcAft>
              <a:defRPr/>
            </a:pPr>
            <a:r>
              <a:rPr lang="en-US" sz="1600" kern="1300" spc="-100" dirty="0">
                <a:solidFill>
                  <a:srgbClr val="000090"/>
                </a:solidFill>
                <a:ea typeface="ＭＳ 明朝"/>
                <a:cs typeface="Times New Roman" pitchFamily="18" charset="0"/>
              </a:rPr>
              <a:t>Date:  November 12, 2013		Time: 1:45pm </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CC</a:t>
            </a:r>
            <a:r>
              <a:rPr lang="en-US" sz="1600" kern="1300" spc="-100" dirty="0">
                <a:solidFill>
                  <a:srgbClr val="000090"/>
                </a:solidFill>
                <a:ea typeface="ＭＳ 明朝"/>
                <a:cs typeface="Times New Roman" pitchFamily="18" charset="0"/>
              </a:rPr>
              <a:t>: </a:t>
            </a:r>
            <a:r>
              <a:rPr lang="en-US" sz="1600" kern="1300" spc="-100" dirty="0" smtClean="0">
                <a:solidFill>
                  <a:srgbClr val="000090"/>
                </a:solidFill>
                <a:ea typeface="ＭＳ 明朝"/>
                <a:cs typeface="Times New Roman" pitchFamily="18" charset="0"/>
              </a:rPr>
              <a:t>13-year-old </a:t>
            </a:r>
            <a:r>
              <a:rPr lang="en-US" sz="1600" kern="1300" spc="-100" dirty="0">
                <a:solidFill>
                  <a:srgbClr val="000090"/>
                </a:solidFill>
                <a:ea typeface="ＭＳ 明朝"/>
                <a:cs typeface="Times New Roman" pitchFamily="18" charset="0"/>
              </a:rPr>
              <a:t>male seen for </a:t>
            </a:r>
            <a:r>
              <a:rPr lang="en-US" sz="1600" kern="1300" spc="-100" dirty="0" smtClean="0">
                <a:solidFill>
                  <a:srgbClr val="000090"/>
                </a:solidFill>
                <a:ea typeface="ＭＳ 明朝"/>
                <a:cs typeface="Times New Roman" pitchFamily="18" charset="0"/>
              </a:rPr>
              <a:t>follow-up </a:t>
            </a:r>
            <a:r>
              <a:rPr lang="en-US" sz="1600" kern="1300" spc="-100" dirty="0">
                <a:solidFill>
                  <a:srgbClr val="000090"/>
                </a:solidFill>
                <a:ea typeface="ＭＳ 明朝"/>
                <a:cs typeface="Times New Roman" pitchFamily="18" charset="0"/>
              </a:rPr>
              <a:t>visit for mood and behavior problems. Visit attended by patient and father; history obtained from both.</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HPI</a:t>
            </a:r>
            <a:r>
              <a:rPr lang="en-US" sz="1600" kern="1300" spc="-100" dirty="0">
                <a:solidFill>
                  <a:srgbClr val="000090"/>
                </a:solidFill>
                <a:ea typeface="ＭＳ 明朝"/>
                <a:cs typeface="Times New Roman" pitchFamily="18" charset="0"/>
              </a:rPr>
              <a:t>: Patient and father report increasing, moderate sadness that seems to be present only at home and tends to be associated with yelling and punching the walls at greater frequency, at least once per week, when patient frustrated. Anxiety has been improving and intermittent, with no evident trigger.</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SH</a:t>
            </a:r>
            <a:r>
              <a:rPr lang="en-US" sz="1600" kern="1300" spc="-100" dirty="0">
                <a:solidFill>
                  <a:srgbClr val="000090"/>
                </a:solidFill>
                <a:ea typeface="ＭＳ 明朝"/>
                <a:cs typeface="Times New Roman" pitchFamily="18" charset="0"/>
              </a:rPr>
              <a:t>: Attending eighth grade without problem; fair grades</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ROS</a:t>
            </a:r>
            <a:r>
              <a:rPr lang="en-US" sz="1600" kern="1300" spc="-100" dirty="0">
                <a:solidFill>
                  <a:srgbClr val="000090"/>
                </a:solidFill>
                <a:ea typeface="ＭＳ 明朝"/>
                <a:cs typeface="Times New Roman" pitchFamily="18" charset="0"/>
              </a:rPr>
              <a:t>: Psychiatric: no problems with sleep or attention ;Neurological: no headaches</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Exam</a:t>
            </a:r>
            <a:r>
              <a:rPr lang="en-US" sz="1600" kern="1300" spc="-100" dirty="0">
                <a:solidFill>
                  <a:srgbClr val="000090"/>
                </a:solidFill>
                <a:ea typeface="ＭＳ 明朝"/>
                <a:cs typeface="Times New Roman" pitchFamily="18" charset="0"/>
              </a:rPr>
              <a:t>: Appearance: appropriate dress, appears stated age; Speech: normal rate and tone; Thought Process: logical; Associations: intact; Thought Content: no SI/HI or psychotic symptoms; Orientation: x3; Attention and Concentration: good; Mood and affect: euthymic and full and appropriate; Judgment and Insight: good</a:t>
            </a:r>
          </a:p>
          <a:p>
            <a:pPr>
              <a:lnSpc>
                <a:spcPct val="70000"/>
              </a:lnSpc>
              <a:spcBef>
                <a:spcPts val="0"/>
              </a:spcBef>
              <a:spcAft>
                <a:spcPts val="1000"/>
              </a:spcAft>
              <a:defRPr/>
            </a:pPr>
            <a:r>
              <a:rPr lang="en-US" sz="1600" b="1" u="sng" kern="1300" spc="-100" dirty="0">
                <a:solidFill>
                  <a:srgbClr val="000090"/>
                </a:solidFill>
                <a:ea typeface="ＭＳ 明朝"/>
                <a:cs typeface="Times New Roman" pitchFamily="18" charset="0"/>
              </a:rPr>
              <a:t>Assessment and Plan</a:t>
            </a:r>
            <a:r>
              <a:rPr lang="en-US" sz="1600" kern="1300" spc="-100" dirty="0">
                <a:solidFill>
                  <a:srgbClr val="000090"/>
                </a:solidFill>
                <a:ea typeface="ＭＳ 明朝"/>
                <a:cs typeface="Times New Roman" pitchFamily="18" charset="0"/>
              </a:rPr>
              <a:t>:</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Problem #1: depression</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Comment: worsening; appears associated with lack of structure</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Plan: increase dose of SSRIs; write script; CBT therapy; return visit in two weeks</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Problem #2: anxiety</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Comment: improving</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Plan: patient to work on identifying context in therapy</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Problem #3: anger outbursts</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Comment: worsening; related to depression but may represent new </a:t>
            </a:r>
            <a:r>
              <a:rPr lang="en-US" sz="1600" kern="1300" spc="-100" dirty="0" err="1">
                <a:solidFill>
                  <a:srgbClr val="000090"/>
                </a:solidFill>
                <a:ea typeface="ＭＳ 明朝"/>
                <a:cs typeface="Times New Roman" pitchFamily="18" charset="0"/>
              </a:rPr>
              <a:t>dysregulation</a:t>
            </a:r>
            <a:r>
              <a:rPr lang="en-US" sz="1600" kern="1300" spc="-100" dirty="0">
                <a:solidFill>
                  <a:srgbClr val="000090"/>
                </a:solidFill>
                <a:ea typeface="ＭＳ 明朝"/>
                <a:cs typeface="Times New Roman" pitchFamily="18" charset="0"/>
              </a:rPr>
              <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Plan: consider a mood stabilizing medication if no improvement in 1-2 months</a:t>
            </a:r>
            <a:br>
              <a:rPr lang="en-US" sz="1600" kern="1300" spc="-100" dirty="0">
                <a:solidFill>
                  <a:srgbClr val="000090"/>
                </a:solidFill>
                <a:ea typeface="ＭＳ 明朝"/>
                <a:cs typeface="Times New Roman" pitchFamily="18" charset="0"/>
              </a:rPr>
            </a:br>
            <a:r>
              <a:rPr lang="en-US" sz="1600" kern="1300" spc="-100" dirty="0">
                <a:solidFill>
                  <a:srgbClr val="000090"/>
                </a:solidFill>
                <a:ea typeface="ＭＳ 明朝"/>
                <a:cs typeface="Times New Roman" pitchFamily="18" charset="0"/>
              </a:rPr>
              <a:t/>
            </a:r>
            <a:br>
              <a:rPr lang="en-US" sz="1600" kern="1300" spc="-100" dirty="0">
                <a:solidFill>
                  <a:srgbClr val="000090"/>
                </a:solidFill>
                <a:ea typeface="ＭＳ 明朝"/>
                <a:cs typeface="Times New Roman" pitchFamily="18" charset="0"/>
              </a:rPr>
            </a:br>
            <a:r>
              <a:rPr lang="en-US" sz="1600" b="1" u="sng" kern="1300" spc="-100" dirty="0">
                <a:solidFill>
                  <a:srgbClr val="FF0000"/>
                </a:solidFill>
                <a:ea typeface="ＭＳ 明朝"/>
                <a:cs typeface="Times New Roman" pitchFamily="18" charset="0"/>
              </a:rPr>
              <a:t>Psychotherapy</a:t>
            </a:r>
            <a:r>
              <a:rPr lang="en-US" sz="1600" b="1" kern="1300" spc="-100" dirty="0">
                <a:solidFill>
                  <a:srgbClr val="FF0000"/>
                </a:solidFill>
                <a:ea typeface="ＭＳ 明朝"/>
                <a:cs typeface="Times New Roman" pitchFamily="18" charset="0"/>
              </a:rPr>
              <a:t> – approx.. 20 minutes </a:t>
            </a:r>
            <a:br>
              <a:rPr lang="en-US" sz="1600" b="1" kern="1300" spc="-100" dirty="0">
                <a:solidFill>
                  <a:srgbClr val="FF0000"/>
                </a:solidFill>
                <a:ea typeface="ＭＳ 明朝"/>
                <a:cs typeface="Times New Roman" pitchFamily="18" charset="0"/>
              </a:rPr>
            </a:br>
            <a:r>
              <a:rPr lang="en-US" sz="1600" kern="1300" spc="-100" dirty="0">
                <a:solidFill>
                  <a:srgbClr val="FF0000"/>
                </a:solidFill>
                <a:ea typeface="ＭＳ 明朝"/>
                <a:cs typeface="Times New Roman" pitchFamily="18" charset="0"/>
              </a:rPr>
              <a:t>Type: CBT</a:t>
            </a:r>
            <a:br>
              <a:rPr lang="en-US" sz="1600" kern="1300" spc="-100" dirty="0">
                <a:solidFill>
                  <a:srgbClr val="FF0000"/>
                </a:solidFill>
                <a:ea typeface="ＭＳ 明朝"/>
                <a:cs typeface="Times New Roman" pitchFamily="18" charset="0"/>
              </a:rPr>
            </a:br>
            <a:r>
              <a:rPr lang="en-US" sz="1600" kern="1300" spc="-100" dirty="0">
                <a:solidFill>
                  <a:srgbClr val="FF0000"/>
                </a:solidFill>
                <a:ea typeface="ＭＳ 明朝"/>
                <a:cs typeface="Times New Roman" pitchFamily="18" charset="0"/>
              </a:rPr>
              <a:t>Focus: reviewed prior plan and walked through steps to take when he first notices mood getting worse. Identified context for anxiety and developed plan. Provided workbook to complete and bring to next session. </a:t>
            </a:r>
            <a:endParaRPr lang="en-US" sz="1600" kern="1300" spc="-100" dirty="0">
              <a:solidFill>
                <a:srgbClr val="000090"/>
              </a:solidFill>
              <a:ea typeface="ＭＳ 明朝"/>
              <a:cs typeface="Times New Roman" pitchFamily="18" charset="0"/>
            </a:endParaRPr>
          </a:p>
        </p:txBody>
      </p:sp>
    </p:spTree>
    <p:extLst>
      <p:ext uri="{BB962C8B-B14F-4D97-AF65-F5344CB8AC3E}">
        <p14:creationId xmlns:p14="http://schemas.microsoft.com/office/powerpoint/2010/main" val="3561338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Weekly</a:t>
            </a:r>
            <a:r>
              <a:rPr lang="en-US" dirty="0" smtClean="0">
                <a:solidFill>
                  <a:schemeClr val="tx1"/>
                </a:solidFill>
              </a:rPr>
              <a:t> Psychotherapy </a:t>
            </a:r>
            <a:r>
              <a:rPr lang="en-US" b="1" i="1" dirty="0" smtClean="0">
                <a:solidFill>
                  <a:schemeClr val="tx1"/>
                </a:solidFill>
              </a:rPr>
              <a:t>with E/M**</a:t>
            </a:r>
            <a:endParaRPr lang="en-US" b="1" i="1" dirty="0">
              <a:solidFill>
                <a:schemeClr val="tx1"/>
              </a:solidFill>
            </a:endParaRPr>
          </a:p>
        </p:txBody>
      </p:sp>
      <p:sp>
        <p:nvSpPr>
          <p:cNvPr id="3" name="Content Placeholder 2"/>
          <p:cNvSpPr>
            <a:spLocks noGrp="1"/>
          </p:cNvSpPr>
          <p:nvPr>
            <p:ph idx="1"/>
          </p:nvPr>
        </p:nvSpPr>
        <p:spPr>
          <a:xfrm>
            <a:off x="1048093" y="1835473"/>
            <a:ext cx="7562507" cy="3117528"/>
          </a:xfrm>
        </p:spPr>
        <p:txBody>
          <a:bodyPr>
            <a:normAutofit fontScale="70000" lnSpcReduction="20000"/>
          </a:bodyPr>
          <a:lstStyle/>
          <a:p>
            <a:pPr marL="68580" indent="0">
              <a:buNone/>
            </a:pPr>
            <a:r>
              <a:rPr lang="en-US" sz="2900" b="1" i="1" dirty="0" smtClean="0"/>
              <a:t>45 minute </a:t>
            </a:r>
            <a:r>
              <a:rPr lang="en-US" sz="2900" b="1" i="1" u="sng" dirty="0" smtClean="0"/>
              <a:t>weekly</a:t>
            </a:r>
            <a:r>
              <a:rPr lang="en-US" sz="2900" b="1" i="1" dirty="0" smtClean="0"/>
              <a:t> psychotherapy </a:t>
            </a:r>
            <a:r>
              <a:rPr lang="en-US" dirty="0" smtClean="0"/>
              <a:t>appointments</a:t>
            </a:r>
          </a:p>
          <a:p>
            <a:pPr marL="68580" indent="0">
              <a:buNone/>
            </a:pPr>
            <a:endParaRPr lang="en-US" dirty="0" smtClean="0"/>
          </a:p>
          <a:p>
            <a:pPr marL="68580" indent="0">
              <a:buNone/>
            </a:pPr>
            <a:r>
              <a:rPr lang="en-US" dirty="0" smtClean="0"/>
              <a:t>  </a:t>
            </a:r>
            <a:r>
              <a:rPr lang="en-US" b="1" dirty="0" smtClean="0">
                <a:solidFill>
                  <a:srgbClr val="000090"/>
                </a:solidFill>
              </a:rPr>
              <a:t> </a:t>
            </a:r>
            <a:r>
              <a:rPr lang="en-US" sz="2600" b="1" dirty="0" smtClean="0">
                <a:solidFill>
                  <a:srgbClr val="000090"/>
                </a:solidFill>
              </a:rPr>
              <a:t>Common</a:t>
            </a:r>
          </a:p>
          <a:p>
            <a:pPr lvl="1"/>
            <a:r>
              <a:rPr lang="en-US" sz="2600" dirty="0" smtClean="0"/>
              <a:t>99212 +90836 </a:t>
            </a:r>
            <a:r>
              <a:rPr lang="en-US" sz="2000" dirty="0" smtClean="0"/>
              <a:t>(38-52 </a:t>
            </a:r>
            <a:r>
              <a:rPr lang="en-US" sz="2000" dirty="0" err="1" smtClean="0"/>
              <a:t>mins</a:t>
            </a:r>
            <a:r>
              <a:rPr lang="en-US" sz="2000" dirty="0" smtClean="0"/>
              <a:t>)</a:t>
            </a:r>
          </a:p>
          <a:p>
            <a:pPr lvl="1"/>
            <a:r>
              <a:rPr lang="en-US" sz="2600" dirty="0" smtClean="0"/>
              <a:t>99214 +90833 </a:t>
            </a:r>
            <a:r>
              <a:rPr lang="en-US" sz="2000" dirty="0" smtClean="0"/>
              <a:t>(16-37 </a:t>
            </a:r>
            <a:r>
              <a:rPr lang="en-US" sz="2000" dirty="0" err="1" smtClean="0"/>
              <a:t>mins</a:t>
            </a:r>
            <a:r>
              <a:rPr lang="en-US" sz="2000" dirty="0" smtClean="0"/>
              <a:t>)</a:t>
            </a:r>
          </a:p>
          <a:p>
            <a:pPr lvl="1"/>
            <a:endParaRPr lang="en-US" dirty="0"/>
          </a:p>
          <a:p>
            <a:pPr marL="365760" lvl="1" indent="0">
              <a:buNone/>
            </a:pPr>
            <a:r>
              <a:rPr lang="en-US" sz="2600" b="1" dirty="0" smtClean="0">
                <a:solidFill>
                  <a:srgbClr val="000090"/>
                </a:solidFill>
              </a:rPr>
              <a:t>Sometimes</a:t>
            </a:r>
            <a:endParaRPr lang="en-US" sz="2600" b="1" dirty="0">
              <a:solidFill>
                <a:srgbClr val="000090"/>
              </a:solidFill>
            </a:endParaRPr>
          </a:p>
          <a:p>
            <a:pPr lvl="1"/>
            <a:r>
              <a:rPr lang="en-US" sz="2900" dirty="0"/>
              <a:t>99213 +90836 </a:t>
            </a:r>
            <a:r>
              <a:rPr lang="en-US" sz="2000" dirty="0" smtClean="0"/>
              <a:t>(38-52 </a:t>
            </a:r>
            <a:r>
              <a:rPr lang="en-US" sz="2000" dirty="0" err="1"/>
              <a:t>mins</a:t>
            </a:r>
            <a:r>
              <a:rPr lang="en-US" sz="2000" dirty="0"/>
              <a:t>)</a:t>
            </a:r>
          </a:p>
          <a:p>
            <a:pPr lvl="1"/>
            <a:endParaRPr lang="en-US" dirty="0" smtClean="0"/>
          </a:p>
          <a:p>
            <a:pPr marL="365760" lvl="1" indent="0">
              <a:buNone/>
            </a:pPr>
            <a:r>
              <a:rPr lang="en-US" sz="2600" b="1" dirty="0" smtClean="0">
                <a:solidFill>
                  <a:srgbClr val="000090"/>
                </a:solidFill>
              </a:rPr>
              <a:t>Rarely</a:t>
            </a:r>
            <a:endParaRPr lang="en-US" sz="2600" b="1" dirty="0">
              <a:solidFill>
                <a:srgbClr val="000090"/>
              </a:solidFill>
            </a:endParaRPr>
          </a:p>
          <a:p>
            <a:pPr lvl="1"/>
            <a:r>
              <a:rPr lang="en-US" sz="2900" dirty="0" smtClean="0"/>
              <a:t>99214 +90836 </a:t>
            </a:r>
            <a:r>
              <a:rPr lang="en-US" sz="2000" dirty="0" smtClean="0"/>
              <a:t>(38-52 </a:t>
            </a:r>
            <a:r>
              <a:rPr lang="en-US" sz="2000" dirty="0" err="1" smtClean="0"/>
              <a:t>mins</a:t>
            </a:r>
            <a:r>
              <a:rPr lang="en-US" sz="2000" dirty="0" smtClean="0"/>
              <a:t>)</a:t>
            </a:r>
            <a:endParaRPr lang="en-US" sz="2000" dirty="0"/>
          </a:p>
        </p:txBody>
      </p:sp>
      <p:sp>
        <p:nvSpPr>
          <p:cNvPr id="4" name="TextBox 3"/>
          <p:cNvSpPr txBox="1"/>
          <p:nvPr/>
        </p:nvSpPr>
        <p:spPr>
          <a:xfrm>
            <a:off x="1121465" y="5187831"/>
            <a:ext cx="2262158" cy="1200329"/>
          </a:xfrm>
          <a:prstGeom prst="rect">
            <a:avLst/>
          </a:prstGeom>
          <a:noFill/>
        </p:spPr>
        <p:txBody>
          <a:bodyPr wrap="none" rtlCol="0">
            <a:spAutoFit/>
          </a:bodyPr>
          <a:lstStyle/>
          <a:p>
            <a:r>
              <a:rPr lang="en-US" b="1" i="1" dirty="0" smtClean="0">
                <a:solidFill>
                  <a:srgbClr val="000090"/>
                </a:solidFill>
              </a:rPr>
              <a:t>**Typical Times:</a:t>
            </a:r>
          </a:p>
          <a:p>
            <a:pPr marL="285750" indent="-285750">
              <a:buFontTx/>
              <a:buChar char="•"/>
            </a:pPr>
            <a:r>
              <a:rPr lang="en-US" b="1" i="1" dirty="0" smtClean="0">
                <a:solidFill>
                  <a:srgbClr val="000090"/>
                </a:solidFill>
              </a:rPr>
              <a:t>99212  (10 </a:t>
            </a:r>
            <a:r>
              <a:rPr lang="en-US" b="1" i="1" dirty="0" err="1" smtClean="0">
                <a:solidFill>
                  <a:srgbClr val="000090"/>
                </a:solidFill>
              </a:rPr>
              <a:t>mins</a:t>
            </a:r>
            <a:r>
              <a:rPr lang="en-US" b="1" i="1" dirty="0" smtClean="0">
                <a:solidFill>
                  <a:srgbClr val="000090"/>
                </a:solidFill>
              </a:rPr>
              <a:t>)</a:t>
            </a:r>
          </a:p>
          <a:p>
            <a:pPr marL="285750" indent="-285750">
              <a:buFontTx/>
              <a:buChar char="•"/>
            </a:pPr>
            <a:r>
              <a:rPr lang="en-US" b="1" i="1" dirty="0" smtClean="0">
                <a:solidFill>
                  <a:srgbClr val="000090"/>
                </a:solidFill>
              </a:rPr>
              <a:t>99213  (15 </a:t>
            </a:r>
            <a:r>
              <a:rPr lang="en-US" b="1" i="1" dirty="0" err="1" smtClean="0">
                <a:solidFill>
                  <a:srgbClr val="000090"/>
                </a:solidFill>
              </a:rPr>
              <a:t>mins</a:t>
            </a:r>
            <a:r>
              <a:rPr lang="en-US" b="1" i="1" dirty="0" smtClean="0">
                <a:solidFill>
                  <a:srgbClr val="000090"/>
                </a:solidFill>
              </a:rPr>
              <a:t>)</a:t>
            </a:r>
          </a:p>
          <a:p>
            <a:pPr marL="285750" indent="-285750">
              <a:buFontTx/>
              <a:buChar char="•"/>
            </a:pPr>
            <a:r>
              <a:rPr lang="en-US" b="1" i="1" dirty="0" smtClean="0">
                <a:solidFill>
                  <a:srgbClr val="000090"/>
                </a:solidFill>
              </a:rPr>
              <a:t>99214  (25 </a:t>
            </a:r>
            <a:r>
              <a:rPr lang="en-US" b="1" i="1" dirty="0" err="1" smtClean="0">
                <a:solidFill>
                  <a:srgbClr val="000090"/>
                </a:solidFill>
              </a:rPr>
              <a:t>mins</a:t>
            </a:r>
            <a:r>
              <a:rPr lang="en-US" b="1" i="1" dirty="0" smtClean="0">
                <a:solidFill>
                  <a:srgbClr val="000090"/>
                </a:solidFill>
              </a:rPr>
              <a:t>)</a:t>
            </a:r>
            <a:endParaRPr lang="en-US" b="1" i="1" dirty="0">
              <a:solidFill>
                <a:srgbClr val="000090"/>
              </a:solidFill>
            </a:endParaRPr>
          </a:p>
        </p:txBody>
      </p:sp>
      <p:sp>
        <p:nvSpPr>
          <p:cNvPr id="5" name="Slide Number Placeholder 4"/>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47</a:t>
            </a:fld>
            <a:endParaRPr lang="en-US" dirty="0"/>
          </a:p>
        </p:txBody>
      </p:sp>
    </p:spTree>
    <p:extLst>
      <p:ext uri="{BB962C8B-B14F-4D97-AF65-F5344CB8AC3E}">
        <p14:creationId xmlns:p14="http://schemas.microsoft.com/office/powerpoint/2010/main" val="4219301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Time to Practice What You’ve Learned</a:t>
            </a:r>
            <a:endParaRPr lang="en-US" b="1" dirty="0"/>
          </a:p>
        </p:txBody>
      </p:sp>
      <p:sp>
        <p:nvSpPr>
          <p:cNvPr id="5" name="Subtitle 4"/>
          <p:cNvSpPr>
            <a:spLocks noGrp="1"/>
          </p:cNvSpPr>
          <p:nvPr>
            <p:ph type="subTitle" idx="1"/>
          </p:nvPr>
        </p:nvSpPr>
        <p:spPr/>
        <p:txBody>
          <a:bodyPr/>
          <a:lstStyle/>
          <a:p>
            <a:r>
              <a:rPr lang="en-US" b="1" dirty="0">
                <a:cs typeface="Arial"/>
              </a:rPr>
              <a:t>Clinical </a:t>
            </a:r>
            <a:r>
              <a:rPr lang="en-US" b="1" dirty="0" smtClean="0">
                <a:cs typeface="Arial"/>
              </a:rPr>
              <a:t>Vignette</a:t>
            </a:r>
            <a:endParaRPr lang="en-US" dirty="0"/>
          </a:p>
        </p:txBody>
      </p:sp>
    </p:spTree>
    <p:extLst>
      <p:ext uri="{BB962C8B-B14F-4D97-AF65-F5344CB8AC3E}">
        <p14:creationId xmlns:p14="http://schemas.microsoft.com/office/powerpoint/2010/main" val="4038679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6608" y="4039482"/>
            <a:ext cx="3446777" cy="400110"/>
          </a:xfrm>
          <a:prstGeom prst="rect">
            <a:avLst/>
          </a:prstGeom>
          <a:noFill/>
        </p:spPr>
        <p:txBody>
          <a:bodyPr wrap="none" rtlCol="0">
            <a:spAutoFit/>
          </a:bodyPr>
          <a:lstStyle/>
          <a:p>
            <a:r>
              <a:rPr lang="en-US" sz="2000" b="1" dirty="0" smtClean="0"/>
              <a:t>[Video will be shown here]</a:t>
            </a:r>
            <a:endParaRPr lang="en-US" sz="2000" b="1" dirty="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ABF1376C-D718-486B-9000-9F37E4C1FC4F}" type="slidenum">
              <a:rPr lang="en-US" altLang="en-US" smtClean="0"/>
              <a:pPr marL="0" indent="0">
                <a:buFont typeface="Century Gothic" panose="020B0502020202020204" pitchFamily="34" charset="0"/>
                <a:buNone/>
              </a:pPr>
              <a:t>49</a:t>
            </a:fld>
            <a:endParaRPr lang="en-US" altLang="en-US" sz="1400" dirty="0">
              <a:solidFill>
                <a:srgbClr val="464653"/>
              </a:solidFill>
            </a:endParaRPr>
          </a:p>
        </p:txBody>
      </p:sp>
    </p:spTree>
    <p:extLst>
      <p:ext uri="{BB962C8B-B14F-4D97-AF65-F5344CB8AC3E}">
        <p14:creationId xmlns:p14="http://schemas.microsoft.com/office/powerpoint/2010/main" val="400589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Disclosure</a:t>
            </a:r>
            <a:endParaRPr lang="en-US" b="1" dirty="0">
              <a:solidFill>
                <a:schemeClr val="tx1"/>
              </a:solidFill>
            </a:endParaRPr>
          </a:p>
        </p:txBody>
      </p:sp>
      <p:sp>
        <p:nvSpPr>
          <p:cNvPr id="4" name="Content Placeholder 3"/>
          <p:cNvSpPr>
            <a:spLocks noGrp="1"/>
          </p:cNvSpPr>
          <p:nvPr>
            <p:ph idx="1"/>
          </p:nvPr>
        </p:nvSpPr>
        <p:spPr/>
        <p:txBody>
          <a:bodyPr>
            <a:normAutofit/>
          </a:bodyPr>
          <a:lstStyle/>
          <a:p>
            <a:pPr marL="68580" indent="0">
              <a:buNone/>
            </a:pPr>
            <a:r>
              <a:rPr lang="en-US" dirty="0"/>
              <a:t>The presenter has no relevant financial relationships with the manufacturers of any commercial products or providers of commercial services discussed in this CME activity.  I receive financial reimbursement for expenses to attend AMA RUC and CPT meetings</a:t>
            </a:r>
            <a:r>
              <a:rPr lang="en-US" dirty="0" smtClean="0"/>
              <a:t>.</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a:t>
            </a:fld>
            <a:endParaRPr lang="en-US" dirty="0"/>
          </a:p>
        </p:txBody>
      </p:sp>
    </p:spTree>
    <p:extLst>
      <p:ext uri="{BB962C8B-B14F-4D97-AF65-F5344CB8AC3E}">
        <p14:creationId xmlns:p14="http://schemas.microsoft.com/office/powerpoint/2010/main" val="2741102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3400" y="533401"/>
            <a:ext cx="8610600" cy="307777"/>
          </a:xfrm>
          <a:prstGeom prst="rect">
            <a:avLst/>
          </a:prstGeom>
          <a:noFill/>
        </p:spPr>
        <p:txBody>
          <a:bodyPr wrap="square" rtlCol="0">
            <a:spAutoFit/>
          </a:bodyPr>
          <a:lstStyle/>
          <a:p>
            <a:endParaRPr lang="en-US" sz="1400" dirty="0"/>
          </a:p>
        </p:txBody>
      </p:sp>
      <p:sp>
        <p:nvSpPr>
          <p:cNvPr id="3" name="Title 2"/>
          <p:cNvSpPr>
            <a:spLocks noGrp="1"/>
          </p:cNvSpPr>
          <p:nvPr>
            <p:ph type="title"/>
          </p:nvPr>
        </p:nvSpPr>
        <p:spPr>
          <a:xfrm>
            <a:off x="762000" y="781602"/>
            <a:ext cx="7024744" cy="648736"/>
          </a:xfrm>
        </p:spPr>
        <p:txBody>
          <a:bodyPr/>
          <a:lstStyle/>
          <a:p>
            <a:r>
              <a:rPr lang="en-US" b="1" dirty="0" smtClean="0">
                <a:solidFill>
                  <a:schemeClr val="tx1"/>
                </a:solidFill>
              </a:rPr>
              <a:t>SAMPLE  Progress Note</a:t>
            </a:r>
            <a:endParaRPr lang="en-US" b="1" dirty="0">
              <a:solidFill>
                <a:schemeClr val="tx1"/>
              </a:solidFill>
            </a:endParaRPr>
          </a:p>
        </p:txBody>
      </p:sp>
      <p:sp>
        <p:nvSpPr>
          <p:cNvPr id="4" name="Content Placeholder 3"/>
          <p:cNvSpPr>
            <a:spLocks noGrp="1"/>
          </p:cNvSpPr>
          <p:nvPr>
            <p:ph idx="1"/>
          </p:nvPr>
        </p:nvSpPr>
        <p:spPr>
          <a:xfrm>
            <a:off x="762000" y="1676400"/>
            <a:ext cx="8153400" cy="5181600"/>
          </a:xfrm>
        </p:spPr>
        <p:txBody>
          <a:bodyPr>
            <a:normAutofit fontScale="70000" lnSpcReduction="20000"/>
          </a:bodyPr>
          <a:lstStyle/>
          <a:p>
            <a:pPr marL="68580" indent="0">
              <a:buNone/>
            </a:pPr>
            <a:r>
              <a:rPr lang="en-US" dirty="0"/>
              <a:t>Pam XXXXX     MRN#: 123-45-6789</a:t>
            </a:r>
          </a:p>
          <a:p>
            <a:pPr marL="68580" indent="0">
              <a:buNone/>
            </a:pPr>
            <a:r>
              <a:rPr lang="en-US" dirty="0"/>
              <a:t>FEB 5, 2014      2:00PM</a:t>
            </a:r>
          </a:p>
          <a:p>
            <a:endParaRPr lang="en-US" dirty="0"/>
          </a:p>
          <a:p>
            <a:pPr marL="68580" indent="0">
              <a:buNone/>
            </a:pPr>
            <a:r>
              <a:rPr lang="en-US" b="1" u="sng" dirty="0"/>
              <a:t>HISTORY </a:t>
            </a:r>
            <a:r>
              <a:rPr lang="en-US" dirty="0">
                <a:solidFill>
                  <a:srgbClr val="3366FF"/>
                </a:solidFill>
              </a:rPr>
              <a:t>[Expanded Problem Focused</a:t>
            </a:r>
            <a:r>
              <a:rPr lang="en-US" dirty="0" smtClean="0">
                <a:solidFill>
                  <a:srgbClr val="3366FF"/>
                </a:solidFill>
              </a:rPr>
              <a:t>]</a:t>
            </a:r>
          </a:p>
          <a:p>
            <a:r>
              <a:rPr lang="en-US" b="1" dirty="0" smtClean="0"/>
              <a:t>CC:</a:t>
            </a:r>
            <a:r>
              <a:rPr lang="en-US" dirty="0" smtClean="0"/>
              <a:t> Follow-up for depression and poor concentration</a:t>
            </a:r>
            <a:br>
              <a:rPr lang="en-US" dirty="0" smtClean="0"/>
            </a:br>
            <a:endParaRPr lang="en-US" dirty="0" smtClean="0"/>
          </a:p>
          <a:p>
            <a:r>
              <a:rPr lang="en-US" b="1" dirty="0" smtClean="0"/>
              <a:t>HPI</a:t>
            </a:r>
            <a:r>
              <a:rPr lang="en-US" b="1" dirty="0"/>
              <a:t>:</a:t>
            </a:r>
            <a:r>
              <a:rPr lang="en-US" dirty="0"/>
              <a:t> mood improved, but times when feel like crying, out of the blue, not at work, 2x in past 2 mos. In the evening, no ppt. Talking to daughter helps, and stays inside, walks the dog. No desire to do fun reading. Able to do job. Not hopeless, “just feels sad”</a:t>
            </a:r>
          </a:p>
          <a:p>
            <a:pPr marL="395288" indent="-327025" defTabSz="341313">
              <a:buNone/>
            </a:pPr>
            <a:r>
              <a:rPr lang="en-US" dirty="0" smtClean="0">
                <a:solidFill>
                  <a:srgbClr val="0000FF"/>
                </a:solidFill>
              </a:rPr>
              <a:t>	[Extended </a:t>
            </a:r>
            <a:r>
              <a:rPr lang="en-US" dirty="0">
                <a:solidFill>
                  <a:srgbClr val="0000FF"/>
                </a:solidFill>
              </a:rPr>
              <a:t>HPI: Duration, Context, Modifying Factors, Associated Signs </a:t>
            </a:r>
            <a:r>
              <a:rPr lang="en-US" dirty="0" smtClean="0">
                <a:solidFill>
                  <a:srgbClr val="0000FF"/>
                </a:solidFill>
              </a:rPr>
              <a:t>       and </a:t>
            </a:r>
            <a:r>
              <a:rPr lang="en-US" dirty="0">
                <a:solidFill>
                  <a:srgbClr val="0000FF"/>
                </a:solidFill>
              </a:rPr>
              <a:t>Symptoms]</a:t>
            </a:r>
          </a:p>
          <a:p>
            <a:endParaRPr lang="en-US" b="1" dirty="0"/>
          </a:p>
          <a:p>
            <a:r>
              <a:rPr lang="en-US" b="1" dirty="0"/>
              <a:t>ROS: </a:t>
            </a:r>
            <a:r>
              <a:rPr lang="en-US" dirty="0" smtClean="0"/>
              <a:t>Psychiatry</a:t>
            </a:r>
            <a:r>
              <a:rPr lang="en-US" dirty="0"/>
              <a:t>: sleep, initial OK, mid night awakening and hard to fall back asleep; No </a:t>
            </a:r>
            <a:r>
              <a:rPr lang="en-US" dirty="0" smtClean="0"/>
              <a:t>audio/visual hallucinations</a:t>
            </a:r>
            <a:endParaRPr lang="en-US" dirty="0"/>
          </a:p>
          <a:p>
            <a:pPr marL="68580" indent="0" defTabSz="341313">
              <a:buNone/>
            </a:pPr>
            <a:r>
              <a:rPr lang="en-US" dirty="0" smtClean="0">
                <a:solidFill>
                  <a:srgbClr val="0000FF"/>
                </a:solidFill>
              </a:rPr>
              <a:t>	[</a:t>
            </a:r>
            <a:r>
              <a:rPr lang="en-US" dirty="0">
                <a:solidFill>
                  <a:srgbClr val="0000FF"/>
                </a:solidFill>
              </a:rPr>
              <a:t>Pertinent system – Expanded Problem Focused ]</a:t>
            </a:r>
          </a:p>
          <a:p>
            <a:endParaRPr lang="en-US" dirty="0"/>
          </a:p>
          <a:p>
            <a:r>
              <a:rPr lang="en-US" b="1" dirty="0"/>
              <a:t>PFSH:</a:t>
            </a:r>
          </a:p>
          <a:p>
            <a:pPr marL="68580" indent="0">
              <a:buNone/>
              <a:tabLst>
                <a:tab pos="341313" algn="l"/>
              </a:tabLst>
            </a:pPr>
            <a:r>
              <a:rPr lang="en-US" dirty="0">
                <a:solidFill>
                  <a:srgbClr val="3366FF"/>
                </a:solidFill>
              </a:rPr>
              <a:t>	</a:t>
            </a:r>
            <a:r>
              <a:rPr lang="en-US" dirty="0" smtClean="0">
                <a:solidFill>
                  <a:srgbClr val="3366FF"/>
                </a:solidFill>
              </a:rPr>
              <a:t>[No </a:t>
            </a:r>
            <a:r>
              <a:rPr lang="en-US" dirty="0">
                <a:solidFill>
                  <a:srgbClr val="3366FF"/>
                </a:solidFill>
              </a:rPr>
              <a:t>PFSH</a:t>
            </a:r>
            <a:r>
              <a:rPr lang="en-US" dirty="0" smtClean="0">
                <a:solidFill>
                  <a:srgbClr val="3366FF"/>
                </a:solidFill>
              </a:rPr>
              <a:t>]</a:t>
            </a:r>
            <a:endParaRPr lang="en-US" dirty="0"/>
          </a:p>
        </p:txBody>
      </p:sp>
      <p:sp>
        <p:nvSpPr>
          <p:cNvPr id="5" name="Slide Number Placeholder 4"/>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50</a:t>
            </a:fld>
            <a:endParaRPr lang="en-US" dirty="0"/>
          </a:p>
        </p:txBody>
      </p:sp>
    </p:spTree>
    <p:extLst>
      <p:ext uri="{BB962C8B-B14F-4D97-AF65-F5344CB8AC3E}">
        <p14:creationId xmlns:p14="http://schemas.microsoft.com/office/powerpoint/2010/main" val="426719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024744" cy="648736"/>
          </a:xfrm>
        </p:spPr>
        <p:txBody>
          <a:bodyPr/>
          <a:lstStyle/>
          <a:p>
            <a:r>
              <a:rPr lang="en-US" b="1" dirty="0" smtClean="0">
                <a:solidFill>
                  <a:schemeClr val="tx1"/>
                </a:solidFill>
              </a:rPr>
              <a:t>SAMPLE  Progress Note </a:t>
            </a:r>
            <a:r>
              <a:rPr lang="en-US" b="1" smtClean="0">
                <a:solidFill>
                  <a:schemeClr val="tx1"/>
                </a:solidFill>
              </a:rPr>
              <a:t>(cont’d)</a:t>
            </a:r>
            <a:endParaRPr lang="en-US" b="1" dirty="0">
              <a:solidFill>
                <a:schemeClr val="tx1"/>
              </a:solidFill>
            </a:endParaRPr>
          </a:p>
        </p:txBody>
      </p:sp>
      <p:sp>
        <p:nvSpPr>
          <p:cNvPr id="4" name="Content Placeholder 3"/>
          <p:cNvSpPr>
            <a:spLocks noGrp="1"/>
          </p:cNvSpPr>
          <p:nvPr>
            <p:ph idx="1"/>
          </p:nvPr>
        </p:nvSpPr>
        <p:spPr>
          <a:xfrm>
            <a:off x="533400" y="1447800"/>
            <a:ext cx="8610600" cy="5410200"/>
          </a:xfrm>
        </p:spPr>
        <p:txBody>
          <a:bodyPr>
            <a:normAutofit fontScale="62500" lnSpcReduction="20000"/>
          </a:bodyPr>
          <a:lstStyle/>
          <a:p>
            <a:pPr marL="68580" indent="0">
              <a:buNone/>
            </a:pPr>
            <a:r>
              <a:rPr lang="en-US" b="1" u="sng" dirty="0" smtClean="0"/>
              <a:t>EXAMINATION</a:t>
            </a:r>
            <a:r>
              <a:rPr lang="en-US" b="1" u="sng" dirty="0"/>
              <a:t>: </a:t>
            </a:r>
            <a:r>
              <a:rPr lang="en-US" dirty="0">
                <a:solidFill>
                  <a:srgbClr val="0000FF"/>
                </a:solidFill>
              </a:rPr>
              <a:t>[7 bulleted items EXPANDED PROBLEM FOCUSED EXAM</a:t>
            </a:r>
            <a:r>
              <a:rPr lang="en-US" dirty="0" smtClean="0">
                <a:solidFill>
                  <a:srgbClr val="0000FF"/>
                </a:solidFill>
              </a:rPr>
              <a:t>]</a:t>
            </a:r>
            <a:endParaRPr lang="en-US" b="1" u="sng" dirty="0"/>
          </a:p>
          <a:p>
            <a:r>
              <a:rPr lang="en-US" dirty="0"/>
              <a:t>APPEARANCE: appropriately dressed and groomed</a:t>
            </a:r>
          </a:p>
          <a:p>
            <a:r>
              <a:rPr lang="en-US" dirty="0"/>
              <a:t>ATTENTION AND CONCENTRATION: good attention, some complaint of difficulty concentrating, particularly at work; spells “GLOBE” forward and </a:t>
            </a:r>
            <a:r>
              <a:rPr lang="en-US" dirty="0" smtClean="0"/>
              <a:t>backward</a:t>
            </a:r>
          </a:p>
          <a:p>
            <a:r>
              <a:rPr lang="en-US" dirty="0" smtClean="0"/>
              <a:t>MEMORY</a:t>
            </a:r>
            <a:r>
              <a:rPr lang="en-US" dirty="0"/>
              <a:t>: 3/3, remote intact based on answers to interview questions</a:t>
            </a:r>
          </a:p>
          <a:p>
            <a:r>
              <a:rPr lang="en-US" dirty="0"/>
              <a:t>SPEECH: normal rate and rhythm, without pressured quality</a:t>
            </a:r>
          </a:p>
          <a:p>
            <a:r>
              <a:rPr lang="en-US" dirty="0"/>
              <a:t>MOOD AND AFFECT: “OK, a little nervous because I’m here;” sad affect</a:t>
            </a:r>
          </a:p>
          <a:p>
            <a:r>
              <a:rPr lang="en-US" dirty="0"/>
              <a:t>THOUGHT PROCESS: no complaints of slowed thinking</a:t>
            </a:r>
          </a:p>
          <a:p>
            <a:r>
              <a:rPr lang="en-US" dirty="0"/>
              <a:t>THOUGHT CONTENT: No delusions, AVH, worried not doing job as </a:t>
            </a:r>
            <a:r>
              <a:rPr lang="en-US" dirty="0" smtClean="0"/>
              <a:t>well </a:t>
            </a:r>
            <a:r>
              <a:rPr lang="en-US" dirty="0"/>
              <a:t>as she can </a:t>
            </a:r>
            <a:r>
              <a:rPr lang="en-US" dirty="0">
                <a:solidFill>
                  <a:srgbClr val="0000FF"/>
                </a:solidFill>
              </a:rPr>
              <a:t>[LETHALITY ASSESSMENT]</a:t>
            </a:r>
          </a:p>
          <a:p>
            <a:endParaRPr lang="en-US" dirty="0"/>
          </a:p>
          <a:p>
            <a:pPr marL="68580" indent="0">
              <a:buNone/>
            </a:pPr>
            <a:r>
              <a:rPr lang="en-US" b="1" u="sng" dirty="0"/>
              <a:t>MEDICAL DECISION MAKING</a:t>
            </a:r>
          </a:p>
          <a:p>
            <a:r>
              <a:rPr lang="en-US" dirty="0"/>
              <a:t>Problem #1: Mood</a:t>
            </a:r>
          </a:p>
          <a:p>
            <a:r>
              <a:rPr lang="en-US" dirty="0"/>
              <a:t>Comment: Continues with persistent sadness; difficulty concentrating; lack of pleasure</a:t>
            </a:r>
          </a:p>
          <a:p>
            <a:r>
              <a:rPr lang="en-US" dirty="0"/>
              <a:t>Plan: Increase Prozac to 60mg daily (from 40mg); Consider CBT if no improvement in 6-8 weeks</a:t>
            </a:r>
          </a:p>
          <a:p>
            <a:pPr marL="68263" indent="273050">
              <a:buNone/>
            </a:pPr>
            <a:r>
              <a:rPr lang="en-US" b="1" dirty="0" smtClean="0">
                <a:solidFill>
                  <a:srgbClr val="3366FF"/>
                </a:solidFill>
              </a:rPr>
              <a:t>[</a:t>
            </a:r>
            <a:r>
              <a:rPr lang="en-US" b="1" dirty="0">
                <a:solidFill>
                  <a:srgbClr val="3366FF"/>
                </a:solidFill>
              </a:rPr>
              <a:t>NATURE OF THE PRESENTING PROBLEM: LOW TO MODERATE SEVERITY</a:t>
            </a:r>
            <a:r>
              <a:rPr lang="en-US" dirty="0"/>
              <a:t>	</a:t>
            </a:r>
          </a:p>
          <a:p>
            <a:pPr marL="68263" indent="273050">
              <a:buNone/>
            </a:pPr>
            <a:r>
              <a:rPr lang="en-US" dirty="0">
                <a:solidFill>
                  <a:srgbClr val="0000FF"/>
                </a:solidFill>
              </a:rPr>
              <a:t>PROBLEMS OR DIAGNOSES: 1Problem with inadequate improvement</a:t>
            </a:r>
          </a:p>
          <a:p>
            <a:pPr marL="68263" indent="273050">
              <a:buNone/>
            </a:pPr>
            <a:r>
              <a:rPr lang="en-US" dirty="0">
                <a:solidFill>
                  <a:srgbClr val="0000FF"/>
                </a:solidFill>
              </a:rPr>
              <a:t>RISK: LOW TO MODERATE]</a:t>
            </a:r>
          </a:p>
          <a:p>
            <a:endParaRPr lang="en-US" dirty="0">
              <a:solidFill>
                <a:srgbClr val="0000FF"/>
              </a:solidFill>
            </a:endParaRPr>
          </a:p>
          <a:p>
            <a:pPr marL="68580" indent="0">
              <a:buNone/>
            </a:pPr>
            <a:r>
              <a:rPr lang="en-US" b="1" dirty="0">
                <a:solidFill>
                  <a:srgbClr val="0000FF"/>
                </a:solidFill>
              </a:rPr>
              <a:t>CODE:   </a:t>
            </a:r>
            <a:r>
              <a:rPr lang="en-US" b="1" dirty="0" smtClean="0">
                <a:solidFill>
                  <a:srgbClr val="0000FF"/>
                </a:solidFill>
              </a:rPr>
              <a:t>99213</a:t>
            </a:r>
            <a:endParaRPr lang="en-US" b="1" dirty="0">
              <a:solidFill>
                <a:srgbClr val="0000FF"/>
              </a:solidFil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51</a:t>
            </a:fld>
            <a:endParaRPr lang="en-US" dirty="0"/>
          </a:p>
        </p:txBody>
      </p:sp>
    </p:spTree>
    <p:extLst>
      <p:ext uri="{BB962C8B-B14F-4D97-AF65-F5344CB8AC3E}">
        <p14:creationId xmlns:p14="http://schemas.microsoft.com/office/powerpoint/2010/main" val="103006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Psychotherapy for Crisis</a:t>
            </a:r>
            <a:endParaRPr lang="en-US" b="1" dirty="0">
              <a:solidFill>
                <a:schemeClr val="tx1"/>
              </a:solidFill>
            </a:endParaRPr>
          </a:p>
        </p:txBody>
      </p:sp>
    </p:spTree>
    <p:extLst>
      <p:ext uri="{BB962C8B-B14F-4D97-AF65-F5344CB8AC3E}">
        <p14:creationId xmlns:p14="http://schemas.microsoft.com/office/powerpoint/2010/main" val="1621367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indent="0">
              <a:buNone/>
            </a:pPr>
            <a:fld id="{DD8206C5-E20F-B944-9373-C496E2935514}" type="slidenum">
              <a:rPr lang="en-US"/>
              <a:pPr marL="0" indent="0">
                <a:buNone/>
              </a:pPr>
              <a:t>53</a:t>
            </a:fld>
            <a:endParaRPr lang="en-US" dirty="0"/>
          </a:p>
        </p:txBody>
      </p:sp>
      <p:sp>
        <p:nvSpPr>
          <p:cNvPr id="86018" name="Rectangle 8"/>
          <p:cNvSpPr>
            <a:spLocks noGrp="1" noChangeArrowheads="1"/>
          </p:cNvSpPr>
          <p:nvPr>
            <p:ph type="title" idx="4294967295"/>
          </p:nvPr>
        </p:nvSpPr>
        <p:spPr>
          <a:xfrm>
            <a:off x="1" y="609600"/>
            <a:ext cx="7251700" cy="3581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9600" b="1" dirty="0" smtClean="0">
                <a:ln w="11430"/>
                <a:solidFill>
                  <a:srgbClr val="FF0000"/>
                </a:solidFill>
                <a:effectLst>
                  <a:glow rad="139700">
                    <a:schemeClr val="accent3">
                      <a:satMod val="175000"/>
                      <a:alpha val="40000"/>
                    </a:schemeClr>
                  </a:glow>
                  <a:outerShdw blurRad="50800" dist="39000" dir="5460000" algn="tl">
                    <a:srgbClr val="000000">
                      <a:alpha val="38000"/>
                    </a:srgbClr>
                  </a:outerShdw>
                </a:effectLst>
                <a:latin typeface="Arial" charset="0"/>
                <a:cs typeface="ＭＳ Ｐゴシック" charset="0"/>
              </a:rPr>
              <a:t>Crisis</a:t>
            </a:r>
            <a:endParaRPr lang="en-US" sz="9600" b="1" dirty="0">
              <a:ln w="11430"/>
              <a:solidFill>
                <a:srgbClr val="FF0000"/>
              </a:solidFill>
              <a:effectLst>
                <a:glow rad="139700">
                  <a:schemeClr val="accent3">
                    <a:satMod val="175000"/>
                    <a:alpha val="40000"/>
                  </a:schemeClr>
                </a:glow>
                <a:outerShdw blurRad="50800" dist="39000" dir="5460000" algn="tl">
                  <a:srgbClr val="000000">
                    <a:alpha val="38000"/>
                  </a:srgbClr>
                </a:outerShdw>
              </a:effectLst>
              <a:latin typeface="Arial" charset="0"/>
              <a:cs typeface="ＭＳ Ｐゴシック" charset="0"/>
            </a:endParaRPr>
          </a:p>
        </p:txBody>
      </p:sp>
      <p:sp>
        <p:nvSpPr>
          <p:cNvPr id="86019" name="Rectangle 4"/>
          <p:cNvSpPr>
            <a:spLocks noChangeArrowheads="1"/>
          </p:cNvSpPr>
          <p:nvPr/>
        </p:nvSpPr>
        <p:spPr bwMode="auto">
          <a:xfrm>
            <a:off x="5194300" y="1549401"/>
            <a:ext cx="241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cs typeface="ＭＳ Ｐゴシック" charset="0"/>
              </a:rPr>
              <a:t>Complex</a:t>
            </a:r>
          </a:p>
        </p:txBody>
      </p:sp>
      <p:sp>
        <p:nvSpPr>
          <p:cNvPr id="66564" name="Text Box 5"/>
          <p:cNvSpPr txBox="1">
            <a:spLocks noChangeArrowheads="1"/>
          </p:cNvSpPr>
          <p:nvPr/>
        </p:nvSpPr>
        <p:spPr bwMode="auto">
          <a:xfrm>
            <a:off x="4187826" y="1241426"/>
            <a:ext cx="911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endParaRPr lang="en-US"/>
          </a:p>
        </p:txBody>
      </p:sp>
      <p:sp>
        <p:nvSpPr>
          <p:cNvPr id="86021" name="Text Box 6"/>
          <p:cNvSpPr txBox="1">
            <a:spLocks noChangeArrowheads="1"/>
          </p:cNvSpPr>
          <p:nvPr/>
        </p:nvSpPr>
        <p:spPr bwMode="auto">
          <a:xfrm>
            <a:off x="3721100" y="762001"/>
            <a:ext cx="241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600" b="1"/>
              <a:t>Urgent</a:t>
            </a:r>
          </a:p>
        </p:txBody>
      </p:sp>
      <p:sp>
        <p:nvSpPr>
          <p:cNvPr id="86022" name="Text Box 7"/>
          <p:cNvSpPr txBox="1">
            <a:spLocks noChangeArrowheads="1"/>
          </p:cNvSpPr>
          <p:nvPr/>
        </p:nvSpPr>
        <p:spPr bwMode="auto">
          <a:xfrm>
            <a:off x="609600" y="1562101"/>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200" b="1" dirty="0"/>
              <a:t>   </a:t>
            </a:r>
            <a:r>
              <a:rPr lang="en-US" sz="3600" b="1" dirty="0"/>
              <a:t>High Distress</a:t>
            </a:r>
          </a:p>
        </p:txBody>
      </p:sp>
      <p:sp>
        <p:nvSpPr>
          <p:cNvPr id="86023" name="Text Box 8"/>
          <p:cNvSpPr txBox="1">
            <a:spLocks noChangeArrowheads="1"/>
          </p:cNvSpPr>
          <p:nvPr/>
        </p:nvSpPr>
        <p:spPr bwMode="auto">
          <a:xfrm>
            <a:off x="2578101" y="5600701"/>
            <a:ext cx="575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600" b="1" dirty="0"/>
              <a:t>Life Threatening</a:t>
            </a:r>
          </a:p>
        </p:txBody>
      </p:sp>
      <p:sp>
        <p:nvSpPr>
          <p:cNvPr id="9" name="Down Arrow 8"/>
          <p:cNvSpPr/>
          <p:nvPr/>
        </p:nvSpPr>
        <p:spPr>
          <a:xfrm flipH="1">
            <a:off x="4025901" y="1460500"/>
            <a:ext cx="977900" cy="1473200"/>
          </a:xfrm>
          <a:prstGeom prst="downArrow">
            <a:avLst>
              <a:gd name="adj1" fmla="val 50000"/>
              <a:gd name="adj2" fmla="val 6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Down Arrow 9"/>
          <p:cNvSpPr/>
          <p:nvPr/>
        </p:nvSpPr>
        <p:spPr>
          <a:xfrm>
            <a:off x="1866900" y="2273301"/>
            <a:ext cx="1625600" cy="59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Down Arrow 11"/>
          <p:cNvSpPr>
            <a:spLocks noChangeArrowheads="1"/>
          </p:cNvSpPr>
          <p:nvPr/>
        </p:nvSpPr>
        <p:spPr bwMode="auto">
          <a:xfrm rot="10800000">
            <a:off x="3886201" y="4013201"/>
            <a:ext cx="1046163" cy="1498600"/>
          </a:xfrm>
          <a:prstGeom prst="downArrow">
            <a:avLst>
              <a:gd name="adj1" fmla="val 50000"/>
              <a:gd name="adj2" fmla="val 51576"/>
            </a:avLst>
          </a:prstGeom>
          <a:solidFill>
            <a:schemeClr val="accent1"/>
          </a:solidFill>
          <a:ln w="25400" algn="ctr">
            <a:solidFill>
              <a:srgbClr val="89A4A7"/>
            </a:solidFill>
            <a:miter lim="800000"/>
            <a:headEnd/>
            <a:tailEnd/>
          </a:ln>
        </p:spPr>
        <p:txBody>
          <a:bodyPr rot="10800000" anchor="ctr"/>
          <a:lstStyle/>
          <a:p>
            <a:pPr algn="ctr">
              <a:defRPr/>
            </a:pPr>
            <a:endParaRPr lang="en-US" dirty="0">
              <a:solidFill>
                <a:schemeClr val="lt1"/>
              </a:solidFill>
              <a:latin typeface="+mn-lt"/>
              <a:ea typeface="+mn-ea"/>
              <a:cs typeface="+mn-cs"/>
            </a:endParaRPr>
          </a:p>
        </p:txBody>
      </p:sp>
      <p:sp>
        <p:nvSpPr>
          <p:cNvPr id="14" name="Down Arrow 13"/>
          <p:cNvSpPr/>
          <p:nvPr/>
        </p:nvSpPr>
        <p:spPr>
          <a:xfrm>
            <a:off x="5372100" y="2324100"/>
            <a:ext cx="1498600" cy="54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017346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9"/>
          <p:cNvSpPr>
            <a:spLocks noGrp="1" noChangeArrowheads="1"/>
          </p:cNvSpPr>
          <p:nvPr>
            <p:ph type="title"/>
          </p:nvPr>
        </p:nvSpPr>
        <p:spPr>
          <a:xfrm>
            <a:off x="457200" y="304800"/>
            <a:ext cx="8839200" cy="1112838"/>
          </a:xfrm>
        </p:spPr>
        <p:txBody>
          <a:bodyPr>
            <a:normAutofit fontScale="90000"/>
          </a:bodyPr>
          <a:lstStyle/>
          <a:p>
            <a:pPr eaLnBrk="1" hangingPunct="1"/>
            <a:r>
              <a:rPr lang="en-US" sz="3600" b="1" dirty="0" smtClean="0">
                <a:solidFill>
                  <a:schemeClr val="tx1"/>
                </a:solidFill>
                <a:cs typeface="ＭＳ Ｐゴシック" charset="0"/>
              </a:rPr>
              <a:t>Psychotherapy for Crisis (90839</a:t>
            </a:r>
            <a:r>
              <a:rPr lang="en-US" sz="3600" b="1" dirty="0">
                <a:solidFill>
                  <a:schemeClr val="tx1"/>
                </a:solidFill>
                <a:cs typeface="ＭＳ Ｐゴシック" charset="0"/>
              </a:rPr>
              <a:t>, </a:t>
            </a:r>
            <a:r>
              <a:rPr lang="en-US" sz="3600" b="1" dirty="0" smtClean="0">
                <a:solidFill>
                  <a:schemeClr val="tx1"/>
                </a:solidFill>
                <a:cs typeface="ＭＳ Ｐゴシック" charset="0"/>
                <a:sym typeface="Wingdings" charset="0"/>
              </a:rPr>
              <a:t>+</a:t>
            </a:r>
            <a:r>
              <a:rPr lang="en-US" sz="3600" b="1" dirty="0" smtClean="0">
                <a:solidFill>
                  <a:schemeClr val="tx1"/>
                </a:solidFill>
                <a:cs typeface="ＭＳ Ｐゴシック" charset="0"/>
              </a:rPr>
              <a:t>90840</a:t>
            </a:r>
            <a:r>
              <a:rPr lang="en-US" sz="3600" b="1" dirty="0">
                <a:solidFill>
                  <a:schemeClr val="tx1"/>
                </a:solidFill>
                <a:cs typeface="ＭＳ Ｐゴシック" charset="0"/>
              </a:rPr>
              <a:t>)</a:t>
            </a:r>
          </a:p>
        </p:txBody>
      </p:sp>
      <p:sp>
        <p:nvSpPr>
          <p:cNvPr id="20485" name="Rectangle 10"/>
          <p:cNvSpPr>
            <a:spLocks noGrp="1" noChangeArrowheads="1"/>
          </p:cNvSpPr>
          <p:nvPr>
            <p:ph sz="half" idx="1"/>
          </p:nvPr>
        </p:nvSpPr>
        <p:spPr>
          <a:xfrm>
            <a:off x="490538" y="1524001"/>
            <a:ext cx="8196263" cy="4602163"/>
          </a:xfrm>
        </p:spPr>
        <p:txBody>
          <a:bodyPr>
            <a:normAutofit fontScale="92500"/>
          </a:bodyPr>
          <a:lstStyle/>
          <a:p>
            <a:pPr marL="0" indent="0" eaLnBrk="1" hangingPunct="1">
              <a:buFontTx/>
              <a:buNone/>
              <a:defRPr/>
            </a:pPr>
            <a:r>
              <a:rPr lang="en-US" sz="3200" i="1" dirty="0" smtClean="0">
                <a:cs typeface="Arial"/>
              </a:rPr>
              <a:t>Rationale:</a:t>
            </a:r>
          </a:p>
          <a:p>
            <a:pPr eaLnBrk="1" hangingPunct="1">
              <a:defRPr/>
            </a:pPr>
            <a:r>
              <a:rPr lang="en-US" sz="3200" dirty="0" smtClean="0">
                <a:cs typeface="Arial"/>
              </a:rPr>
              <a:t>New concept and addition to the psychotherapy section</a:t>
            </a:r>
          </a:p>
          <a:p>
            <a:pPr eaLnBrk="1" hangingPunct="1">
              <a:defRPr/>
            </a:pPr>
            <a:endParaRPr lang="en-US" sz="3200" dirty="0" smtClean="0">
              <a:cs typeface="Arial"/>
            </a:endParaRPr>
          </a:p>
          <a:p>
            <a:pPr eaLnBrk="1" hangingPunct="1">
              <a:defRPr/>
            </a:pPr>
            <a:r>
              <a:rPr lang="en-US" sz="3200" dirty="0" smtClean="0">
                <a:cs typeface="Arial"/>
              </a:rPr>
              <a:t>When psychotherapy services are provided to a patient who presents in high distress with complex or life threatening circumstances that require urgent and immediate attention</a:t>
            </a:r>
          </a:p>
        </p:txBody>
      </p:sp>
      <p:sp>
        <p:nvSpPr>
          <p:cNvPr id="6758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indent="0">
              <a:buNone/>
            </a:pPr>
            <a:fld id="{4391727F-7438-1646-8AFB-A29E401E95A0}" type="slidenum">
              <a:rPr lang="en-US"/>
              <a:pPr marL="0" indent="0">
                <a:buNone/>
              </a:pPr>
              <a:t>54</a:t>
            </a:fld>
            <a:endParaRPr lang="en-US" dirty="0"/>
          </a:p>
        </p:txBody>
      </p:sp>
    </p:spTree>
    <p:extLst>
      <p:ext uri="{BB962C8B-B14F-4D97-AF65-F5344CB8AC3E}">
        <p14:creationId xmlns:p14="http://schemas.microsoft.com/office/powerpoint/2010/main" val="2556733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title"/>
          </p:nvPr>
        </p:nvSpPr>
        <p:spPr/>
        <p:txBody>
          <a:bodyPr>
            <a:normAutofit/>
          </a:bodyPr>
          <a:lstStyle/>
          <a:p>
            <a:pPr eaLnBrk="1" hangingPunct="1"/>
            <a:r>
              <a:rPr lang="en-US" b="1" dirty="0" smtClean="0">
                <a:solidFill>
                  <a:schemeClr val="tx1"/>
                </a:solidFill>
                <a:cs typeface="ＭＳ Ｐゴシック" charset="0"/>
              </a:rPr>
              <a:t>Psychotherapy for Crisis</a:t>
            </a:r>
            <a:endParaRPr lang="en-US" b="1" dirty="0">
              <a:solidFill>
                <a:schemeClr val="tx1"/>
              </a:solidFill>
              <a:cs typeface="ＭＳ Ｐゴシック" charset="0"/>
            </a:endParaRPr>
          </a:p>
        </p:txBody>
      </p:sp>
      <p:sp>
        <p:nvSpPr>
          <p:cNvPr id="69634" name="Rectangle 3"/>
          <p:cNvSpPr>
            <a:spLocks noGrp="1" noChangeArrowheads="1"/>
          </p:cNvSpPr>
          <p:nvPr>
            <p:ph idx="1"/>
          </p:nvPr>
        </p:nvSpPr>
        <p:spPr>
          <a:xfrm>
            <a:off x="1066801" y="1828801"/>
            <a:ext cx="7867308" cy="3927629"/>
          </a:xfrm>
        </p:spPr>
        <p:txBody>
          <a:bodyPr/>
          <a:lstStyle/>
          <a:p>
            <a:pPr eaLnBrk="1" hangingPunct="1">
              <a:lnSpc>
                <a:spcPct val="90000"/>
              </a:lnSpc>
            </a:pPr>
            <a:r>
              <a:rPr lang="en-US" b="1" dirty="0">
                <a:cs typeface="ＭＳ Ｐゴシック" charset="0"/>
              </a:rPr>
              <a:t>90839</a:t>
            </a:r>
            <a:r>
              <a:rPr lang="en-US" dirty="0">
                <a:cs typeface="ＭＳ Ｐゴシック" charset="0"/>
              </a:rPr>
              <a:t> is a </a:t>
            </a:r>
            <a:r>
              <a:rPr lang="en-US" b="1" dirty="0">
                <a:cs typeface="ＭＳ Ｐゴシック" charset="0"/>
              </a:rPr>
              <a:t>stand-alone code </a:t>
            </a:r>
            <a:r>
              <a:rPr lang="en-US" dirty="0">
                <a:cs typeface="ＭＳ Ｐゴシック" charset="0"/>
              </a:rPr>
              <a:t>not to be reported with psychotherapy or psychiatric diagnostic evaluation codes, the interactive complexity code, or any other psychiatry section code.</a:t>
            </a:r>
          </a:p>
          <a:p>
            <a:pPr eaLnBrk="1" hangingPunct="1">
              <a:lnSpc>
                <a:spcPct val="90000"/>
              </a:lnSpc>
              <a:buFontTx/>
              <a:buNone/>
            </a:pPr>
            <a:endParaRPr lang="en-US" dirty="0">
              <a:cs typeface="ＭＳ Ｐゴシック" charset="0"/>
            </a:endParaRPr>
          </a:p>
          <a:p>
            <a:pPr eaLnBrk="1" hangingPunct="1">
              <a:lnSpc>
                <a:spcPct val="90000"/>
              </a:lnSpc>
            </a:pPr>
            <a:r>
              <a:rPr lang="en-US" b="1" dirty="0">
                <a:cs typeface="ＭＳ Ｐゴシック" charset="0"/>
              </a:rPr>
              <a:t>+90840 </a:t>
            </a:r>
            <a:r>
              <a:rPr lang="en-US" dirty="0">
                <a:cs typeface="ＭＳ Ｐゴシック" charset="0"/>
              </a:rPr>
              <a:t>is an add-on code that should be reported for each additional 30 minutes of service.</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55</a:t>
            </a:fld>
            <a:endParaRPr lang="en-US" dirty="0"/>
          </a:p>
        </p:txBody>
      </p:sp>
    </p:spTree>
    <p:extLst>
      <p:ext uri="{BB962C8B-B14F-4D97-AF65-F5344CB8AC3E}">
        <p14:creationId xmlns:p14="http://schemas.microsoft.com/office/powerpoint/2010/main" val="4218415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8"/>
          <p:cNvSpPr>
            <a:spLocks noGrp="1" noChangeArrowheads="1"/>
          </p:cNvSpPr>
          <p:nvPr>
            <p:ph type="title"/>
          </p:nvPr>
        </p:nvSpPr>
        <p:spPr>
          <a:xfrm>
            <a:off x="457200" y="533400"/>
            <a:ext cx="8229600" cy="609600"/>
          </a:xfrm>
        </p:spPr>
        <p:txBody>
          <a:bodyPr>
            <a:normAutofit/>
          </a:bodyPr>
          <a:lstStyle/>
          <a:p>
            <a:pPr eaLnBrk="1" hangingPunct="1"/>
            <a:r>
              <a:rPr lang="en-US" b="1" dirty="0" smtClean="0">
                <a:solidFill>
                  <a:schemeClr val="tx1"/>
                </a:solidFill>
                <a:cs typeface="ＭＳ Ｐゴシック" charset="0"/>
              </a:rPr>
              <a:t>Psychotherapy for Crisis Example:</a:t>
            </a:r>
            <a:endParaRPr lang="en-US" b="1" dirty="0">
              <a:solidFill>
                <a:schemeClr val="tx1"/>
              </a:solidFill>
              <a:cs typeface="ＭＳ Ｐゴシック" charset="0"/>
            </a:endParaRPr>
          </a:p>
        </p:txBody>
      </p:sp>
      <p:sp>
        <p:nvSpPr>
          <p:cNvPr id="31747" name="Rectangle 7"/>
          <p:cNvSpPr>
            <a:spLocks noGrp="1" noChangeArrowheads="1"/>
          </p:cNvSpPr>
          <p:nvPr>
            <p:ph idx="1"/>
          </p:nvPr>
        </p:nvSpPr>
        <p:spPr>
          <a:xfrm>
            <a:off x="609600" y="1143000"/>
            <a:ext cx="8458200" cy="5715000"/>
          </a:xfrm>
        </p:spPr>
        <p:txBody>
          <a:bodyPr>
            <a:normAutofit fontScale="70000" lnSpcReduction="20000"/>
          </a:bodyPr>
          <a:lstStyle/>
          <a:p>
            <a:pPr eaLnBrk="1" hangingPunct="1">
              <a:lnSpc>
                <a:spcPct val="80000"/>
              </a:lnSpc>
              <a:spcBef>
                <a:spcPct val="0"/>
              </a:spcBef>
              <a:buFontTx/>
              <a:buNone/>
            </a:pPr>
            <a:endParaRPr lang="en-US" sz="2000" dirty="0">
              <a:latin typeface="Arial" charset="0"/>
              <a:cs typeface="ＭＳ Ｐゴシック" charset="0"/>
            </a:endParaRPr>
          </a:p>
          <a:p>
            <a:pPr marL="171450" indent="0" eaLnBrk="1" hangingPunct="1">
              <a:lnSpc>
                <a:spcPts val="2400"/>
              </a:lnSpc>
              <a:spcBef>
                <a:spcPct val="0"/>
              </a:spcBef>
              <a:buFontTx/>
              <a:buNone/>
            </a:pPr>
            <a:r>
              <a:rPr lang="en-US" sz="3400" dirty="0">
                <a:cs typeface="Arial"/>
              </a:rPr>
              <a:t>36-year-old woman being treated for a Generalized Anxiety Disorder and relationship problems with Cognitive Behavior </a:t>
            </a:r>
            <a:r>
              <a:rPr lang="en-US" sz="3400" dirty="0" smtClean="0">
                <a:cs typeface="Arial"/>
              </a:rPr>
              <a:t>Therapy, </a:t>
            </a:r>
            <a:r>
              <a:rPr lang="en-US" sz="3400" dirty="0">
                <a:cs typeface="Arial"/>
              </a:rPr>
              <a:t>calls and leaves a message that she is planning to commit suicide because she </a:t>
            </a:r>
            <a:r>
              <a:rPr lang="ja-JP" altLang="en-US" sz="3400" dirty="0">
                <a:cs typeface="Arial"/>
              </a:rPr>
              <a:t>“</a:t>
            </a:r>
            <a:r>
              <a:rPr lang="en-US" sz="3400" dirty="0" smtClean="0">
                <a:cs typeface="Arial"/>
              </a:rPr>
              <a:t>can’t </a:t>
            </a:r>
            <a:r>
              <a:rPr lang="en-US" sz="3400" dirty="0">
                <a:cs typeface="Arial"/>
              </a:rPr>
              <a:t>stand it anymore.</a:t>
            </a:r>
            <a:r>
              <a:rPr lang="ja-JP" altLang="en-US" sz="3400" dirty="0">
                <a:cs typeface="Arial"/>
              </a:rPr>
              <a:t>” </a:t>
            </a:r>
            <a:r>
              <a:rPr lang="en-US" sz="3400" dirty="0">
                <a:cs typeface="Arial"/>
              </a:rPr>
              <a:t>Her therapist is able to reach her on the phone and she agrees to come in for an urgent session in one hour. She arrives with her husband. The therapist attempts to defuse the crisis, meeting individually with the patient, and jointly with the husband. The patient remains suicidal, and </a:t>
            </a:r>
            <a:r>
              <a:rPr lang="en-US" sz="3400" dirty="0" smtClean="0">
                <a:cs typeface="Arial"/>
              </a:rPr>
              <a:t>agrees to hospitalization</a:t>
            </a:r>
            <a:r>
              <a:rPr lang="en-US" sz="3400" dirty="0">
                <a:cs typeface="Arial"/>
              </a:rPr>
              <a:t>. The therapist makes arrangements for hospitalization and the patient is transported by ambulance. Total time spent on working with the patient and arranging for hospitalization is 95 minutes.  </a:t>
            </a:r>
          </a:p>
          <a:p>
            <a:pPr eaLnBrk="1" hangingPunct="1">
              <a:lnSpc>
                <a:spcPct val="80000"/>
              </a:lnSpc>
              <a:buFontTx/>
              <a:buNone/>
            </a:pPr>
            <a:endParaRPr lang="en-US" sz="3400" b="1" i="1" dirty="0" smtClean="0">
              <a:solidFill>
                <a:srgbClr val="46166B"/>
              </a:solidFill>
              <a:latin typeface="Arial" charset="0"/>
              <a:cs typeface="ＭＳ Ｐゴシック" charset="0"/>
            </a:endParaRPr>
          </a:p>
          <a:p>
            <a:pPr eaLnBrk="1" hangingPunct="1">
              <a:lnSpc>
                <a:spcPct val="80000"/>
              </a:lnSpc>
              <a:buFontTx/>
              <a:buNone/>
            </a:pPr>
            <a:r>
              <a:rPr lang="en-US" sz="3400" b="1" i="1" dirty="0" smtClean="0">
                <a:solidFill>
                  <a:srgbClr val="46166B"/>
                </a:solidFill>
                <a:latin typeface="Arial" charset="0"/>
                <a:cs typeface="ＭＳ Ｐゴシック" charset="0"/>
              </a:rPr>
              <a:t>Codes</a:t>
            </a:r>
            <a:r>
              <a:rPr lang="en-US" sz="3400" b="1" i="1" dirty="0">
                <a:solidFill>
                  <a:srgbClr val="46166B"/>
                </a:solidFill>
                <a:latin typeface="Arial" charset="0"/>
                <a:cs typeface="ＭＳ Ｐゴシック" charset="0"/>
              </a:rPr>
              <a:t>:  </a:t>
            </a:r>
            <a:r>
              <a:rPr lang="en-US" sz="3400" b="1" dirty="0" smtClean="0">
                <a:solidFill>
                  <a:srgbClr val="46166B"/>
                </a:solidFill>
                <a:latin typeface="Arial" charset="0"/>
                <a:cs typeface="ＭＳ Ｐゴシック" charset="0"/>
                <a:sym typeface="Wingdings" charset="0"/>
              </a:rPr>
              <a:t></a:t>
            </a:r>
            <a:r>
              <a:rPr lang="en-US" sz="3400" b="1" dirty="0" smtClean="0">
                <a:solidFill>
                  <a:srgbClr val="46166B"/>
                </a:solidFill>
                <a:latin typeface="Arial" charset="0"/>
                <a:cs typeface="ＭＳ Ｐゴシック" charset="0"/>
              </a:rPr>
              <a:t>90839</a:t>
            </a:r>
            <a:r>
              <a:rPr lang="en-US" sz="3400" b="1" dirty="0">
                <a:solidFill>
                  <a:srgbClr val="46166B"/>
                </a:solidFill>
                <a:latin typeface="Arial" charset="0"/>
                <a:cs typeface="ＭＳ Ｐゴシック" charset="0"/>
              </a:rPr>
              <a:t>, +</a:t>
            </a:r>
            <a:r>
              <a:rPr lang="en-US" sz="3400" b="1" dirty="0">
                <a:solidFill>
                  <a:srgbClr val="46166B"/>
                </a:solidFill>
                <a:latin typeface="Arial" charset="0"/>
                <a:cs typeface="ＭＳ Ｐゴシック" charset="0"/>
                <a:sym typeface="Wingdings" charset="0"/>
              </a:rPr>
              <a:t></a:t>
            </a:r>
            <a:r>
              <a:rPr lang="en-US" sz="3400" b="1" dirty="0" smtClean="0">
                <a:solidFill>
                  <a:srgbClr val="46166B"/>
                </a:solidFill>
                <a:latin typeface="Arial" charset="0"/>
                <a:cs typeface="ＭＳ Ｐゴシック" charset="0"/>
              </a:rPr>
              <a:t>90840</a:t>
            </a:r>
            <a:endParaRPr lang="en-US" sz="3400" dirty="0">
              <a:latin typeface="Arial" charset="0"/>
              <a:cs typeface="ＭＳ Ｐゴシック" charset="0"/>
            </a:endParaRPr>
          </a:p>
        </p:txBody>
      </p:sp>
      <p:sp>
        <p:nvSpPr>
          <p:cNvPr id="7065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indent="0">
              <a:buNone/>
            </a:pPr>
            <a:fld id="{49415EF9-3013-4B4B-9D6C-263352710838}" type="slidenum">
              <a:rPr lang="en-US" smtClean="0"/>
              <a:pPr marL="0" indent="0">
                <a:buNone/>
              </a:pPr>
              <a:t>56</a:t>
            </a:fld>
            <a:endParaRPr lang="en-US" dirty="0"/>
          </a:p>
        </p:txBody>
      </p:sp>
    </p:spTree>
    <p:extLst>
      <p:ext uri="{BB962C8B-B14F-4D97-AF65-F5344CB8AC3E}">
        <p14:creationId xmlns:p14="http://schemas.microsoft.com/office/powerpoint/2010/main" val="519247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762001" y="869287"/>
            <a:ext cx="7932761" cy="5755422"/>
          </a:xfrm>
          <a:prstGeom prst="rect">
            <a:avLst/>
          </a:prstGeom>
          <a:noFill/>
          <a:ln>
            <a:noFill/>
          </a:ln>
          <a:extLst/>
        </p:spPr>
        <p:txBody>
          <a:bodyPr wrap="square">
            <a:spAutoFit/>
          </a:bodyPr>
          <a:lstStyle/>
          <a:p>
            <a:pPr>
              <a:defRPr/>
            </a:pPr>
            <a:r>
              <a:rPr lang="en-US" sz="3200" b="1" i="1" dirty="0">
                <a:cs typeface="Arial"/>
              </a:rPr>
              <a:t>Coding Tips</a:t>
            </a:r>
            <a:r>
              <a:rPr lang="en-US" sz="2400" dirty="0">
                <a:cs typeface="Arial"/>
              </a:rPr>
              <a:t>	</a:t>
            </a:r>
          </a:p>
          <a:p>
            <a:pPr>
              <a:defRPr/>
            </a:pPr>
            <a:endParaRPr lang="en-US" sz="2400" dirty="0">
              <a:cs typeface="Arial"/>
            </a:endParaRPr>
          </a:p>
          <a:p>
            <a:pPr marL="228600" indent="-228600">
              <a:buFont typeface="Arial" pitchFamily="34" charset="0"/>
              <a:buChar char="•"/>
              <a:defRPr/>
            </a:pPr>
            <a:r>
              <a:rPr lang="en-US" sz="2400" dirty="0">
                <a:cs typeface="Arial"/>
              </a:rPr>
              <a:t>Report 90839 for the first 30-74 minutes </a:t>
            </a:r>
          </a:p>
          <a:p>
            <a:pPr marL="228600">
              <a:tabLst>
                <a:tab pos="228600" algn="l"/>
              </a:tabLst>
              <a:defRPr/>
            </a:pPr>
            <a:r>
              <a:rPr lang="en-US" sz="2400" dirty="0">
                <a:cs typeface="Arial"/>
              </a:rPr>
              <a:t>of psychotherapy for crisis on a given date </a:t>
            </a:r>
          </a:p>
          <a:p>
            <a:pPr marL="228600">
              <a:tabLst>
                <a:tab pos="228600" algn="l"/>
              </a:tabLst>
              <a:defRPr/>
            </a:pPr>
            <a:endParaRPr lang="en-US" sz="2400" dirty="0">
              <a:cs typeface="Arial"/>
            </a:endParaRPr>
          </a:p>
          <a:p>
            <a:pPr marL="228600" indent="-228600">
              <a:buFont typeface="Arial" pitchFamily="34" charset="0"/>
              <a:buChar char="•"/>
              <a:tabLst>
                <a:tab pos="228600" algn="l"/>
              </a:tabLst>
              <a:defRPr/>
            </a:pPr>
            <a:r>
              <a:rPr lang="en-US" sz="2400" dirty="0">
                <a:cs typeface="Arial"/>
              </a:rPr>
              <a:t>Psychotherapy for crisis of less than 30 min. total should be reported with 90832 or 90833</a:t>
            </a:r>
          </a:p>
          <a:p>
            <a:pPr>
              <a:defRPr/>
            </a:pPr>
            <a:endParaRPr lang="en-US" sz="2400" dirty="0">
              <a:cs typeface="Arial"/>
            </a:endParaRPr>
          </a:p>
          <a:p>
            <a:pPr marL="228600" indent="-228600">
              <a:buFont typeface="Arial" pitchFamily="34" charset="0"/>
              <a:buChar char="•"/>
              <a:defRPr/>
            </a:pPr>
            <a:r>
              <a:rPr lang="en-US" sz="2400" dirty="0">
                <a:cs typeface="Arial"/>
              </a:rPr>
              <a:t>Report 90839 only once per date even if  time spent by the physician/QHCP is not continuous on that date</a:t>
            </a:r>
          </a:p>
          <a:p>
            <a:pPr marL="228600" indent="-228600">
              <a:buFont typeface="Arial" pitchFamily="34" charset="0"/>
              <a:buChar char="•"/>
              <a:defRPr/>
            </a:pPr>
            <a:endParaRPr lang="en-US" sz="2400" dirty="0">
              <a:cs typeface="Arial"/>
            </a:endParaRPr>
          </a:p>
          <a:p>
            <a:pPr marL="228600" indent="-228600">
              <a:buFont typeface="Arial" pitchFamily="34" charset="0"/>
              <a:buChar char="•"/>
              <a:defRPr/>
            </a:pPr>
            <a:r>
              <a:rPr lang="en-US" sz="2400" dirty="0">
                <a:cs typeface="Arial"/>
              </a:rPr>
              <a:t>When service results in additional time, report +90840 with 90839 once for every additional 30 minutes of time beyond the first 74 </a:t>
            </a:r>
            <a:r>
              <a:rPr lang="en-US" sz="2400" dirty="0" smtClean="0">
                <a:cs typeface="Arial"/>
              </a:rPr>
              <a:t>minutes</a:t>
            </a:r>
            <a:endParaRPr lang="en-US" sz="2400" dirty="0"/>
          </a:p>
        </p:txBody>
      </p:sp>
      <p:pic>
        <p:nvPicPr>
          <p:cNvPr id="77828" name="Picture 4" descr="C:\Documents and Settings\moheron\Local Settings\Temporary Internet Files\Content.IE5\PXF6R1YO\MC900412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150100" y="876300"/>
            <a:ext cx="15224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7"/>
          <p:cNvSpPr>
            <a:spLocks noChangeArrowheads="1"/>
          </p:cNvSpPr>
          <p:nvPr/>
        </p:nvSpPr>
        <p:spPr bwMode="auto">
          <a:xfrm>
            <a:off x="1909765" y="4624390"/>
            <a:ext cx="46767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cs typeface="ＭＳ Ｐゴシック" charset="0"/>
            </a:endParaRPr>
          </a:p>
          <a:p>
            <a:endParaRPr lang="en-US" sz="2800">
              <a:cs typeface="ＭＳ Ｐゴシック" charset="0"/>
            </a:endParaRPr>
          </a:p>
          <a:p>
            <a:endParaRPr lang="en-US" sz="2800">
              <a:cs typeface="ＭＳ Ｐゴシック" charset="0"/>
            </a:endParaRPr>
          </a:p>
          <a:p>
            <a:endParaRPr lang="en-US" sz="2800">
              <a:cs typeface="ＭＳ Ｐゴシック" charset="0"/>
            </a:endParaRPr>
          </a:p>
          <a:p>
            <a:endParaRPr lang="en-US" sz="2800">
              <a:cs typeface="ＭＳ Ｐゴシック" charset="0"/>
            </a:endParaRPr>
          </a:p>
          <a:p>
            <a:endParaRPr lang="en-US" sz="2800">
              <a:cs typeface="ＭＳ Ｐゴシック" charset="0"/>
            </a:endParaRPr>
          </a:p>
          <a:p>
            <a:endParaRPr lang="en-US" sz="2800">
              <a:cs typeface="ＭＳ Ｐゴシック" charset="0"/>
            </a:endParaRPr>
          </a:p>
        </p:txBody>
      </p:sp>
      <p:sp>
        <p:nvSpPr>
          <p:cNvPr id="71685" name="Rectangle 8"/>
          <p:cNvSpPr>
            <a:spLocks noChangeArrowheads="1"/>
          </p:cNvSpPr>
          <p:nvPr/>
        </p:nvSpPr>
        <p:spPr bwMode="auto">
          <a:xfrm>
            <a:off x="292100" y="-317500"/>
            <a:ext cx="8229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600" dirty="0">
              <a:solidFill>
                <a:srgbClr val="46166B"/>
              </a:solidFill>
              <a:cs typeface="ＭＳ Ｐゴシック" charset="0"/>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ABF1376C-D718-486B-9000-9F37E4C1FC4F}" type="slidenum">
              <a:rPr lang="en-US" altLang="en-US" smtClean="0"/>
              <a:pPr marL="0" indent="0">
                <a:buFont typeface="Century Gothic" panose="020B0502020202020204" pitchFamily="34" charset="0"/>
                <a:buNone/>
              </a:pPr>
              <a:t>57</a:t>
            </a:fld>
            <a:endParaRPr lang="en-US" altLang="en-US" sz="1400" dirty="0">
              <a:solidFill>
                <a:srgbClr val="464653"/>
              </a:solidFill>
            </a:endParaRPr>
          </a:p>
        </p:txBody>
      </p:sp>
    </p:spTree>
    <p:extLst>
      <p:ext uri="{BB962C8B-B14F-4D97-AF65-F5344CB8AC3E}">
        <p14:creationId xmlns:p14="http://schemas.microsoft.com/office/powerpoint/2010/main" val="3213111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HCPCS Codes</a:t>
            </a:r>
            <a:endParaRPr lang="en-US" b="1" dirty="0">
              <a:solidFill>
                <a:schemeClr val="tx1"/>
              </a:solidFill>
            </a:endParaRPr>
          </a:p>
        </p:txBody>
      </p:sp>
      <p:sp>
        <p:nvSpPr>
          <p:cNvPr id="3" name="Content Placeholder 2"/>
          <p:cNvSpPr>
            <a:spLocks noGrp="1"/>
          </p:cNvSpPr>
          <p:nvPr>
            <p:ph idx="1"/>
          </p:nvPr>
        </p:nvSpPr>
        <p:spPr>
          <a:xfrm>
            <a:off x="1048092" y="1835472"/>
            <a:ext cx="6777317" cy="4870128"/>
          </a:xfrm>
        </p:spPr>
        <p:txBody>
          <a:bodyPr>
            <a:normAutofit/>
          </a:bodyPr>
          <a:lstStyle/>
          <a:p>
            <a:r>
              <a:rPr lang="en-US" dirty="0" smtClean="0"/>
              <a:t>G0463, Hospital </a:t>
            </a:r>
            <a:r>
              <a:rPr lang="en-US" dirty="0"/>
              <a:t>outpatient clinic visit for assessment and management of a </a:t>
            </a:r>
            <a:r>
              <a:rPr lang="en-US" dirty="0" smtClean="0"/>
              <a:t>patient; use this code when providing services paid under Medicare’s Partial Hospitalization Program (PHP) for outpatient E/M services 99201-99215 (OPPS Setting)</a:t>
            </a:r>
            <a:br>
              <a:rPr lang="en-US" dirty="0" smtClean="0"/>
            </a:br>
            <a:endParaRPr lang="en-US" dirty="0" smtClean="0"/>
          </a:p>
          <a:p>
            <a:r>
              <a:rPr lang="en-US" dirty="0" smtClean="0"/>
              <a:t>G0459</a:t>
            </a:r>
            <a:r>
              <a:rPr lang="en-US" dirty="0"/>
              <a:t>, </a:t>
            </a:r>
            <a:r>
              <a:rPr lang="en-US" dirty="0" err="1" smtClean="0"/>
              <a:t>Telehealth</a:t>
            </a:r>
            <a:r>
              <a:rPr lang="en-US" dirty="0" smtClean="0"/>
              <a:t> inpatient pharmacy management; use this code when providing inpatient E/M services via telemedicine</a:t>
            </a:r>
          </a:p>
          <a:p>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58</a:t>
            </a:fld>
            <a:endParaRPr lang="en-US" dirty="0"/>
          </a:p>
        </p:txBody>
      </p:sp>
    </p:spTree>
    <p:extLst>
      <p:ext uri="{BB962C8B-B14F-4D97-AF65-F5344CB8AC3E}">
        <p14:creationId xmlns:p14="http://schemas.microsoft.com/office/powerpoint/2010/main" val="79589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Questions?</a:t>
            </a:r>
            <a:endParaRPr lang="en-US" b="1" dirty="0">
              <a:solidFill>
                <a:schemeClr val="tx1"/>
              </a:solidFill>
            </a:endParaRP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59</a:t>
            </a:fld>
            <a:endParaRPr lang="en-US" dirty="0"/>
          </a:p>
        </p:txBody>
      </p:sp>
    </p:spTree>
    <p:extLst>
      <p:ext uri="{BB962C8B-B14F-4D97-AF65-F5344CB8AC3E}">
        <p14:creationId xmlns:p14="http://schemas.microsoft.com/office/powerpoint/2010/main" val="215276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Overview of course</a:t>
            </a:r>
            <a:endParaRPr lang="en-US" b="1" dirty="0">
              <a:solidFill>
                <a:schemeClr val="tx1"/>
              </a:solidFill>
            </a:endParaRPr>
          </a:p>
        </p:txBody>
      </p:sp>
      <p:sp>
        <p:nvSpPr>
          <p:cNvPr id="3" name="Content Placeholder 2"/>
          <p:cNvSpPr>
            <a:spLocks noGrp="1"/>
          </p:cNvSpPr>
          <p:nvPr>
            <p:ph idx="1"/>
          </p:nvPr>
        </p:nvSpPr>
        <p:spPr>
          <a:xfrm>
            <a:off x="1048093" y="1835472"/>
            <a:ext cx="7105308" cy="4031928"/>
          </a:xfrm>
        </p:spPr>
        <p:txBody>
          <a:bodyPr>
            <a:normAutofit/>
          </a:bodyPr>
          <a:lstStyle/>
          <a:p>
            <a:r>
              <a:rPr lang="en-US" dirty="0" smtClean="0"/>
              <a:t>CPT Changes for 2014</a:t>
            </a:r>
          </a:p>
          <a:p>
            <a:r>
              <a:rPr lang="en-US" dirty="0" smtClean="0"/>
              <a:t>CMS Final Rule and Values for 2014</a:t>
            </a:r>
          </a:p>
          <a:p>
            <a:r>
              <a:rPr lang="en-US" dirty="0" smtClean="0"/>
              <a:t>Coding Structure for Psychiatric Care</a:t>
            </a:r>
          </a:p>
          <a:p>
            <a:r>
              <a:rPr lang="en-US" dirty="0" smtClean="0"/>
              <a:t>Psychiatric Procedure Codes</a:t>
            </a:r>
          </a:p>
          <a:p>
            <a:r>
              <a:rPr lang="en-US" dirty="0" smtClean="0"/>
              <a:t>Evaluation and Management Codes</a:t>
            </a:r>
          </a:p>
          <a:p>
            <a:r>
              <a:rPr lang="en-US" dirty="0"/>
              <a:t>Practical Coding Guidance</a:t>
            </a:r>
          </a:p>
          <a:p>
            <a:r>
              <a:rPr lang="en-US" dirty="0" smtClean="0"/>
              <a:t>Coding in Special Setting/Circumstances</a:t>
            </a:r>
          </a:p>
          <a:p>
            <a:r>
              <a:rPr lang="en-US" dirty="0" smtClean="0"/>
              <a:t>Payer Issues/APA </a:t>
            </a:r>
            <a:r>
              <a:rPr lang="en-US" dirty="0"/>
              <a:t>R</a:t>
            </a:r>
            <a:r>
              <a:rPr lang="en-US" dirty="0" smtClean="0"/>
              <a:t>esponse</a:t>
            </a:r>
          </a:p>
          <a:p>
            <a:r>
              <a:rPr lang="en-US" dirty="0" smtClean="0"/>
              <a:t>Questions/discussion</a:t>
            </a:r>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a:t>
            </a:fld>
            <a:endParaRPr lang="en-US" dirty="0"/>
          </a:p>
        </p:txBody>
      </p:sp>
    </p:spTree>
    <p:extLst>
      <p:ext uri="{BB962C8B-B14F-4D97-AF65-F5344CB8AC3E}">
        <p14:creationId xmlns:p14="http://schemas.microsoft.com/office/powerpoint/2010/main" val="3825770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US" b="1" dirty="0" smtClean="0">
                <a:solidFill>
                  <a:schemeClr val="tx1"/>
                </a:solidFill>
              </a:rPr>
              <a:t>Practical E/M Coding Guidance</a:t>
            </a:r>
            <a:endParaRPr lang="en-US" b="1" dirty="0">
              <a:solidFill>
                <a:schemeClr val="tx1"/>
              </a:solidFil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60</a:t>
            </a:fld>
            <a:endParaRPr lang="en-US" dirty="0"/>
          </a:p>
        </p:txBody>
      </p:sp>
    </p:spTree>
    <p:extLst>
      <p:ext uri="{BB962C8B-B14F-4D97-AF65-F5344CB8AC3E}">
        <p14:creationId xmlns:p14="http://schemas.microsoft.com/office/powerpoint/2010/main" val="2294972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b="1" dirty="0" smtClean="0">
                <a:solidFill>
                  <a:schemeClr val="tx1"/>
                </a:solidFill>
              </a:rPr>
              <a:t>E/M Codes for Outpatient Follow-Up</a:t>
            </a:r>
          </a:p>
        </p:txBody>
      </p:sp>
      <p:sp>
        <p:nvSpPr>
          <p:cNvPr id="6147" name="Content Placeholder 2"/>
          <p:cNvSpPr>
            <a:spLocks noGrp="1"/>
          </p:cNvSpPr>
          <p:nvPr>
            <p:ph idx="1"/>
          </p:nvPr>
        </p:nvSpPr>
        <p:spPr/>
        <p:txBody>
          <a:bodyPr/>
          <a:lstStyle/>
          <a:p>
            <a:pPr>
              <a:buFont typeface="Georgia" pitchFamily="18" charset="0"/>
              <a:buNone/>
            </a:pPr>
            <a:r>
              <a:rPr lang="en-US" altLang="en-US" dirty="0" smtClean="0"/>
              <a:t>Basic E/M rules</a:t>
            </a:r>
          </a:p>
          <a:p>
            <a:pPr>
              <a:buFont typeface="Georgia" pitchFamily="18" charset="0"/>
              <a:buAutoNum type="arabicParenR"/>
            </a:pPr>
            <a:r>
              <a:rPr lang="en-US" altLang="en-US" dirty="0" smtClean="0"/>
              <a:t>Nature of Presenting Problem/Reason for Encounter</a:t>
            </a:r>
          </a:p>
          <a:p>
            <a:pPr>
              <a:buFont typeface="Georgia" pitchFamily="18" charset="0"/>
              <a:buAutoNum type="arabicParenR"/>
            </a:pPr>
            <a:r>
              <a:rPr lang="en-US" altLang="en-US" dirty="0" smtClean="0"/>
              <a:t>Medical Decision Making</a:t>
            </a:r>
          </a:p>
          <a:p>
            <a:pPr>
              <a:buFont typeface="Georgia" pitchFamily="18" charset="0"/>
              <a:buAutoNum type="arabicParenR"/>
            </a:pPr>
            <a:r>
              <a:rPr lang="en-US" altLang="en-US" dirty="0" smtClean="0"/>
              <a:t>History </a:t>
            </a:r>
          </a:p>
          <a:p>
            <a:pPr>
              <a:buFont typeface="Georgia" pitchFamily="18" charset="0"/>
              <a:buAutoNum type="arabicParenR"/>
            </a:pPr>
            <a:r>
              <a:rPr lang="en-US" altLang="en-US" dirty="0" smtClean="0"/>
              <a:t>Examination</a:t>
            </a:r>
          </a:p>
          <a:p>
            <a:pPr lvl="1">
              <a:buFont typeface="Georgia" pitchFamily="18" charset="0"/>
              <a:buNone/>
            </a:pP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61</a:t>
            </a:fld>
            <a:endParaRPr lang="en-US" dirty="0"/>
          </a:p>
        </p:txBody>
      </p:sp>
    </p:spTree>
    <p:extLst>
      <p:ext uri="{BB962C8B-B14F-4D97-AF65-F5344CB8AC3E}">
        <p14:creationId xmlns:p14="http://schemas.microsoft.com/office/powerpoint/2010/main" val="39583290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smtClean="0"/>
              <a:t>Level of Service</a:t>
            </a:r>
            <a:r>
              <a:rPr lang="en-US" altLang="en-US" dirty="0" smtClean="0"/>
              <a:t/>
            </a:r>
            <a:br>
              <a:rPr lang="en-US" altLang="en-US" dirty="0" smtClean="0"/>
            </a:br>
            <a:r>
              <a:rPr lang="en-US" altLang="en-US" sz="2400" dirty="0" smtClean="0"/>
              <a:t>Outpatient, Consultations (Outpt &amp; Inpt) and 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2335300"/>
              </p:ext>
            </p:extLst>
          </p:nvPr>
        </p:nvGraphicFramePr>
        <p:xfrm>
          <a:off x="457200" y="1600201"/>
          <a:ext cx="8229600" cy="4420716"/>
        </p:xfrm>
        <a:graphic>
          <a:graphicData uri="http://schemas.openxmlformats.org/drawingml/2006/table">
            <a:tbl>
              <a:tblPr/>
              <a:tblGrid>
                <a:gridCol w="1371600"/>
                <a:gridCol w="1371600"/>
                <a:gridCol w="1371600"/>
                <a:gridCol w="1371600"/>
                <a:gridCol w="1371600"/>
                <a:gridCol w="1371600"/>
              </a:tblGrid>
              <a:tr h="7810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charset="0"/>
                        <a:ea typeface="ＭＳ Ｐゴシック" charset="-128"/>
                      </a:endParaRP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charset="0"/>
                          <a:ea typeface="ＭＳ Ｐゴシック" charset="-128"/>
                        </a:rPr>
                        <a:t>Established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imes New Roman" charset="0"/>
                          <a:ea typeface="ＭＳ Ｐゴシック" charset="-128"/>
                        </a:rPr>
                        <a:t>Requires 2 components within shaded area</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History</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charset="0"/>
                          <a:ea typeface="ＭＳ Ｐゴシック" charset="-128"/>
                        </a:rPr>
                        <a:t>Minimal problem that may not require presence of any physician</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PF</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EPF</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D</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C</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640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Examination</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PF</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EPF</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D</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C</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52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MDM</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SF</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L</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M</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H</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3030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charset="0"/>
                          <a:ea typeface="ＭＳ Ｐゴシック" charset="-128"/>
                        </a:rPr>
                        <a:t>Average Time </a:t>
                      </a:r>
                      <a:r>
                        <a:rPr kumimoji="0" lang="en-US" sz="1200" b="0" i="0" u="none" strike="noStrike" cap="none" normalizeH="0" baseline="0" dirty="0" smtClean="0">
                          <a:ln>
                            <a:noFill/>
                          </a:ln>
                          <a:solidFill>
                            <a:srgbClr val="000000"/>
                          </a:solidFill>
                          <a:effectLst/>
                          <a:latin typeface="Times New Roman"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charset="0"/>
                          <a:ea typeface="ＭＳ Ｐゴシック" charset="-128"/>
                        </a:rPr>
                        <a:t>ER has no average time</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(99211)</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(99212)</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(99213)</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(99214)</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(99215)</a:t>
                      </a:r>
                    </a:p>
                  </a:txBody>
                  <a:tcPr marL="90377" marR="90377"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52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Level</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I</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II</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III</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IV</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V</a:t>
                      </a:r>
                    </a:p>
                  </a:txBody>
                  <a:tcPr marL="90377" marR="9037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sp>
        <p:nvSpPr>
          <p:cNvPr id="7219" name="TextBox 6"/>
          <p:cNvSpPr txBox="1">
            <a:spLocks noChangeArrowheads="1"/>
          </p:cNvSpPr>
          <p:nvPr/>
        </p:nvSpPr>
        <p:spPr bwMode="auto">
          <a:xfrm>
            <a:off x="685800" y="5867401"/>
            <a:ext cx="7869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300"/>
              </a:spcBef>
              <a:buClr>
                <a:srgbClr val="4E005F"/>
              </a:buClr>
              <a:buFont typeface="Georgia" pitchFamily="18" charset="0"/>
              <a:buChar char="•"/>
              <a:defRPr sz="2800">
                <a:solidFill>
                  <a:schemeClr val="tx1"/>
                </a:solidFill>
                <a:latin typeface="Times New Roman" pitchFamily="18" charset="0"/>
                <a:ea typeface="MS PGothic" pitchFamily="34" charset="-128"/>
              </a:defRPr>
            </a:lvl1pPr>
            <a:lvl2pPr marL="37931725" indent="-37474525" algn="l" eaLnBrk="0" hangingPunct="0">
              <a:spcBef>
                <a:spcPts val="300"/>
              </a:spcBef>
              <a:buClr>
                <a:schemeClr val="accent2"/>
              </a:buClr>
              <a:buFont typeface="Georgia" pitchFamily="18" charset="0"/>
              <a:buChar char="▫"/>
              <a:defRPr sz="2600">
                <a:solidFill>
                  <a:schemeClr val="accent2"/>
                </a:solidFill>
                <a:latin typeface="Times New Roman" pitchFamily="18" charset="0"/>
                <a:ea typeface="MS PGothic" pitchFamily="34" charset="-128"/>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Times New Roman" pitchFamily="18" charset="0"/>
                <a:ea typeface="MS PGothic" pitchFamily="34" charset="-128"/>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Times New Roman" pitchFamily="18" charset="0"/>
                <a:ea typeface="MS PGothic" pitchFamily="34" charset="-128"/>
              </a:defRPr>
            </a:lvl4pPr>
            <a:lvl5pPr marL="1389063" indent="-182563" algn="l" eaLnBrk="0" hangingPunct="0">
              <a:spcBef>
                <a:spcPts val="300"/>
              </a:spcBef>
              <a:buClr>
                <a:srgbClr val="4E005F"/>
              </a:buClr>
              <a:buFont typeface="Georgia" pitchFamily="18" charset="0"/>
              <a:buChar char="▫"/>
              <a:defRPr sz="2000">
                <a:solidFill>
                  <a:srgbClr val="4E005F"/>
                </a:solidFill>
                <a:latin typeface="Times New Roman" pitchFamily="18" charset="0"/>
                <a:ea typeface="MS PGothic" pitchFamily="34" charset="-128"/>
              </a:defRPr>
            </a:lvl5pPr>
            <a:lvl6pPr marL="18462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6pPr>
            <a:lvl7pPr marL="23034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7pPr>
            <a:lvl8pPr marL="27606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8pPr>
            <a:lvl9pPr marL="3217863" indent="-182563" eaLnBrk="0" fontAlgn="base" hangingPunct="0">
              <a:spcBef>
                <a:spcPts val="300"/>
              </a:spcBef>
              <a:spcAft>
                <a:spcPct val="0"/>
              </a:spcAft>
              <a:buClr>
                <a:srgbClr val="4E005F"/>
              </a:buClr>
              <a:buFont typeface="Georgia" pitchFamily="18" charset="0"/>
              <a:buChar char="▫"/>
              <a:defRPr sz="2000">
                <a:solidFill>
                  <a:srgbClr val="4E005F"/>
                </a:solidFill>
                <a:latin typeface="Times New Roman" pitchFamily="18" charset="0"/>
                <a:ea typeface="MS PGothic" pitchFamily="34" charset="-128"/>
              </a:defRPr>
            </a:lvl9pPr>
          </a:lstStyle>
          <a:p>
            <a:pPr algn="ctr" eaLnBrk="1" hangingPunct="1">
              <a:spcBef>
                <a:spcPct val="0"/>
              </a:spcBef>
              <a:buClrTx/>
              <a:buFontTx/>
              <a:buNone/>
            </a:pPr>
            <a:r>
              <a:rPr lang="en-US" altLang="en-US" sz="1800" dirty="0">
                <a:latin typeface="Arial" pitchFamily="34" charset="0"/>
              </a:rPr>
              <a:t>Medical decision making determined by 2 of 3, Risk/Data/Problems</a:t>
            </a:r>
          </a:p>
        </p:txBody>
      </p:sp>
      <p:sp>
        <p:nvSpPr>
          <p:cNvPr id="2" name="Slide Number Placeholder 1"/>
          <p:cNvSpPr>
            <a:spLocks noGrp="1"/>
          </p:cNvSpPr>
          <p:nvPr>
            <p:ph type="sldNum" sz="quarter" idx="12"/>
          </p:nvPr>
        </p:nvSpPr>
        <p:spPr/>
        <p:txBody>
          <a:bodyPr/>
          <a:lstStyle/>
          <a:p>
            <a:fld id="{F52A4854-9C45-49B2-AD00-06BC5E597B57}" type="slidenum">
              <a:rPr lang="en-US" smtClean="0"/>
              <a:t>62</a:t>
            </a:fld>
            <a:endParaRPr lang="en-US"/>
          </a:p>
        </p:txBody>
      </p:sp>
    </p:spTree>
    <p:extLst>
      <p:ext uri="{BB962C8B-B14F-4D97-AF65-F5344CB8AC3E}">
        <p14:creationId xmlns:p14="http://schemas.microsoft.com/office/powerpoint/2010/main" val="152822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563562"/>
          </a:xfrm>
        </p:spPr>
        <p:txBody>
          <a:bodyPr>
            <a:normAutofit fontScale="90000"/>
          </a:bodyPr>
          <a:lstStyle/>
          <a:p>
            <a:r>
              <a:rPr lang="en-US" altLang="en-US" b="1" dirty="0" smtClean="0">
                <a:solidFill>
                  <a:schemeClr val="tx1"/>
                </a:solidFill>
              </a:rPr>
              <a:t>Risk of Complications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7810543"/>
              </p:ext>
            </p:extLst>
          </p:nvPr>
        </p:nvGraphicFramePr>
        <p:xfrm>
          <a:off x="457202" y="914401"/>
          <a:ext cx="8229600" cy="9372600"/>
        </p:xfrm>
        <a:graphic>
          <a:graphicData uri="http://schemas.openxmlformats.org/drawingml/2006/table">
            <a:tbl>
              <a:tblPr/>
              <a:tblGrid>
                <a:gridCol w="649705"/>
                <a:gridCol w="2959768"/>
                <a:gridCol w="2237875"/>
                <a:gridCol w="2382252"/>
              </a:tblGrid>
              <a:tr h="50292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Times New Roman" charset="0"/>
                          <a:ea typeface="ＭＳ Ｐゴシック" charset="-128"/>
                        </a:rPr>
                        <a:t>Level of Risk</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Times New Roman" charset="0"/>
                          <a:ea typeface="ＭＳ Ｐゴシック" charset="-128"/>
                        </a:rPr>
                        <a:t>Presenting Problem(s)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Times New Roman" charset="0"/>
                          <a:ea typeface="ＭＳ Ｐゴシック" charset="-128"/>
                        </a:rPr>
                        <a:t>Diagnostic Procedure(s) Ordered</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Times New Roman" charset="0"/>
                          <a:ea typeface="ＭＳ Ｐゴシック" charset="-128"/>
                        </a:rPr>
                        <a:t>Management Options Selected</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5156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Minimal</a:t>
                      </a:r>
                    </a:p>
                  </a:txBody>
                  <a:tcPr marL="68789" marR="687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One self-limited or minor problem, e.g. cold, insect bite, tinea corporis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Laboratory test requiring venipuncture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Chest x-rays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EKG/EEG</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Urinalysis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Ultrasound, e.g. echo</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KOH prep</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Rest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Gargle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Elastic bandages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Superficial dressings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201168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Low</a:t>
                      </a:r>
                    </a:p>
                  </a:txBody>
                  <a:tcPr marL="68789" marR="687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Two or more self-limited or minor problems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One stable chronic illness, e.g. well-controlled hypertension or non-insulin dependent diabetes, cataract or BPH</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Acute, uncomplicated illness or injury, e.g. cystitis, allergic rhinitis, simple sprain</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Physiologic tests not under stress, e.g. pulmonary function tests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Non-cardiovascular imaging studies with contrast, e.g. barium enema</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Superficial needle biopsies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Clinical laboratory tests requiring arterial punctures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Skin biopsies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Over-the-counter drugs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Minor surgery with no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Physical therapy</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Occupational therapy</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IV fluids without additive</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297180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Moderate</a:t>
                      </a:r>
                    </a:p>
                  </a:txBody>
                  <a:tcPr marL="68789" marR="687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One or more chronic illnesses with mild exacerbation, progression, or side effects of treatment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Two or more stable chronic illnesses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Undiagnosed new problem with uncertain prognosis, e.g. lump in breast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Acute illness with systemic symptoms, e.g. pyelonephritis, pneumonitis, colitis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Acute complicated injury, e.g. head injury with brief loss of consciousness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Physiologic tests under stress, e.g. cardiac stress test, fetal contraction stress test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Diagnostic endoscopies with no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Deep needle or incisional biopsy</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Cardiovascular imaging studies with contrast and no identified risk factors, e.g. arteriogram, cardiac cath</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Obtain fluid from body cavity, e.g. lumbar puncture, thoracentesis, culdocentesis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Minor surgery with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Elective major surgery (open, percutaneous or endoscopic with no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Prescription drug management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Therapeutic nuclear medicine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IV fluids with additives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Closed treatment of fracture or dislocation without manipulation</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283464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High</a:t>
                      </a:r>
                    </a:p>
                  </a:txBody>
                  <a:tcPr marL="68789" marR="687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One or more chronic illnesses with severe exacerbation, progression, or side effects of treatment</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Acute or chronic illnesses or injuries that may pose a threat to life or bodily function, e.g. multiple trauma, acute MI, pulmonary embolus, severe respiratory distress, progressive severe rheumatoid arthritis, psychiatric illness with potential threat to self or others, peritonitis, acute renal injury</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1" i="0" u="none" strike="noStrike" cap="none" normalizeH="0" baseline="0" dirty="0" smtClean="0">
                          <a:ln>
                            <a:noFill/>
                          </a:ln>
                          <a:solidFill>
                            <a:srgbClr val="000000"/>
                          </a:solidFill>
                          <a:effectLst/>
                          <a:latin typeface="Times New Roman" charset="0"/>
                          <a:ea typeface="ＭＳ Ｐゴシック" charset="-128"/>
                        </a:rPr>
                        <a:t>An abrupt change in neurological status, e.g. seizure, TIA, weakness or sensory loss</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Cardiovascular imaging studies with contrast with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Cardiac electrophysiological tests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Diagnostic endoscopies with identified risk factors</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900" b="0" i="0" u="none" strike="noStrike" cap="none" normalizeH="0" baseline="0" dirty="0" smtClean="0">
                          <a:ln>
                            <a:noFill/>
                          </a:ln>
                          <a:solidFill>
                            <a:srgbClr val="000000"/>
                          </a:solidFill>
                          <a:effectLst/>
                          <a:latin typeface="Times New Roman" charset="0"/>
                          <a:ea typeface="ＭＳ Ｐゴシック" charset="-128"/>
                        </a:rPr>
                        <a:t>Discography</a:t>
                      </a: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marL="171450" indent="-171450"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fld id="{D9ED6BA0-CA2D-40D9-BDCC-7568CD7F96DB}" type="slidenum">
                        <a:rPr kumimoji="0" lang="en-US" altLang="en-US" sz="900" b="0" i="0" u="none" strike="noStrike" cap="none" normalizeH="0" baseline="0" smtClean="0">
                          <a:ln>
                            <a:noFill/>
                          </a:ln>
                          <a:solidFill>
                            <a:srgbClr val="000000"/>
                          </a:solidFill>
                          <a:effectLst/>
                          <a:latin typeface="Times New Roman" charset="0"/>
                          <a:ea typeface="ＭＳ Ｐゴシック" charset="-128"/>
                        </a:rPr>
                        <a:t>63</a:t>
                      </a:fld>
                      <a:fld id="{E5E8A9E1-9B25-460D-B243-4809A3F13AF0}" type="slidenum">
                        <a:rPr kumimoji="0" lang="en-US" altLang="en-US" sz="900" b="0" i="0" u="none" strike="noStrike" cap="none" normalizeH="0" baseline="0" smtClean="0">
                          <a:ln>
                            <a:noFill/>
                          </a:ln>
                          <a:solidFill>
                            <a:srgbClr val="000000"/>
                          </a:solidFill>
                          <a:effectLst/>
                          <a:latin typeface="Times New Roman" charset="0"/>
                          <a:ea typeface="ＭＳ Ｐゴシック" charset="-128"/>
                        </a:rPr>
                        <a:t>63</a:t>
                      </a:fld>
                      <a:fld id="{3D3564BD-8A2C-4434-A615-E2D60E26B3DF}" type="slidenum">
                        <a:rPr kumimoji="0" lang="en-US" altLang="en-US" sz="900" b="0" i="0" u="none" strike="noStrike" cap="none" normalizeH="0" baseline="0" smtClean="0">
                          <a:ln>
                            <a:noFill/>
                          </a:ln>
                          <a:solidFill>
                            <a:srgbClr val="000000"/>
                          </a:solidFill>
                          <a:effectLst/>
                          <a:latin typeface="Times New Roman" charset="0"/>
                          <a:ea typeface="ＭＳ Ｐゴシック" charset="-128"/>
                        </a:rPr>
                        <a:t>63</a:t>
                      </a:fld>
                      <a:endParaRPr kumimoji="0" lang="en-US" altLang="en-US" sz="900" b="0" i="0" u="none" strike="noStrike" cap="none" normalizeH="0" baseline="0" dirty="0" smtClean="0">
                        <a:ln>
                          <a:noFill/>
                        </a:ln>
                        <a:solidFill>
                          <a:srgbClr val="000000"/>
                        </a:solidFill>
                        <a:effectLst/>
                        <a:latin typeface="Times New Roman" charset="0"/>
                        <a:ea typeface="ＭＳ Ｐゴシック" charset="-128"/>
                      </a:endParaRPr>
                    </a:p>
                  </a:txBody>
                  <a:tcPr marL="68789" marR="68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bl>
          </a:graphicData>
        </a:graphic>
      </p:graphicFrame>
      <p:sp>
        <p:nvSpPr>
          <p:cNvPr id="2" name="Slide Number Placeholder 1"/>
          <p:cNvSpPr>
            <a:spLocks noGrp="1"/>
          </p:cNvSpPr>
          <p:nvPr>
            <p:ph type="sldNum" sz="quarter" idx="12"/>
          </p:nvPr>
        </p:nvSpPr>
        <p:spPr/>
        <p:txBody>
          <a:bodyPr/>
          <a:lstStyle/>
          <a:p>
            <a:fld id="{F52A4854-9C45-49B2-AD00-06BC5E597B57}" type="slidenum">
              <a:rPr lang="en-US" smtClean="0"/>
              <a:t>63</a:t>
            </a:fld>
            <a:endParaRPr lang="en-US"/>
          </a:p>
        </p:txBody>
      </p:sp>
    </p:spTree>
    <p:extLst>
      <p:ext uri="{BB962C8B-B14F-4D97-AF65-F5344CB8AC3E}">
        <p14:creationId xmlns:p14="http://schemas.microsoft.com/office/powerpoint/2010/main" val="3761125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914400"/>
            <a:ext cx="7024744" cy="648736"/>
          </a:xfrm>
        </p:spPr>
        <p:txBody>
          <a:bodyPr/>
          <a:lstStyle/>
          <a:p>
            <a:r>
              <a:rPr lang="en-US" altLang="en-US" b="1" dirty="0" smtClean="0">
                <a:solidFill>
                  <a:schemeClr val="tx1"/>
                </a:solidFill>
              </a:rPr>
              <a:t>Problem Points</a:t>
            </a:r>
          </a:p>
        </p:txBody>
      </p:sp>
      <p:sp>
        <p:nvSpPr>
          <p:cNvPr id="9220" name="Content Placeholder 6"/>
          <p:cNvSpPr>
            <a:spLocks noGrp="1"/>
          </p:cNvSpPr>
          <p:nvPr>
            <p:ph idx="1"/>
          </p:nvPr>
        </p:nvSpPr>
        <p:spPr>
          <a:xfrm>
            <a:off x="685800" y="4495800"/>
            <a:ext cx="8305800" cy="1752600"/>
          </a:xfrm>
        </p:spPr>
        <p:txBody>
          <a:bodyPr>
            <a:normAutofit/>
          </a:bodyPr>
          <a:lstStyle/>
          <a:p>
            <a:pPr>
              <a:buFont typeface="Georgia" pitchFamily="18" charset="0"/>
              <a:buNone/>
            </a:pPr>
            <a:r>
              <a:rPr lang="en-US" altLang="en-US" dirty="0" smtClean="0"/>
              <a:t>Note:</a:t>
            </a:r>
          </a:p>
          <a:p>
            <a:r>
              <a:rPr lang="en-US" altLang="en-US" dirty="0" smtClean="0"/>
              <a:t>“New or old” will be relative to the examiner, not the patient</a:t>
            </a:r>
          </a:p>
          <a:p>
            <a:r>
              <a:rPr lang="en-US" altLang="en-US" dirty="0" smtClean="0"/>
              <a:t>Points are additive within the encounter</a:t>
            </a:r>
          </a:p>
        </p:txBody>
      </p:sp>
      <p:graphicFrame>
        <p:nvGraphicFramePr>
          <p:cNvPr id="8" name="Content Placeholder 4"/>
          <p:cNvGraphicFramePr>
            <a:graphicFrameLocks noGrp="1"/>
          </p:cNvGraphicFramePr>
          <p:nvPr>
            <p:extLst>
              <p:ext uri="{D42A27DB-BD31-4B8C-83A1-F6EECF244321}">
                <p14:modId xmlns:p14="http://schemas.microsoft.com/office/powerpoint/2010/main" val="1534326894"/>
              </p:ext>
            </p:extLst>
          </p:nvPr>
        </p:nvGraphicFramePr>
        <p:xfrm>
          <a:off x="762000" y="1752602"/>
          <a:ext cx="8229600" cy="3544290"/>
        </p:xfrm>
        <a:graphic>
          <a:graphicData uri="http://schemas.openxmlformats.org/drawingml/2006/table">
            <a:tbl>
              <a:tblPr/>
              <a:tblGrid>
                <a:gridCol w="6858000"/>
                <a:gridCol w="1371600"/>
              </a:tblGrid>
              <a:tr h="754392">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Times New Roman" charset="0"/>
                          <a:ea typeface="ＭＳ Ｐゴシック" charset="-128"/>
                        </a:rPr>
                        <a:t>Problems/Diagnosis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FFFFF"/>
                          </a:solidFill>
                          <a:effectLst/>
                          <a:latin typeface="Times New Roman" charset="0"/>
                          <a:ea typeface="ＭＳ Ｐゴシック" charset="-128"/>
                        </a:rPr>
                        <a:t>Points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038">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Self-limited or minor (max of 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427038">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Established problem, stable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427038">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Established problem, worsening</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754392">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New problem, no additional work-up planned (max of 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754392">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New problem, additional work-up planned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charset="0"/>
                          <a:ea typeface="ＭＳ Ｐゴシック" charset="-128"/>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64</a:t>
            </a:fld>
            <a:endParaRPr lang="en-US" dirty="0"/>
          </a:p>
        </p:txBody>
      </p:sp>
    </p:spTree>
    <p:extLst>
      <p:ext uri="{BB962C8B-B14F-4D97-AF65-F5344CB8AC3E}">
        <p14:creationId xmlns:p14="http://schemas.microsoft.com/office/powerpoint/2010/main" val="2062317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914400"/>
            <a:ext cx="7024744" cy="648736"/>
          </a:xfrm>
        </p:spPr>
        <p:txBody>
          <a:bodyPr/>
          <a:lstStyle/>
          <a:p>
            <a:pPr eaLnBrk="1" hangingPunct="1"/>
            <a:r>
              <a:rPr lang="en-US" altLang="en-US" b="1" dirty="0" smtClean="0">
                <a:solidFill>
                  <a:schemeClr val="tx1"/>
                </a:solidFill>
              </a:rPr>
              <a:t>Elements of the HPI</a:t>
            </a:r>
          </a:p>
        </p:txBody>
      </p:sp>
      <p:sp>
        <p:nvSpPr>
          <p:cNvPr id="10243" name="Content Placeholder 2"/>
          <p:cNvSpPr>
            <a:spLocks noGrp="1"/>
          </p:cNvSpPr>
          <p:nvPr>
            <p:ph idx="1"/>
          </p:nvPr>
        </p:nvSpPr>
        <p:spPr>
          <a:xfrm>
            <a:off x="685800" y="1835472"/>
            <a:ext cx="8305800" cy="4641528"/>
          </a:xfrm>
        </p:spPr>
        <p:txBody>
          <a:bodyPr>
            <a:noAutofit/>
          </a:bodyPr>
          <a:lstStyle/>
          <a:p>
            <a:pPr eaLnBrk="1" hangingPunct="1"/>
            <a:r>
              <a:rPr lang="en-US" altLang="en-US" sz="2200" b="1" dirty="0" smtClean="0"/>
              <a:t>Location</a:t>
            </a:r>
            <a:r>
              <a:rPr lang="en-US" altLang="en-US" sz="2200" dirty="0" smtClean="0"/>
              <a:t> – </a:t>
            </a:r>
            <a:r>
              <a:rPr lang="ja-JP" altLang="en-US" sz="2200" dirty="0" smtClean="0"/>
              <a:t>“</a:t>
            </a:r>
            <a:r>
              <a:rPr lang="en-US" altLang="ja-JP" sz="2200" dirty="0" smtClean="0"/>
              <a:t>Where is the pain/problem?</a:t>
            </a:r>
            <a:r>
              <a:rPr lang="ja-JP" altLang="en-US" sz="2200" dirty="0" smtClean="0"/>
              <a:t>”</a:t>
            </a:r>
            <a:endParaRPr lang="en-US" altLang="ja-JP" sz="2200" dirty="0" smtClean="0"/>
          </a:p>
          <a:p>
            <a:pPr eaLnBrk="1" hangingPunct="1"/>
            <a:r>
              <a:rPr lang="en-US" altLang="en-US" sz="2200" b="1" dirty="0" smtClean="0"/>
              <a:t>Severity</a:t>
            </a:r>
            <a:r>
              <a:rPr lang="en-US" altLang="en-US" sz="2200" dirty="0" smtClean="0"/>
              <a:t> – </a:t>
            </a:r>
            <a:r>
              <a:rPr lang="ja-JP" altLang="en-US" sz="2200" dirty="0" smtClean="0"/>
              <a:t>“</a:t>
            </a:r>
            <a:r>
              <a:rPr lang="en-US" altLang="ja-JP" sz="2200" dirty="0" smtClean="0"/>
              <a:t>How bad is the pain/problem?</a:t>
            </a:r>
            <a:r>
              <a:rPr lang="ja-JP" altLang="en-US" sz="2200" dirty="0" smtClean="0"/>
              <a:t>”</a:t>
            </a:r>
            <a:endParaRPr lang="en-US" altLang="ja-JP" sz="2200" dirty="0" smtClean="0"/>
          </a:p>
          <a:p>
            <a:pPr eaLnBrk="1" hangingPunct="1"/>
            <a:r>
              <a:rPr lang="en-US" altLang="en-US" sz="2200" b="1" dirty="0" smtClean="0"/>
              <a:t>Duration</a:t>
            </a:r>
            <a:r>
              <a:rPr lang="en-US" altLang="en-US" sz="2200" dirty="0" smtClean="0"/>
              <a:t> – </a:t>
            </a:r>
            <a:r>
              <a:rPr lang="ja-JP" altLang="en-US" sz="2200" dirty="0" smtClean="0"/>
              <a:t>“</a:t>
            </a:r>
            <a:r>
              <a:rPr lang="en-US" altLang="ja-JP" sz="2200" dirty="0" smtClean="0"/>
              <a:t>When did the pain/problem start?</a:t>
            </a:r>
            <a:r>
              <a:rPr lang="ja-JP" altLang="en-US" sz="2200" dirty="0" smtClean="0"/>
              <a:t>”</a:t>
            </a:r>
            <a:endParaRPr lang="en-US" altLang="ja-JP" sz="2200" dirty="0" smtClean="0"/>
          </a:p>
          <a:p>
            <a:pPr eaLnBrk="1" hangingPunct="1"/>
            <a:r>
              <a:rPr lang="en-US" altLang="en-US" sz="2200" b="1" dirty="0" smtClean="0"/>
              <a:t>Quality</a:t>
            </a:r>
            <a:r>
              <a:rPr lang="en-US" altLang="en-US" sz="2200" dirty="0" smtClean="0"/>
              <a:t> – </a:t>
            </a:r>
            <a:r>
              <a:rPr lang="ja-JP" altLang="en-US" sz="2200" dirty="0" smtClean="0"/>
              <a:t>“</a:t>
            </a:r>
            <a:r>
              <a:rPr lang="en-US" altLang="ja-JP" sz="2200" dirty="0" smtClean="0"/>
              <a:t>What is the quality of the pain/problem?</a:t>
            </a:r>
            <a:r>
              <a:rPr lang="ja-JP" altLang="en-US" sz="2200" dirty="0" smtClean="0"/>
              <a:t>”</a:t>
            </a:r>
            <a:endParaRPr lang="en-US" altLang="ja-JP" sz="2200" dirty="0" smtClean="0"/>
          </a:p>
          <a:p>
            <a:pPr eaLnBrk="1" hangingPunct="1"/>
            <a:r>
              <a:rPr lang="en-US" altLang="en-US" sz="2200" b="1" dirty="0" smtClean="0"/>
              <a:t>Timing</a:t>
            </a:r>
            <a:r>
              <a:rPr lang="en-US" altLang="en-US" sz="2200" dirty="0" smtClean="0"/>
              <a:t> – </a:t>
            </a:r>
            <a:r>
              <a:rPr lang="ja-JP" altLang="en-US" sz="2200" dirty="0" smtClean="0"/>
              <a:t>“</a:t>
            </a:r>
            <a:r>
              <a:rPr lang="en-US" altLang="ja-JP" sz="2200" dirty="0" smtClean="0"/>
              <a:t>Is the pain/problem constant or intermittent?</a:t>
            </a:r>
            <a:r>
              <a:rPr lang="ja-JP" altLang="en-US" sz="2200" dirty="0" smtClean="0"/>
              <a:t>”</a:t>
            </a:r>
            <a:endParaRPr lang="en-US" altLang="ja-JP" sz="2200" dirty="0" smtClean="0"/>
          </a:p>
          <a:p>
            <a:pPr eaLnBrk="1" hangingPunct="1"/>
            <a:r>
              <a:rPr lang="en-US" altLang="en-US" sz="2200" b="1" dirty="0" smtClean="0"/>
              <a:t>Context</a:t>
            </a:r>
            <a:r>
              <a:rPr lang="en-US" altLang="en-US" sz="2200" dirty="0" smtClean="0"/>
              <a:t> – </a:t>
            </a:r>
            <a:r>
              <a:rPr lang="ja-JP" altLang="en-US" sz="2200" dirty="0" smtClean="0"/>
              <a:t>“</a:t>
            </a:r>
            <a:r>
              <a:rPr lang="en-US" altLang="ja-JP" sz="2200" dirty="0" smtClean="0"/>
              <a:t>In what setting did the pain/problem start?</a:t>
            </a:r>
            <a:r>
              <a:rPr lang="ja-JP" altLang="en-US" sz="2200" dirty="0" smtClean="0"/>
              <a:t>”</a:t>
            </a:r>
            <a:endParaRPr lang="en-US" altLang="ja-JP" sz="2200" dirty="0" smtClean="0"/>
          </a:p>
          <a:p>
            <a:pPr eaLnBrk="1" hangingPunct="1"/>
            <a:r>
              <a:rPr lang="en-US" altLang="en-US" sz="2200" b="1" dirty="0" smtClean="0"/>
              <a:t>Modifying Factors </a:t>
            </a:r>
            <a:r>
              <a:rPr lang="en-US" altLang="en-US" sz="2200" dirty="0" smtClean="0"/>
              <a:t>– </a:t>
            </a:r>
            <a:r>
              <a:rPr lang="ja-JP" altLang="en-US" sz="2200" dirty="0" smtClean="0"/>
              <a:t>“</a:t>
            </a:r>
            <a:r>
              <a:rPr lang="en-US" altLang="ja-JP" sz="2200" dirty="0" smtClean="0"/>
              <a:t>What makes it better or worse?</a:t>
            </a:r>
            <a:r>
              <a:rPr lang="ja-JP" altLang="en-US" sz="2200" dirty="0" smtClean="0"/>
              <a:t>”</a:t>
            </a:r>
            <a:endParaRPr lang="en-US" altLang="ja-JP" sz="2200" dirty="0" smtClean="0"/>
          </a:p>
          <a:p>
            <a:pPr eaLnBrk="1" hangingPunct="1"/>
            <a:r>
              <a:rPr lang="en-US" altLang="en-US" sz="2200" b="1" dirty="0" smtClean="0"/>
              <a:t>Associated Signs and Symptoms </a:t>
            </a:r>
            <a:r>
              <a:rPr lang="en-US" altLang="en-US" sz="2200" dirty="0" smtClean="0"/>
              <a:t>– </a:t>
            </a:r>
            <a:r>
              <a:rPr lang="ja-JP" altLang="en-US" sz="2200" dirty="0" smtClean="0"/>
              <a:t>“</a:t>
            </a:r>
            <a:r>
              <a:rPr lang="en-US" altLang="ja-JP" sz="2200" dirty="0" smtClean="0"/>
              <a:t>What are the </a:t>
            </a:r>
          </a:p>
          <a:p>
            <a:pPr eaLnBrk="1" hangingPunct="1">
              <a:buFont typeface="Georgia" pitchFamily="18" charset="0"/>
              <a:buNone/>
            </a:pPr>
            <a:r>
              <a:rPr lang="en-US" altLang="en-US" sz="2200" dirty="0" smtClean="0"/>
              <a:t>			associated signs and symptoms?”</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65</a:t>
            </a:fld>
            <a:endParaRPr lang="en-US" dirty="0"/>
          </a:p>
        </p:txBody>
      </p:sp>
    </p:spTree>
    <p:extLst>
      <p:ext uri="{BB962C8B-B14F-4D97-AF65-F5344CB8AC3E}">
        <p14:creationId xmlns:p14="http://schemas.microsoft.com/office/powerpoint/2010/main" val="25740608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dirty="0" smtClean="0">
                <a:solidFill>
                  <a:schemeClr val="tx1"/>
                </a:solidFill>
              </a:rPr>
              <a:t>“Magic Formula” for HPI</a:t>
            </a:r>
          </a:p>
        </p:txBody>
      </p:sp>
      <p:sp>
        <p:nvSpPr>
          <p:cNvPr id="11267" name="Content Placeholder 2"/>
          <p:cNvSpPr>
            <a:spLocks noGrp="1"/>
          </p:cNvSpPr>
          <p:nvPr>
            <p:ph idx="1"/>
          </p:nvPr>
        </p:nvSpPr>
        <p:spPr>
          <a:xfrm>
            <a:off x="762000" y="1835473"/>
            <a:ext cx="8229600" cy="4108127"/>
          </a:xfrm>
        </p:spPr>
        <p:txBody>
          <a:bodyPr>
            <a:normAutofit fontScale="92500" lnSpcReduction="20000"/>
          </a:bodyPr>
          <a:lstStyle/>
          <a:p>
            <a:pPr eaLnBrk="1" hangingPunct="1">
              <a:buFont typeface="Georgia" pitchFamily="18" charset="0"/>
              <a:buNone/>
            </a:pPr>
            <a:r>
              <a:rPr lang="en-US" altLang="ja-JP" sz="2600" dirty="0" smtClean="0"/>
              <a:t>“For (duration) has had (timing), (severity) problem when (context), (modifying factors), with (associated signs and symptoms).”</a:t>
            </a:r>
          </a:p>
          <a:p>
            <a:pPr eaLnBrk="1" hangingPunct="1">
              <a:buFont typeface="Georgia" pitchFamily="18" charset="0"/>
              <a:buNone/>
            </a:pPr>
            <a:endParaRPr lang="en-US" altLang="ja-JP" sz="2600" dirty="0" smtClean="0"/>
          </a:p>
          <a:p>
            <a:pPr eaLnBrk="1" hangingPunct="1">
              <a:buFont typeface="Georgia" pitchFamily="18" charset="0"/>
              <a:buNone/>
            </a:pPr>
            <a:r>
              <a:rPr lang="en-US" altLang="ja-JP" sz="2600" dirty="0" smtClean="0"/>
              <a:t>“For (how long) has had (intermittent/daily), (mild/moderate/severe) problem when (at work, home, alone, conflict,…), (better with x and worse with y), with (associated signs and symptoms).”</a:t>
            </a:r>
          </a:p>
          <a:p>
            <a:pPr eaLnBrk="1" hangingPunct="1">
              <a:buFont typeface="Georgia" pitchFamily="18" charset="0"/>
              <a:buNone/>
            </a:pPr>
            <a:endParaRPr lang="en-US" altLang="ja-JP" sz="2600" dirty="0" smtClean="0"/>
          </a:p>
          <a:p>
            <a:pPr eaLnBrk="1" hangingPunct="1">
              <a:buFont typeface="Georgia" pitchFamily="18" charset="0"/>
              <a:buNone/>
            </a:pPr>
            <a:r>
              <a:rPr lang="en-US" altLang="ja-JP" sz="2600" dirty="0" smtClean="0"/>
              <a:t>Missing Location and Quality</a:t>
            </a:r>
          </a:p>
          <a:p>
            <a:pPr eaLnBrk="1" hangingPunct="1">
              <a:buFont typeface="Georgia" pitchFamily="18" charset="0"/>
              <a:buNone/>
            </a:pPr>
            <a:endParaRPr lang="en-US" altLang="ja-JP" dirty="0" smtClean="0"/>
          </a:p>
          <a:p>
            <a:pPr eaLnBrk="1" hangingPunct="1">
              <a:buFont typeface="Georgia" pitchFamily="18" charset="0"/>
              <a:buNone/>
            </a:pPr>
            <a:r>
              <a:rPr lang="en-US" altLang="en-US" dirty="0" smtClean="0"/>
              <a:t>		</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66</a:t>
            </a:fld>
            <a:endParaRPr lang="en-US" dirty="0"/>
          </a:p>
        </p:txBody>
      </p:sp>
    </p:spTree>
    <p:extLst>
      <p:ext uri="{BB962C8B-B14F-4D97-AF65-F5344CB8AC3E}">
        <p14:creationId xmlns:p14="http://schemas.microsoft.com/office/powerpoint/2010/main" val="8841820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Title 6"/>
          <p:cNvSpPr>
            <a:spLocks noGrp="1"/>
          </p:cNvSpPr>
          <p:nvPr>
            <p:ph type="title" idx="4294967295"/>
          </p:nvPr>
        </p:nvSpPr>
        <p:spPr>
          <a:xfrm>
            <a:off x="0" y="1066800"/>
            <a:ext cx="8229600" cy="1066800"/>
          </a:xfrm>
        </p:spPr>
        <p:txBody>
          <a:bodyPr>
            <a:normAutofit fontScale="90000"/>
          </a:bodyPr>
          <a:lstStyle/>
          <a:p>
            <a:r>
              <a:rPr lang="en-US" altLang="en-US" dirty="0" smtClean="0"/>
              <a:t/>
            </a:r>
            <a:br>
              <a:rPr lang="en-US" altLang="en-US" dirty="0" smtClean="0"/>
            </a:br>
            <a:endParaRPr lang="en-US" alt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51444073"/>
              </p:ext>
            </p:extLst>
          </p:nvPr>
        </p:nvGraphicFramePr>
        <p:xfrm>
          <a:off x="533400" y="228601"/>
          <a:ext cx="8232227" cy="1181294"/>
        </p:xfrm>
        <a:graphic>
          <a:graphicData uri="http://schemas.openxmlformats.org/drawingml/2006/table">
            <a:tbl>
              <a:tblPr/>
              <a:tblGrid>
                <a:gridCol w="1752600"/>
                <a:gridCol w="6479627"/>
              </a:tblGrid>
              <a:tr h="369888">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Times New Roman" charset="0"/>
                          <a:ea typeface="ＭＳ Ｐゴシック" charset="-128"/>
                        </a:rPr>
                        <a:t>Level</a:t>
                      </a:r>
                    </a:p>
                  </a:txBody>
                  <a:tcPr marT="45658" marB="45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Times New Roman" charset="0"/>
                          <a:ea typeface="ＭＳ Ｐゴシック" charset="-128"/>
                        </a:rPr>
                        <a:t>Exam Bullets</a:t>
                      </a:r>
                    </a:p>
                  </a:txBody>
                  <a:tcPr marT="45658" marB="45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1406">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Times New Roman" charset="0"/>
                          <a:ea typeface="ＭＳ Ｐゴシック" charset="-128"/>
                        </a:rPr>
                        <a:t>Comprehensive</a:t>
                      </a:r>
                    </a:p>
                  </a:txBody>
                  <a:tcPr marT="45658" marB="45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Times New Roman" charset="0"/>
                          <a:ea typeface="ＭＳ Ｐゴシック" charset="-128"/>
                        </a:rPr>
                        <a:t>At least 1 bullet from the unshaded box </a:t>
                      </a:r>
                      <a:r>
                        <a:rPr kumimoji="0" lang="en-US" altLang="en-US" sz="1600" b="1" i="0" u="none" strike="noStrike" cap="none" normalizeH="0" baseline="0" dirty="0" smtClean="0">
                          <a:ln>
                            <a:noFill/>
                          </a:ln>
                          <a:solidFill>
                            <a:srgbClr val="000000"/>
                          </a:solidFill>
                          <a:effectLst/>
                          <a:latin typeface="Times New Roman" charset="0"/>
                          <a:ea typeface="ＭＳ Ｐゴシック" charset="-128"/>
                        </a:rPr>
                        <a:t>AND</a:t>
                      </a:r>
                      <a:r>
                        <a:rPr kumimoji="0" lang="en-US" altLang="en-US" sz="1600" b="0" i="0" u="none" strike="noStrike" cap="none" normalizeH="0" baseline="0" dirty="0" smtClean="0">
                          <a:ln>
                            <a:noFill/>
                          </a:ln>
                          <a:solidFill>
                            <a:srgbClr val="000000"/>
                          </a:solidFill>
                          <a:effectLst/>
                          <a:latin typeface="Times New Roman" charset="0"/>
                          <a:ea typeface="ＭＳ Ｐゴシック"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Times New Roman" charset="0"/>
                          <a:ea typeface="ＭＳ Ｐゴシック" charset="-128"/>
                        </a:rPr>
                        <a:t>every bullet in </a:t>
                      </a:r>
                      <a:r>
                        <a:rPr kumimoji="0" lang="en-US" altLang="en-US" sz="1600" b="1" i="0" u="none" strike="noStrike" cap="none" normalizeH="0" baseline="0" dirty="0" smtClean="0">
                          <a:ln>
                            <a:noFill/>
                          </a:ln>
                          <a:solidFill>
                            <a:srgbClr val="000000"/>
                          </a:solidFill>
                          <a:effectLst/>
                          <a:latin typeface="Times New Roman" charset="0"/>
                          <a:ea typeface="ＭＳ Ｐゴシック" charset="-128"/>
                        </a:rPr>
                        <a:t>each</a:t>
                      </a:r>
                      <a:r>
                        <a:rPr kumimoji="0" lang="en-US" altLang="en-US" sz="1600" b="0" i="0" u="none" strike="noStrike" cap="none" normalizeH="0" baseline="0" dirty="0" smtClean="0">
                          <a:ln>
                            <a:noFill/>
                          </a:ln>
                          <a:solidFill>
                            <a:srgbClr val="000000"/>
                          </a:solidFill>
                          <a:effectLst/>
                          <a:latin typeface="Times New Roman" charset="0"/>
                          <a:ea typeface="ＭＳ Ｐゴシック" charset="-128"/>
                        </a:rPr>
                        <a:t> of the shaded boxes</a:t>
                      </a:r>
                    </a:p>
                  </a:txBody>
                  <a:tcPr marT="45658" marB="45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2476239"/>
              </p:ext>
            </p:extLst>
          </p:nvPr>
        </p:nvGraphicFramePr>
        <p:xfrm>
          <a:off x="533400" y="1143001"/>
          <a:ext cx="8229600" cy="6747510"/>
        </p:xfrm>
        <a:graphic>
          <a:graphicData uri="http://schemas.openxmlformats.org/drawingml/2006/table">
            <a:tbl>
              <a:tblPr/>
              <a:tblGrid>
                <a:gridCol w="1752600"/>
                <a:gridCol w="6477000"/>
              </a:tblGrid>
              <a:tr h="60960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System/Body Area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Elements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12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Constitutional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Any 3 of the following VS: 1) sitting or standing BP,  2) supine BP, 3) PR and rhythm, 4) RR, 5) temp, 6) </a:t>
                      </a:r>
                      <a:r>
                        <a:rPr kumimoji="0" lang="en-US" altLang="en-US" sz="1400" b="0" i="0" u="none" strike="noStrike" cap="none" normalizeH="0" baseline="0" dirty="0" err="1" smtClean="0">
                          <a:ln>
                            <a:noFill/>
                          </a:ln>
                          <a:solidFill>
                            <a:schemeClr val="tx1"/>
                          </a:solidFill>
                          <a:effectLst/>
                          <a:latin typeface="Times New Roman" charset="0"/>
                          <a:ea typeface="ＭＳ Ｐゴシック" charset="-128"/>
                        </a:rPr>
                        <a:t>Ht</a:t>
                      </a: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7) </a:t>
                      </a:r>
                      <a:r>
                        <a:rPr kumimoji="0" lang="en-US" altLang="en-US" sz="1400" b="0" i="0" u="none" strike="noStrike" cap="none" normalizeH="0" baseline="0" dirty="0" err="1" smtClean="0">
                          <a:ln>
                            <a:noFill/>
                          </a:ln>
                          <a:solidFill>
                            <a:schemeClr val="tx1"/>
                          </a:solidFill>
                          <a:effectLst/>
                          <a:latin typeface="Times New Roman" charset="0"/>
                          <a:ea typeface="ＭＳ Ｐゴシック" charset="-128"/>
                        </a:rPr>
                        <a:t>Wt</a:t>
                      </a:r>
                      <a:endParaRPr kumimoji="0" lang="en-US" altLang="en-US" sz="1400" b="0" i="0" u="none" strike="noStrike" cap="none" normalizeH="0" baseline="0" dirty="0" smtClean="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General appearance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74295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Musculoskeletal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Muscle strength and tone; any atrophy or abnormal  movements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Examination of gait and station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484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Psychiatric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Speech – rate, volume, articulation, coherence, and spontaneity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Thought Process – rate of thoughts, content, abstract reasoning,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computation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Associations (loose, tangential, circumstantial, intact)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Abnormal  psychotic thoughts – hallucinations, delusions, </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preoccupation with violence, homicidal or suicidal ideation,</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obsessions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Judgment and Insight</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1" i="0" u="none" strike="noStrike" cap="none" normalizeH="0" baseline="0" dirty="0" smtClean="0">
                          <a:ln>
                            <a:noFill/>
                          </a:ln>
                          <a:solidFill>
                            <a:schemeClr val="tx1"/>
                          </a:solidFill>
                          <a:effectLst/>
                          <a:latin typeface="Times New Roman" charset="0"/>
                          <a:ea typeface="ＭＳ Ｐゴシック" charset="-128"/>
                        </a:rPr>
                        <a:t>Complete Mental Status Examination: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Orientation to time, place and person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Recent and remote memory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Attention span and concentration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Language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Fund of Knowledge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smtClean="0">
                          <a:ln>
                            <a:noFill/>
                          </a:ln>
                          <a:solidFill>
                            <a:schemeClr val="tx1"/>
                          </a:solidFill>
                          <a:effectLst/>
                          <a:latin typeface="Times New Roman" charset="0"/>
                          <a:ea typeface="ＭＳ Ｐゴシック" charset="-128"/>
                        </a:rPr>
                        <a:t>  Mood and Affect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2" name="Slide Number Placeholder 1"/>
          <p:cNvSpPr>
            <a:spLocks noGrp="1"/>
          </p:cNvSpPr>
          <p:nvPr>
            <p:ph type="sldNum" sz="quarter" idx="12"/>
          </p:nvPr>
        </p:nvSpPr>
        <p:spPr/>
        <p:txBody>
          <a:bodyPr/>
          <a:lstStyle/>
          <a:p>
            <a:fld id="{F52A4854-9C45-49B2-AD00-06BC5E597B57}" type="slidenum">
              <a:rPr lang="en-US" smtClean="0"/>
              <a:t>67</a:t>
            </a:fld>
            <a:endParaRPr lang="en-US"/>
          </a:p>
        </p:txBody>
      </p:sp>
    </p:spTree>
    <p:extLst>
      <p:ext uri="{BB962C8B-B14F-4D97-AF65-F5344CB8AC3E}">
        <p14:creationId xmlns:p14="http://schemas.microsoft.com/office/powerpoint/2010/main" val="11977735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r>
              <a:rPr lang="en-US" altLang="en-US" sz="2400" b="1" dirty="0" smtClean="0"/>
              <a:t>Level of Service</a:t>
            </a:r>
            <a:br>
              <a:rPr lang="en-US" altLang="en-US" sz="2400" b="1" dirty="0" smtClean="0"/>
            </a:br>
            <a:r>
              <a:rPr lang="en-US" altLang="en-US" sz="2400" b="1" dirty="0" smtClean="0"/>
              <a:t>Outpatient, Consultations (</a:t>
            </a:r>
            <a:r>
              <a:rPr lang="en-US" altLang="en-US" sz="2400" b="1" dirty="0" err="1" smtClean="0"/>
              <a:t>Outpt</a:t>
            </a:r>
            <a:r>
              <a:rPr lang="en-US" altLang="en-US" sz="2400" b="1" dirty="0" smtClean="0"/>
              <a:t> &amp;Inpt) and 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3302871"/>
              </p:ext>
            </p:extLst>
          </p:nvPr>
        </p:nvGraphicFramePr>
        <p:xfrm>
          <a:off x="457200" y="1600200"/>
          <a:ext cx="8229600" cy="4935415"/>
        </p:xfrm>
        <a:graphic>
          <a:graphicData uri="http://schemas.openxmlformats.org/drawingml/2006/table">
            <a:tbl>
              <a:tblPr/>
              <a:tblGrid>
                <a:gridCol w="1371600"/>
                <a:gridCol w="1371600"/>
                <a:gridCol w="1371600"/>
                <a:gridCol w="1371600"/>
                <a:gridCol w="1371600"/>
                <a:gridCol w="1371600"/>
              </a:tblGrid>
              <a:tr h="663471">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Times New Roman" charset="0"/>
                        <a:ea typeface="ＭＳ Ｐゴシック" charset="-128"/>
                      </a:endParaRP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5">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Times New Roman" charset="0"/>
                          <a:ea typeface="ＭＳ Ｐゴシック" charset="-128"/>
                        </a:rPr>
                        <a:t>Established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Times New Roman" charset="0"/>
                          <a:ea typeface="ＭＳ Ｐゴシック" charset="-128"/>
                        </a:rPr>
                        <a:t>Requires 2 components within shaded area</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3235">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History</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rowSpan="3">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charset="0"/>
                          <a:ea typeface="ＭＳ Ｐゴシック" charset="-128"/>
                        </a:rPr>
                        <a:t>Minimal problem that may not require presence of any physician</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3/8</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3/8+1 ROS</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4/8+pfsh+…</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4/8+…</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773235">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Examination</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vMerge="1">
                  <a:txBody>
                    <a:bodyPr/>
                    <a:lstStyle/>
                    <a:p>
                      <a:endParaRPr lang="en-US"/>
                    </a:p>
                  </a:txBody>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1-5/15</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6-8/15</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9+</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all</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91440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MDM</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vMerge="1">
                  <a:txBody>
                    <a:bodyPr/>
                    <a:lstStyle/>
                    <a:p>
                      <a:endParaRPr lang="en-US"/>
                    </a:p>
                  </a:txBody>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1 prob pt+med</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2 prob pts+med</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3 prob pts+med</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4 prob pts+ !</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362367">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charset="0"/>
                          <a:ea typeface="ＭＳ Ｐゴシック" charset="-128"/>
                        </a:rPr>
                        <a:t>Average Time </a:t>
                      </a:r>
                      <a:r>
                        <a:rPr kumimoji="0" lang="en-US" altLang="en-US" sz="1200" b="0" i="0" u="none" strike="noStrike" cap="none" normalizeH="0" baseline="0" smtClean="0">
                          <a:ln>
                            <a:noFill/>
                          </a:ln>
                          <a:solidFill>
                            <a:srgbClr val="000000"/>
                          </a:solidFill>
                          <a:effectLst/>
                          <a:latin typeface="Times New Roman"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charset="0"/>
                          <a:ea typeface="ＭＳ Ｐゴシック" charset="-128"/>
                        </a:rPr>
                        <a:t>ER has no average time</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(99211)</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(99212)</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(99213)</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(99214)</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(99215)</a:t>
                      </a:r>
                    </a:p>
                  </a:txBody>
                  <a:tcPr marL="75300" marR="753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448707">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Level</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II</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III</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IV</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V</a:t>
                      </a:r>
                    </a:p>
                  </a:txBody>
                  <a:tcPr marL="75300" marR="753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sp>
        <p:nvSpPr>
          <p:cNvPr id="2" name="Slide Number Placeholder 1"/>
          <p:cNvSpPr>
            <a:spLocks noGrp="1"/>
          </p:cNvSpPr>
          <p:nvPr>
            <p:ph type="sldNum" sz="quarter" idx="12"/>
          </p:nvPr>
        </p:nvSpPr>
        <p:spPr/>
        <p:txBody>
          <a:bodyPr/>
          <a:lstStyle/>
          <a:p>
            <a:fld id="{F52A4854-9C45-49B2-AD00-06BC5E597B57}" type="slidenum">
              <a:rPr lang="en-US" smtClean="0"/>
              <a:t>68</a:t>
            </a:fld>
            <a:endParaRPr lang="en-US"/>
          </a:p>
        </p:txBody>
      </p:sp>
    </p:spTree>
    <p:extLst>
      <p:ext uri="{BB962C8B-B14F-4D97-AF65-F5344CB8AC3E}">
        <p14:creationId xmlns:p14="http://schemas.microsoft.com/office/powerpoint/2010/main" val="1417898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solidFill>
                  <a:schemeClr val="tx1"/>
                </a:solidFill>
              </a:rPr>
              <a:t>99213</a:t>
            </a:r>
          </a:p>
        </p:txBody>
      </p:sp>
      <p:sp>
        <p:nvSpPr>
          <p:cNvPr id="14339" name="Content Placeholder 2"/>
          <p:cNvSpPr>
            <a:spLocks noGrp="1"/>
          </p:cNvSpPr>
          <p:nvPr>
            <p:ph idx="1"/>
          </p:nvPr>
        </p:nvSpPr>
        <p:spPr>
          <a:xfrm>
            <a:off x="1048093" y="1835472"/>
            <a:ext cx="7714908" cy="4717728"/>
          </a:xfrm>
        </p:spPr>
        <p:txBody>
          <a:bodyPr>
            <a:normAutofit lnSpcReduction="10000"/>
          </a:bodyPr>
          <a:lstStyle/>
          <a:p>
            <a:pPr marL="622300" indent="-514350">
              <a:buFont typeface="Georgia" pitchFamily="18" charset="0"/>
              <a:buNone/>
            </a:pPr>
            <a:r>
              <a:rPr lang="en-US" altLang="en-US" dirty="0" smtClean="0"/>
              <a:t>1)  NPP/RE – low to moderate – risk of morbidity low and full recovery expected to moderate risk of morbidity and uncertain prognosis or increased probability of prolonged functional impairment</a:t>
            </a:r>
          </a:p>
          <a:p>
            <a:pPr marL="622300" indent="-514350">
              <a:buFont typeface="Georgia" pitchFamily="18" charset="0"/>
              <a:buNone/>
            </a:pPr>
            <a:r>
              <a:rPr lang="en-US" altLang="en-US" dirty="0" smtClean="0"/>
              <a:t>2)  Medical Decision Making- low complexity=meds (moderate risk) + 2 points under either data or problems </a:t>
            </a:r>
          </a:p>
          <a:p>
            <a:pPr marL="914400" lvl="1" indent="-514350">
              <a:buFont typeface="Georgia" pitchFamily="18" charset="0"/>
              <a:buNone/>
            </a:pPr>
            <a:r>
              <a:rPr lang="en-US" altLang="en-US" dirty="0" smtClean="0"/>
              <a:t>    or</a:t>
            </a:r>
          </a:p>
          <a:p>
            <a:pPr marL="622300" indent="-514350">
              <a:buFont typeface="Georgia" pitchFamily="18" charset="0"/>
              <a:buNone/>
            </a:pPr>
            <a:r>
              <a:rPr lang="en-US" altLang="en-US" dirty="0" smtClean="0"/>
              <a:t>3)  EPF History (3 elements + 1 ROS)</a:t>
            </a:r>
          </a:p>
          <a:p>
            <a:pPr marL="914400" lvl="1" indent="-514350">
              <a:buFont typeface="Georgia" pitchFamily="18" charset="0"/>
              <a:buNone/>
            </a:pPr>
            <a:r>
              <a:rPr lang="en-US" altLang="en-US" dirty="0" smtClean="0"/>
              <a:t>    or</a:t>
            </a:r>
          </a:p>
          <a:p>
            <a:pPr marL="622300" indent="-514350">
              <a:buFont typeface="Georgia" pitchFamily="18" charset="0"/>
              <a:buNone/>
            </a:pPr>
            <a:r>
              <a:rPr lang="en-US" altLang="en-US" dirty="0" smtClean="0"/>
              <a:t>4)  EPF Examination (6-8 elements)</a:t>
            </a:r>
          </a:p>
          <a:p>
            <a:pPr marL="914400" lvl="1" indent="-514350">
              <a:buFont typeface="Georgia" pitchFamily="18" charset="0"/>
              <a:buNone/>
            </a:pP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69</a:t>
            </a:fld>
            <a:endParaRPr lang="en-US" dirty="0"/>
          </a:p>
        </p:txBody>
      </p:sp>
    </p:spTree>
    <p:extLst>
      <p:ext uri="{BB962C8B-B14F-4D97-AF65-F5344CB8AC3E}">
        <p14:creationId xmlns:p14="http://schemas.microsoft.com/office/powerpoint/2010/main" val="32816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CMS/CPT for 2014</a:t>
            </a:r>
            <a:endParaRPr lang="en-US" b="1" dirty="0">
              <a:solidFill>
                <a:schemeClr val="tx1"/>
              </a:solidFill>
            </a:endParaRPr>
          </a:p>
        </p:txBody>
      </p:sp>
      <p:sp>
        <p:nvSpPr>
          <p:cNvPr id="4" name="Content Placeholder 3"/>
          <p:cNvSpPr>
            <a:spLocks noGrp="1"/>
          </p:cNvSpPr>
          <p:nvPr>
            <p:ph idx="1"/>
          </p:nvPr>
        </p:nvSpPr>
        <p:spPr>
          <a:xfrm>
            <a:off x="1048093" y="1835472"/>
            <a:ext cx="7638708" cy="5022528"/>
          </a:xfrm>
        </p:spPr>
        <p:txBody>
          <a:bodyPr>
            <a:normAutofit/>
          </a:bodyPr>
          <a:lstStyle/>
          <a:p>
            <a:r>
              <a:rPr lang="en-US" dirty="0" smtClean="0"/>
              <a:t>CMS Final Rule for 2014 accepted RUC recommendations for valuations of all codes pending.  </a:t>
            </a:r>
          </a:p>
          <a:p>
            <a:pPr lvl="1"/>
            <a:r>
              <a:rPr lang="en-US" dirty="0" smtClean="0"/>
              <a:t>90791/90792</a:t>
            </a:r>
          </a:p>
          <a:p>
            <a:pPr lvl="1"/>
            <a:r>
              <a:rPr lang="en-US" dirty="0" smtClean="0"/>
              <a:t>Psychotherapy and Psychotherapy add-on codes</a:t>
            </a:r>
          </a:p>
          <a:p>
            <a:pPr lvl="1"/>
            <a:r>
              <a:rPr lang="en-US" dirty="0" smtClean="0"/>
              <a:t>Interactive Complexity</a:t>
            </a:r>
          </a:p>
          <a:p>
            <a:pPr lvl="1"/>
            <a:r>
              <a:rPr lang="en-US" dirty="0" smtClean="0"/>
              <a:t>Psychotherapy for Crisis</a:t>
            </a:r>
          </a:p>
          <a:p>
            <a:pPr lvl="1"/>
            <a:r>
              <a:rPr lang="en-US" dirty="0" smtClean="0"/>
              <a:t>Applies same practice expense factor to all codes in the family</a:t>
            </a:r>
          </a:p>
          <a:p>
            <a:r>
              <a:rPr lang="en-US" dirty="0" smtClean="0"/>
              <a:t>Chronic Care </a:t>
            </a:r>
            <a:r>
              <a:rPr lang="en-US" dirty="0"/>
              <a:t>M</a:t>
            </a:r>
            <a:r>
              <a:rPr lang="en-US" dirty="0" smtClean="0"/>
              <a:t>anagement codes</a:t>
            </a:r>
          </a:p>
          <a:p>
            <a:r>
              <a:rPr lang="en-US" dirty="0" err="1" smtClean="0"/>
              <a:t>Telepsychiatry</a:t>
            </a:r>
            <a:endParaRPr lang="en-US" dirty="0" smtClean="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838200"/>
            <a:ext cx="7024744" cy="648736"/>
          </a:xfrm>
        </p:spPr>
        <p:txBody>
          <a:bodyPr/>
          <a:lstStyle/>
          <a:p>
            <a:r>
              <a:rPr lang="en-US" altLang="en-US" b="1" dirty="0" smtClean="0">
                <a:solidFill>
                  <a:schemeClr val="tx1"/>
                </a:solidFill>
              </a:rPr>
              <a:t>99213 note (History)</a:t>
            </a:r>
          </a:p>
        </p:txBody>
      </p:sp>
      <p:sp>
        <p:nvSpPr>
          <p:cNvPr id="15363" name="Content Placeholder 2"/>
          <p:cNvSpPr>
            <a:spLocks noGrp="1"/>
          </p:cNvSpPr>
          <p:nvPr>
            <p:ph idx="1"/>
          </p:nvPr>
        </p:nvSpPr>
        <p:spPr>
          <a:xfrm>
            <a:off x="609600" y="1524000"/>
            <a:ext cx="8305800" cy="5029200"/>
          </a:xfrm>
          <a:noFill/>
        </p:spPr>
        <p:txBody>
          <a:bodyPr>
            <a:normAutofit fontScale="92500" lnSpcReduction="20000"/>
          </a:bodyPr>
          <a:lstStyle/>
          <a:p>
            <a:pPr>
              <a:buFont typeface="Georgia" pitchFamily="18" charset="0"/>
              <a:buNone/>
            </a:pPr>
            <a:r>
              <a:rPr lang="en-US" altLang="en-US" b="1" dirty="0" smtClean="0"/>
              <a:t>Reason for visit:</a:t>
            </a:r>
            <a:r>
              <a:rPr lang="en-US" altLang="en-US" dirty="0" smtClean="0"/>
              <a:t>  “A” return visit for follow-up of depression</a:t>
            </a:r>
          </a:p>
          <a:p>
            <a:pPr>
              <a:buFont typeface="Georgia" pitchFamily="18" charset="0"/>
              <a:buNone/>
            </a:pPr>
            <a:r>
              <a:rPr lang="en-US" altLang="en-US" b="1" dirty="0" smtClean="0"/>
              <a:t>Assessment:</a:t>
            </a:r>
            <a:r>
              <a:rPr lang="en-US" altLang="en-US" dirty="0" smtClean="0"/>
              <a:t>  Depression, stable.  New Problem of </a:t>
            </a:r>
            <a:r>
              <a:rPr lang="en-US" altLang="en-US" dirty="0" err="1" smtClean="0"/>
              <a:t>anorgasmia</a:t>
            </a:r>
            <a:r>
              <a:rPr lang="en-US" altLang="en-US" dirty="0" smtClean="0"/>
              <a:t>, presumably due to medication.</a:t>
            </a:r>
          </a:p>
          <a:p>
            <a:pPr>
              <a:buFont typeface="Georgia" pitchFamily="18" charset="0"/>
              <a:buNone/>
              <a:tabLst>
                <a:tab pos="914400" algn="l"/>
                <a:tab pos="1371600" algn="l"/>
              </a:tabLst>
            </a:pPr>
            <a:r>
              <a:rPr lang="en-US" altLang="en-US" b="1" dirty="0" smtClean="0"/>
              <a:t>Plan:</a:t>
            </a:r>
            <a:r>
              <a:rPr lang="en-US" altLang="en-US" dirty="0" smtClean="0"/>
              <a:t>	</a:t>
            </a:r>
            <a:r>
              <a:rPr lang="en-US" altLang="en-US" dirty="0" err="1" smtClean="0"/>
              <a:t>Wellbutrin</a:t>
            </a:r>
            <a:r>
              <a:rPr lang="en-US" altLang="en-US" dirty="0" smtClean="0"/>
              <a:t> add for augmentation/treatment for 		</a:t>
            </a:r>
            <a:r>
              <a:rPr lang="en-US" altLang="en-US" dirty="0" err="1" smtClean="0"/>
              <a:t>anorgasmia</a:t>
            </a:r>
            <a:r>
              <a:rPr lang="en-US" altLang="en-US" dirty="0" smtClean="0"/>
              <a:t>.</a:t>
            </a:r>
          </a:p>
          <a:p>
            <a:pPr>
              <a:buFont typeface="Georgia" pitchFamily="18" charset="0"/>
              <a:buNone/>
            </a:pPr>
            <a:r>
              <a:rPr lang="en-US" altLang="en-US" dirty="0" smtClean="0"/>
              <a:t>		Prozac continue current.</a:t>
            </a:r>
          </a:p>
          <a:p>
            <a:pPr>
              <a:buFont typeface="Georgia" pitchFamily="18" charset="0"/>
              <a:buNone/>
            </a:pPr>
            <a:r>
              <a:rPr lang="en-US" altLang="en-US" dirty="0" smtClean="0"/>
              <a:t>		Return visit 4 weeks, reviewed emergency contacts.</a:t>
            </a:r>
          </a:p>
          <a:p>
            <a:pPr>
              <a:buFont typeface="Georgia" pitchFamily="18" charset="0"/>
              <a:buNone/>
            </a:pPr>
            <a:r>
              <a:rPr lang="en-US" altLang="en-US" b="1" dirty="0" smtClean="0"/>
              <a:t>History:</a:t>
            </a:r>
            <a:r>
              <a:rPr lang="en-US" altLang="en-US" dirty="0" smtClean="0"/>
              <a:t>  Last seen 4 weeks ago, since then mood improved, not to baseline.  Continues to have episodic, breakthrough sad mood of moderate severity, lasting for greater than one hour average weekly.  Generally precipitated by relationship issues.  </a:t>
            </a:r>
          </a:p>
          <a:p>
            <a:pPr>
              <a:buFont typeface="Georgia" pitchFamily="18" charset="0"/>
              <a:buNone/>
            </a:pPr>
            <a:r>
              <a:rPr lang="en-US" altLang="en-US" b="1" dirty="0" smtClean="0"/>
              <a:t>ROS:</a:t>
            </a:r>
            <a:r>
              <a:rPr lang="en-US" altLang="en-US" dirty="0" smtClean="0"/>
              <a:t>  Denies anxiety, reports normal sleep and appetite.  Wt. stable.  Denies history of suicide ideation.</a:t>
            </a:r>
          </a:p>
          <a:p>
            <a:pPr>
              <a:buFont typeface="Georgia" pitchFamily="18" charset="0"/>
              <a:buNone/>
            </a:pPr>
            <a:r>
              <a:rPr lang="en-US" altLang="en-US" b="1" dirty="0" smtClean="0">
                <a:solidFill>
                  <a:schemeClr val="tx1"/>
                </a:solidFill>
              </a:rPr>
              <a:t>Exam:</a:t>
            </a:r>
            <a:r>
              <a:rPr lang="en-US" altLang="en-US" dirty="0" smtClean="0">
                <a:solidFill>
                  <a:schemeClr val="tx1"/>
                </a:solidFill>
              </a:rPr>
              <a:t> …</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70</a:t>
            </a:fld>
            <a:endParaRPr lang="en-US" dirty="0"/>
          </a:p>
        </p:txBody>
      </p:sp>
    </p:spTree>
    <p:extLst>
      <p:ext uri="{BB962C8B-B14F-4D97-AF65-F5344CB8AC3E}">
        <p14:creationId xmlns:p14="http://schemas.microsoft.com/office/powerpoint/2010/main" val="16467038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dirty="0" smtClean="0">
                <a:solidFill>
                  <a:schemeClr val="tx1"/>
                </a:solidFill>
              </a:rPr>
              <a:t>99213 note (Exam)</a:t>
            </a:r>
          </a:p>
        </p:txBody>
      </p:sp>
      <p:sp>
        <p:nvSpPr>
          <p:cNvPr id="16387" name="Content Placeholder 2"/>
          <p:cNvSpPr>
            <a:spLocks noGrp="1"/>
          </p:cNvSpPr>
          <p:nvPr>
            <p:ph idx="1"/>
          </p:nvPr>
        </p:nvSpPr>
        <p:spPr>
          <a:xfrm>
            <a:off x="1048093" y="1835472"/>
            <a:ext cx="7486308" cy="4565328"/>
          </a:xfrm>
        </p:spPr>
        <p:txBody>
          <a:bodyPr>
            <a:normAutofit fontScale="85000" lnSpcReduction="10000"/>
          </a:bodyPr>
          <a:lstStyle/>
          <a:p>
            <a:pPr>
              <a:buFont typeface="Georgia" pitchFamily="18" charset="0"/>
              <a:buNone/>
            </a:pPr>
            <a:r>
              <a:rPr lang="en-US" altLang="en-US" b="1" dirty="0"/>
              <a:t>Reason for visit:</a:t>
            </a:r>
            <a:r>
              <a:rPr lang="en-US" altLang="en-US" dirty="0"/>
              <a:t>  </a:t>
            </a:r>
            <a:r>
              <a:rPr lang="en-US" altLang="en-US" dirty="0" smtClean="0"/>
              <a:t>“B” returns for follow-up </a:t>
            </a:r>
            <a:r>
              <a:rPr lang="en-US" altLang="en-US" dirty="0"/>
              <a:t>of depression</a:t>
            </a:r>
          </a:p>
          <a:p>
            <a:pPr>
              <a:buFont typeface="Georgia" pitchFamily="18" charset="0"/>
              <a:buNone/>
            </a:pPr>
            <a:r>
              <a:rPr lang="en-US" altLang="en-US" b="1" dirty="0"/>
              <a:t>Assessment:</a:t>
            </a:r>
            <a:r>
              <a:rPr lang="en-US" altLang="en-US" dirty="0"/>
              <a:t>  Depression, stable.  New Problem of </a:t>
            </a:r>
            <a:r>
              <a:rPr lang="en-US" altLang="en-US" dirty="0" err="1"/>
              <a:t>anorgasmia</a:t>
            </a:r>
            <a:r>
              <a:rPr lang="en-US" altLang="en-US" dirty="0"/>
              <a:t>, presumably due to medication.</a:t>
            </a:r>
          </a:p>
          <a:p>
            <a:pPr>
              <a:buFont typeface="Georgia" pitchFamily="18" charset="0"/>
              <a:buNone/>
              <a:tabLst>
                <a:tab pos="914400" algn="l"/>
                <a:tab pos="1371600" algn="l"/>
              </a:tabLst>
            </a:pPr>
            <a:r>
              <a:rPr lang="en-US" altLang="en-US" b="1" dirty="0"/>
              <a:t>Plan:</a:t>
            </a:r>
            <a:r>
              <a:rPr lang="en-US" altLang="en-US" dirty="0"/>
              <a:t>	</a:t>
            </a:r>
            <a:r>
              <a:rPr lang="en-US" altLang="en-US" dirty="0" err="1"/>
              <a:t>Wellbutrin</a:t>
            </a:r>
            <a:r>
              <a:rPr lang="en-US" altLang="en-US" dirty="0"/>
              <a:t> add for augmentation/treatment for 		</a:t>
            </a:r>
            <a:r>
              <a:rPr lang="en-US" altLang="en-US" dirty="0" err="1"/>
              <a:t>anorgasmia</a:t>
            </a:r>
            <a:r>
              <a:rPr lang="en-US" altLang="en-US" dirty="0"/>
              <a:t>.</a:t>
            </a:r>
          </a:p>
          <a:p>
            <a:pPr>
              <a:buFont typeface="Georgia" pitchFamily="18" charset="0"/>
              <a:buNone/>
            </a:pPr>
            <a:r>
              <a:rPr lang="en-US" altLang="en-US" dirty="0"/>
              <a:t>		Prozac continue current.</a:t>
            </a:r>
          </a:p>
          <a:p>
            <a:pPr>
              <a:buFont typeface="Georgia" pitchFamily="18" charset="0"/>
              <a:buNone/>
            </a:pPr>
            <a:r>
              <a:rPr lang="en-US" altLang="en-US" dirty="0"/>
              <a:t>		Return visit 4 weeks, reviewed emergency contacts.</a:t>
            </a:r>
          </a:p>
          <a:p>
            <a:pPr>
              <a:buFont typeface="Georgia" pitchFamily="18" charset="0"/>
              <a:buNone/>
            </a:pPr>
            <a:r>
              <a:rPr lang="en-US" altLang="en-US" b="1" dirty="0"/>
              <a:t>History:</a:t>
            </a:r>
            <a:r>
              <a:rPr lang="en-US" altLang="en-US" dirty="0"/>
              <a:t> </a:t>
            </a:r>
            <a:r>
              <a:rPr lang="en-US" altLang="en-US" dirty="0" smtClean="0"/>
              <a:t>…</a:t>
            </a:r>
          </a:p>
          <a:p>
            <a:pPr>
              <a:buFont typeface="Georgia" pitchFamily="18" charset="0"/>
              <a:buNone/>
            </a:pPr>
            <a:r>
              <a:rPr lang="en-US" altLang="en-US" b="1" dirty="0" smtClean="0">
                <a:solidFill>
                  <a:schemeClr val="tx1"/>
                </a:solidFill>
              </a:rPr>
              <a:t>Exam:</a:t>
            </a:r>
            <a:r>
              <a:rPr lang="en-US" altLang="en-US" dirty="0" smtClean="0"/>
              <a:t>  </a:t>
            </a:r>
            <a:r>
              <a:rPr lang="en-US" altLang="en-US" dirty="0" smtClean="0">
                <a:solidFill>
                  <a:schemeClr val="tx1"/>
                </a:solidFill>
              </a:rPr>
              <a:t>Speech is articulate and coherent, of normal rate and volume.  Thoughts are normal rate and reasoning.  Associations intact.  No abnormal thoughts, hallucinations or obsessions.  Denies suicidal thought.  Normal judgment and insight.  Mood “up and down”, affect serious, stable.</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71</a:t>
            </a:fld>
            <a:endParaRPr lang="en-US" dirty="0"/>
          </a:p>
        </p:txBody>
      </p:sp>
    </p:spTree>
    <p:extLst>
      <p:ext uri="{BB962C8B-B14F-4D97-AF65-F5344CB8AC3E}">
        <p14:creationId xmlns:p14="http://schemas.microsoft.com/office/powerpoint/2010/main" val="29494344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smtClean="0">
                <a:solidFill>
                  <a:schemeClr val="tx1"/>
                </a:solidFill>
              </a:rPr>
              <a:t>99212</a:t>
            </a:r>
          </a:p>
        </p:txBody>
      </p:sp>
      <p:sp>
        <p:nvSpPr>
          <p:cNvPr id="17411" name="Content Placeholder 2"/>
          <p:cNvSpPr>
            <a:spLocks noGrp="1"/>
          </p:cNvSpPr>
          <p:nvPr>
            <p:ph idx="1"/>
          </p:nvPr>
        </p:nvSpPr>
        <p:spPr>
          <a:xfrm>
            <a:off x="762000" y="1835472"/>
            <a:ext cx="8153400" cy="4717728"/>
          </a:xfrm>
        </p:spPr>
        <p:txBody>
          <a:bodyPr>
            <a:normAutofit/>
          </a:bodyPr>
          <a:lstStyle/>
          <a:p>
            <a:pPr>
              <a:buFont typeface="Georgia" pitchFamily="18" charset="0"/>
              <a:buNone/>
            </a:pPr>
            <a:r>
              <a:rPr lang="en-US" altLang="en-US" dirty="0" smtClean="0"/>
              <a:t>1)   NPP/RE – self-limited or minor – definite and prescribed course, transient in nature, and not likely to permanently alter health status OR good prognosis with management/compliance</a:t>
            </a:r>
          </a:p>
          <a:p>
            <a:pPr>
              <a:buFont typeface="Georgia" pitchFamily="18" charset="0"/>
              <a:buNone/>
            </a:pPr>
            <a:r>
              <a:rPr lang="en-US" altLang="en-US" dirty="0" smtClean="0"/>
              <a:t>2)  Medical Decision Making- straight-forward = meds (moderate risk) + ? (nothing really, but just one problem gets you there)</a:t>
            </a:r>
          </a:p>
          <a:p>
            <a:pPr>
              <a:buFont typeface="Georgia" pitchFamily="18" charset="0"/>
              <a:buNone/>
            </a:pPr>
            <a:r>
              <a:rPr lang="en-US" altLang="en-US" dirty="0" smtClean="0"/>
              <a:t>       or</a:t>
            </a:r>
          </a:p>
          <a:p>
            <a:pPr>
              <a:buFont typeface="Georgia" pitchFamily="18" charset="0"/>
              <a:buNone/>
            </a:pPr>
            <a:r>
              <a:rPr lang="en-US" altLang="en-US" dirty="0" smtClean="0"/>
              <a:t>3)  PF History (3 elements)</a:t>
            </a:r>
          </a:p>
          <a:p>
            <a:pPr marL="914400" lvl="1" indent="-514350">
              <a:buFont typeface="Georgia" pitchFamily="18" charset="0"/>
              <a:buNone/>
            </a:pPr>
            <a:r>
              <a:rPr lang="en-US" altLang="en-US" dirty="0" smtClean="0"/>
              <a:t>    or</a:t>
            </a:r>
          </a:p>
          <a:p>
            <a:pPr>
              <a:buFont typeface="Georgia" pitchFamily="18" charset="0"/>
              <a:buNone/>
            </a:pPr>
            <a:r>
              <a:rPr lang="en-US" altLang="en-US" dirty="0" smtClean="0"/>
              <a:t>4)  PF Examination (1-5 elements)</a:t>
            </a:r>
          </a:p>
          <a:p>
            <a:pPr marL="914400" lvl="1" indent="-514350">
              <a:buFont typeface="Georgia" pitchFamily="18" charset="0"/>
              <a:buNone/>
            </a:pP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72</a:t>
            </a:fld>
            <a:endParaRPr lang="en-US" dirty="0"/>
          </a:p>
        </p:txBody>
      </p:sp>
    </p:spTree>
    <p:extLst>
      <p:ext uri="{BB962C8B-B14F-4D97-AF65-F5344CB8AC3E}">
        <p14:creationId xmlns:p14="http://schemas.microsoft.com/office/powerpoint/2010/main" val="27139024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dirty="0" smtClean="0">
                <a:solidFill>
                  <a:schemeClr val="tx1"/>
                </a:solidFill>
              </a:rPr>
              <a:t>99212 note (History)</a:t>
            </a:r>
          </a:p>
        </p:txBody>
      </p:sp>
      <p:sp>
        <p:nvSpPr>
          <p:cNvPr id="18435" name="Content Placeholder 2"/>
          <p:cNvSpPr>
            <a:spLocks noGrp="1"/>
          </p:cNvSpPr>
          <p:nvPr>
            <p:ph idx="1"/>
          </p:nvPr>
        </p:nvSpPr>
        <p:spPr>
          <a:xfrm>
            <a:off x="1048093" y="1835472"/>
            <a:ext cx="7714908" cy="4565328"/>
          </a:xfrm>
        </p:spPr>
        <p:txBody>
          <a:bodyPr>
            <a:normAutofit/>
          </a:bodyPr>
          <a:lstStyle/>
          <a:p>
            <a:pPr marL="63500" indent="0">
              <a:buFont typeface="Georgia" pitchFamily="18" charset="0"/>
              <a:buNone/>
            </a:pPr>
            <a:r>
              <a:rPr lang="en-US" altLang="en-US" b="1" dirty="0" smtClean="0">
                <a:solidFill>
                  <a:schemeClr val="tx1"/>
                </a:solidFill>
              </a:rPr>
              <a:t>Reason for visit:  “</a:t>
            </a:r>
            <a:r>
              <a:rPr lang="en-US" altLang="en-US" dirty="0" smtClean="0"/>
              <a:t>C” returns for follow-up of depression</a:t>
            </a:r>
          </a:p>
          <a:p>
            <a:pPr marL="63500" indent="0">
              <a:buFont typeface="Georgia" pitchFamily="18" charset="0"/>
              <a:buNone/>
            </a:pPr>
            <a:r>
              <a:rPr lang="en-US" altLang="en-US" b="1" dirty="0" smtClean="0"/>
              <a:t>Assessment:  </a:t>
            </a:r>
            <a:r>
              <a:rPr lang="en-US" altLang="en-US" dirty="0" smtClean="0"/>
              <a:t>Depression improving.</a:t>
            </a:r>
          </a:p>
          <a:p>
            <a:pPr marL="63500" indent="0">
              <a:buFont typeface="Georgia" pitchFamily="18" charset="0"/>
              <a:buNone/>
            </a:pPr>
            <a:r>
              <a:rPr lang="en-US" altLang="en-US" b="1" dirty="0" smtClean="0"/>
              <a:t>Plan:</a:t>
            </a:r>
            <a:r>
              <a:rPr lang="en-US" altLang="en-US" dirty="0" smtClean="0"/>
              <a:t>  </a:t>
            </a:r>
            <a:r>
              <a:rPr lang="en-US" altLang="en-US" dirty="0" err="1" smtClean="0"/>
              <a:t>Wellbutrin</a:t>
            </a:r>
            <a:r>
              <a:rPr lang="en-US" altLang="en-US" dirty="0" smtClean="0"/>
              <a:t> continue 450 mg PO q AM</a:t>
            </a:r>
          </a:p>
          <a:p>
            <a:pPr marL="63500" indent="0" defTabSz="400050">
              <a:buFont typeface="Georgia" pitchFamily="18" charset="0"/>
              <a:buNone/>
              <a:tabLst>
                <a:tab pos="977900" algn="l"/>
                <a:tab pos="1371600" algn="l"/>
              </a:tabLst>
            </a:pPr>
            <a:r>
              <a:rPr lang="en-US" altLang="en-US" dirty="0"/>
              <a:t>	</a:t>
            </a:r>
            <a:r>
              <a:rPr lang="en-US" altLang="en-US" dirty="0" smtClean="0"/>
              <a:t>Return visit 6 weeks, reviewed emergency 	  		contacts.</a:t>
            </a:r>
          </a:p>
          <a:p>
            <a:pPr marL="63500" indent="0">
              <a:buFont typeface="Georgia" pitchFamily="18" charset="0"/>
              <a:buNone/>
            </a:pPr>
            <a:r>
              <a:rPr lang="en-US" altLang="en-US" b="1" dirty="0" smtClean="0"/>
              <a:t>History:  </a:t>
            </a:r>
            <a:r>
              <a:rPr lang="en-US" altLang="en-US" dirty="0" smtClean="0"/>
              <a:t>Over last 4 weeks improving.  Decreasing mild depression and associated normalizing </a:t>
            </a:r>
            <a:r>
              <a:rPr lang="en-US" altLang="en-US" dirty="0" err="1" smtClean="0"/>
              <a:t>neurovegetative</a:t>
            </a:r>
            <a:r>
              <a:rPr lang="en-US" altLang="en-US" dirty="0" smtClean="0"/>
              <a:t> function.  Compliant with meds, denies side effects.</a:t>
            </a:r>
          </a:p>
          <a:p>
            <a:pPr marL="63500" indent="0">
              <a:buFont typeface="Georgia" pitchFamily="18" charset="0"/>
              <a:buNone/>
            </a:pPr>
            <a:r>
              <a:rPr lang="en-US" altLang="en-US" b="1" dirty="0" smtClean="0"/>
              <a:t>Exam:</a:t>
            </a:r>
            <a:r>
              <a:rPr lang="en-US" altLang="en-US" dirty="0" smtClean="0"/>
              <a:t> …</a:t>
            </a:r>
          </a:p>
          <a:p>
            <a:pPr indent="-1588">
              <a:buFont typeface="Georgia" pitchFamily="18" charset="0"/>
              <a:buNone/>
            </a:pP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73</a:t>
            </a:fld>
            <a:endParaRPr lang="en-US" dirty="0"/>
          </a:p>
        </p:txBody>
      </p:sp>
    </p:spTree>
    <p:extLst>
      <p:ext uri="{BB962C8B-B14F-4D97-AF65-F5344CB8AC3E}">
        <p14:creationId xmlns:p14="http://schemas.microsoft.com/office/powerpoint/2010/main" val="36519583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smtClean="0">
                <a:solidFill>
                  <a:schemeClr val="tx1"/>
                </a:solidFill>
              </a:rPr>
              <a:t>99212 note (Exam)</a:t>
            </a:r>
          </a:p>
        </p:txBody>
      </p:sp>
      <p:sp>
        <p:nvSpPr>
          <p:cNvPr id="19459" name="Content Placeholder 2"/>
          <p:cNvSpPr>
            <a:spLocks noGrp="1"/>
          </p:cNvSpPr>
          <p:nvPr>
            <p:ph idx="1"/>
          </p:nvPr>
        </p:nvSpPr>
        <p:spPr>
          <a:xfrm>
            <a:off x="1048093" y="1835472"/>
            <a:ext cx="7791108" cy="4641528"/>
          </a:xfrm>
        </p:spPr>
        <p:txBody>
          <a:bodyPr>
            <a:normAutofit/>
          </a:bodyPr>
          <a:lstStyle/>
          <a:p>
            <a:pPr indent="-1588">
              <a:buFont typeface="Georgia" pitchFamily="18" charset="0"/>
              <a:buNone/>
            </a:pPr>
            <a:r>
              <a:rPr lang="en-US" altLang="en-US" b="1" dirty="0">
                <a:solidFill>
                  <a:schemeClr val="tx1"/>
                </a:solidFill>
              </a:rPr>
              <a:t>Reason for visit:  </a:t>
            </a:r>
            <a:r>
              <a:rPr lang="en-US" altLang="en-US" b="1" dirty="0" smtClean="0">
                <a:solidFill>
                  <a:schemeClr val="tx1"/>
                </a:solidFill>
              </a:rPr>
              <a:t>“</a:t>
            </a:r>
            <a:r>
              <a:rPr lang="en-US" altLang="en-US" dirty="0" smtClean="0">
                <a:solidFill>
                  <a:schemeClr val="tx1"/>
                </a:solidFill>
              </a:rPr>
              <a:t>D</a:t>
            </a:r>
            <a:r>
              <a:rPr lang="en-US" altLang="en-US" dirty="0" smtClean="0"/>
              <a:t>” </a:t>
            </a:r>
            <a:r>
              <a:rPr lang="en-US" altLang="en-US" dirty="0"/>
              <a:t>returns for follow-up of depression</a:t>
            </a:r>
          </a:p>
          <a:p>
            <a:pPr indent="-1588">
              <a:buFont typeface="Georgia" pitchFamily="18" charset="0"/>
              <a:buNone/>
            </a:pPr>
            <a:r>
              <a:rPr lang="en-US" altLang="en-US" b="1" dirty="0"/>
              <a:t>Assessment:  </a:t>
            </a:r>
            <a:r>
              <a:rPr lang="en-US" altLang="en-US" dirty="0"/>
              <a:t>Depression improving.</a:t>
            </a:r>
          </a:p>
          <a:p>
            <a:pPr indent="-1588">
              <a:buFont typeface="Georgia" pitchFamily="18" charset="0"/>
              <a:buNone/>
            </a:pPr>
            <a:r>
              <a:rPr lang="en-US" altLang="en-US" b="1" dirty="0"/>
              <a:t>Plan:</a:t>
            </a:r>
            <a:r>
              <a:rPr lang="en-US" altLang="en-US" dirty="0"/>
              <a:t>  </a:t>
            </a:r>
            <a:r>
              <a:rPr lang="en-US" altLang="en-US" dirty="0" err="1"/>
              <a:t>Wellbutrin</a:t>
            </a:r>
            <a:r>
              <a:rPr lang="en-US" altLang="en-US" dirty="0"/>
              <a:t> continue 450 mg PO q AM</a:t>
            </a:r>
          </a:p>
          <a:p>
            <a:pPr indent="-1588" defTabSz="1255713">
              <a:buFont typeface="Georgia" pitchFamily="18" charset="0"/>
              <a:buNone/>
              <a:tabLst>
                <a:tab pos="1255713" algn="l"/>
                <a:tab pos="1597025" algn="l"/>
              </a:tabLst>
            </a:pPr>
            <a:r>
              <a:rPr lang="en-US" altLang="en-US" dirty="0"/>
              <a:t>		Return visit 6 weeks, </a:t>
            </a:r>
            <a:r>
              <a:rPr lang="en-US" altLang="en-US" dirty="0" smtClean="0"/>
              <a:t>reviewed emergency </a:t>
            </a:r>
            <a:r>
              <a:rPr lang="en-US" altLang="en-US" dirty="0"/>
              <a:t>	  		contacts.</a:t>
            </a:r>
          </a:p>
          <a:p>
            <a:pPr indent="-1588">
              <a:buFont typeface="Georgia" pitchFamily="18" charset="0"/>
              <a:buNone/>
            </a:pPr>
            <a:r>
              <a:rPr lang="en-US" altLang="en-US" b="1" dirty="0"/>
              <a:t>History:  </a:t>
            </a:r>
            <a:endParaRPr lang="en-US" altLang="en-US" b="1" dirty="0" smtClean="0"/>
          </a:p>
          <a:p>
            <a:pPr indent="-1588">
              <a:buFont typeface="Georgia" pitchFamily="18" charset="0"/>
              <a:buNone/>
            </a:pPr>
            <a:r>
              <a:rPr lang="en-US" altLang="en-US" b="1" dirty="0" smtClean="0"/>
              <a:t>Exam:  </a:t>
            </a:r>
            <a:r>
              <a:rPr lang="en-US" altLang="en-US" dirty="0" smtClean="0"/>
              <a:t>Casually dressed and groomed.  Speech is articulate and coherent.  Thoughts show no abnormality, denies suicidal thought.  Mood “good” affect euthymic.</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74</a:t>
            </a:fld>
            <a:endParaRPr lang="en-US" dirty="0"/>
          </a:p>
        </p:txBody>
      </p:sp>
    </p:spTree>
    <p:extLst>
      <p:ext uri="{BB962C8B-B14F-4D97-AF65-F5344CB8AC3E}">
        <p14:creationId xmlns:p14="http://schemas.microsoft.com/office/powerpoint/2010/main" val="24189207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838200"/>
            <a:ext cx="7024744" cy="648736"/>
          </a:xfrm>
        </p:spPr>
        <p:txBody>
          <a:bodyPr>
            <a:normAutofit/>
          </a:bodyPr>
          <a:lstStyle/>
          <a:p>
            <a:r>
              <a:rPr lang="en-US" altLang="en-US" b="1" dirty="0" smtClean="0">
                <a:solidFill>
                  <a:schemeClr val="tx1"/>
                </a:solidFill>
              </a:rPr>
              <a:t>99214</a:t>
            </a:r>
          </a:p>
        </p:txBody>
      </p:sp>
      <p:sp>
        <p:nvSpPr>
          <p:cNvPr id="20483" name="Content Placeholder 2"/>
          <p:cNvSpPr>
            <a:spLocks noGrp="1"/>
          </p:cNvSpPr>
          <p:nvPr>
            <p:ph idx="1"/>
          </p:nvPr>
        </p:nvSpPr>
        <p:spPr>
          <a:xfrm>
            <a:off x="1048093" y="1524000"/>
            <a:ext cx="7638708" cy="4953000"/>
          </a:xfrm>
        </p:spPr>
        <p:txBody>
          <a:bodyPr>
            <a:normAutofit/>
          </a:bodyPr>
          <a:lstStyle/>
          <a:p>
            <a:pPr marL="622300" indent="-514350">
              <a:buFont typeface="Georgia" pitchFamily="18" charset="0"/>
              <a:buNone/>
            </a:pPr>
            <a:r>
              <a:rPr lang="en-US" altLang="en-US" dirty="0" smtClean="0"/>
              <a:t>1)  NPP/RE – Moderate to High severity- risk of morbidity without treatment moderate; moderate risk of mortality without treatment; uncertain prognosis OR increased probability of prolonged functional impairment</a:t>
            </a:r>
          </a:p>
          <a:p>
            <a:pPr marL="622300" indent="-514350">
              <a:buFont typeface="Georgia" pitchFamily="18" charset="0"/>
              <a:buNone/>
            </a:pPr>
            <a:r>
              <a:rPr lang="en-US" altLang="en-US" dirty="0" smtClean="0"/>
              <a:t>2)  Medical Decision Making- moderate = meds (moderate risk) + 3 problem or data points</a:t>
            </a:r>
          </a:p>
          <a:p>
            <a:pPr marL="622300" indent="-514350">
              <a:buFont typeface="Georgia" pitchFamily="18" charset="0"/>
              <a:buNone/>
            </a:pPr>
            <a:r>
              <a:rPr lang="en-US" altLang="en-US" dirty="0" smtClean="0"/>
              <a:t>        or</a:t>
            </a:r>
          </a:p>
          <a:p>
            <a:pPr marL="622300" indent="-514350">
              <a:buFont typeface="Georgia" pitchFamily="18" charset="0"/>
              <a:buNone/>
            </a:pPr>
            <a:r>
              <a:rPr lang="en-US" altLang="en-US" dirty="0" smtClean="0"/>
              <a:t>3)  Detailed History (4 elements + 2-9 ROS and 1 PFSH)</a:t>
            </a:r>
          </a:p>
          <a:p>
            <a:pPr marL="914400" lvl="1" indent="-514350">
              <a:buFont typeface="Georgia" pitchFamily="18" charset="0"/>
              <a:buNone/>
            </a:pPr>
            <a:r>
              <a:rPr lang="en-US" altLang="en-US" dirty="0" smtClean="0"/>
              <a:t>    or</a:t>
            </a:r>
          </a:p>
          <a:p>
            <a:pPr marL="622300" indent="-514350">
              <a:buFont typeface="Georgia" pitchFamily="18" charset="0"/>
              <a:buNone/>
            </a:pPr>
            <a:r>
              <a:rPr lang="en-US" altLang="en-US" dirty="0" smtClean="0"/>
              <a:t>4)  Detailed Exam (9 elements)</a:t>
            </a:r>
          </a:p>
          <a:p>
            <a:pPr marL="914400" lvl="1" indent="-514350">
              <a:buFont typeface="Georgia" pitchFamily="18" charset="0"/>
              <a:buNone/>
            </a:pP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75</a:t>
            </a:fld>
            <a:endParaRPr lang="en-US" dirty="0"/>
          </a:p>
        </p:txBody>
      </p:sp>
    </p:spTree>
    <p:extLst>
      <p:ext uri="{BB962C8B-B14F-4D97-AF65-F5344CB8AC3E}">
        <p14:creationId xmlns:p14="http://schemas.microsoft.com/office/powerpoint/2010/main" val="7380543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762000"/>
            <a:ext cx="7024744" cy="648736"/>
          </a:xfrm>
          <a:noFill/>
        </p:spPr>
        <p:txBody>
          <a:bodyPr>
            <a:normAutofit/>
          </a:bodyPr>
          <a:lstStyle/>
          <a:p>
            <a:r>
              <a:rPr lang="en-US" altLang="en-US" b="1" dirty="0" smtClean="0">
                <a:solidFill>
                  <a:schemeClr val="tx1"/>
                </a:solidFill>
              </a:rPr>
              <a:t>99214 note (History)</a:t>
            </a:r>
          </a:p>
        </p:txBody>
      </p:sp>
      <p:sp>
        <p:nvSpPr>
          <p:cNvPr id="21507" name="Content Placeholder 2"/>
          <p:cNvSpPr>
            <a:spLocks noGrp="1"/>
          </p:cNvSpPr>
          <p:nvPr>
            <p:ph idx="1"/>
          </p:nvPr>
        </p:nvSpPr>
        <p:spPr>
          <a:xfrm>
            <a:off x="838200" y="1600200"/>
            <a:ext cx="8001000" cy="4876800"/>
          </a:xfrm>
          <a:noFill/>
        </p:spPr>
        <p:txBody>
          <a:bodyPr>
            <a:normAutofit fontScale="85000" lnSpcReduction="10000"/>
          </a:bodyPr>
          <a:lstStyle/>
          <a:p>
            <a:pPr>
              <a:buFont typeface="Georgia" pitchFamily="18" charset="0"/>
              <a:buNone/>
            </a:pPr>
            <a:r>
              <a:rPr lang="en-US" altLang="en-US" b="1" dirty="0" smtClean="0"/>
              <a:t>Reason for visit:  “</a:t>
            </a:r>
            <a:r>
              <a:rPr lang="en-US" altLang="en-US" dirty="0" smtClean="0"/>
              <a:t>E” returns for follow-up of depression, complaining of new problems.  </a:t>
            </a:r>
          </a:p>
          <a:p>
            <a:pPr>
              <a:buFont typeface="Georgia" pitchFamily="18" charset="0"/>
              <a:buNone/>
            </a:pPr>
            <a:r>
              <a:rPr lang="en-US" altLang="en-US" b="1" dirty="0" smtClean="0"/>
              <a:t>Assessment:  </a:t>
            </a:r>
            <a:r>
              <a:rPr lang="en-US" altLang="en-US" dirty="0" smtClean="0"/>
              <a:t>Worsening depression, excessive sedation and weight gain.</a:t>
            </a:r>
          </a:p>
          <a:p>
            <a:pPr>
              <a:buFont typeface="Georgia" pitchFamily="18" charset="0"/>
              <a:buNone/>
            </a:pPr>
            <a:r>
              <a:rPr lang="en-US" altLang="en-US" b="1" dirty="0" smtClean="0"/>
              <a:t>Plan:</a:t>
            </a:r>
            <a:r>
              <a:rPr lang="en-US" altLang="en-US" dirty="0" smtClean="0"/>
              <a:t>	</a:t>
            </a:r>
            <a:r>
              <a:rPr lang="en-US" altLang="en-US" dirty="0" err="1" smtClean="0"/>
              <a:t>Remeron</a:t>
            </a:r>
            <a:r>
              <a:rPr lang="en-US" altLang="en-US" dirty="0" smtClean="0"/>
              <a:t> taper to 7.5 mg by 7.5 mg every other day.</a:t>
            </a:r>
          </a:p>
          <a:p>
            <a:pPr>
              <a:buFont typeface="Georgia" pitchFamily="18" charset="0"/>
              <a:buNone/>
            </a:pPr>
            <a:r>
              <a:rPr lang="en-US" altLang="en-US" dirty="0" smtClean="0"/>
              <a:t>		Prozac initiate and titrate, 20 mg PO q AM.</a:t>
            </a:r>
          </a:p>
          <a:p>
            <a:pPr>
              <a:buFont typeface="Georgia" pitchFamily="18" charset="0"/>
              <a:buNone/>
            </a:pPr>
            <a:r>
              <a:rPr lang="en-US" altLang="en-US" dirty="0" smtClean="0"/>
              <a:t>		Return visit 4 weeks, reviewed emergency contacts</a:t>
            </a:r>
          </a:p>
          <a:p>
            <a:pPr>
              <a:buFont typeface="Georgia" pitchFamily="18" charset="0"/>
              <a:buNone/>
            </a:pPr>
            <a:r>
              <a:rPr lang="en-US" altLang="en-US" b="1" dirty="0" smtClean="0"/>
              <a:t>History</a:t>
            </a:r>
            <a:r>
              <a:rPr lang="en-US" altLang="en-US" dirty="0" smtClean="0"/>
              <a:t>:  Over last 4 weeks reports worsening daily depressed mood.  Mood improved when at work, worse when alone/at home.  Now  experiencing excessive sedation, sleeps 10 hours and has gained 15 pounds since starting </a:t>
            </a:r>
            <a:r>
              <a:rPr lang="en-US" altLang="en-US" dirty="0" err="1" smtClean="0"/>
              <a:t>Remeron</a:t>
            </a:r>
            <a:r>
              <a:rPr lang="en-US" altLang="en-US" dirty="0" smtClean="0"/>
              <a:t>.</a:t>
            </a:r>
          </a:p>
          <a:p>
            <a:pPr>
              <a:buFont typeface="Georgia" pitchFamily="18" charset="0"/>
              <a:buNone/>
            </a:pPr>
            <a:r>
              <a:rPr lang="en-US" altLang="en-US" b="1" dirty="0" smtClean="0"/>
              <a:t>PFSH:</a:t>
            </a:r>
            <a:r>
              <a:rPr lang="en-US" altLang="en-US" dirty="0" smtClean="0"/>
              <a:t>  Has cut work schedule back to half-time.</a:t>
            </a:r>
          </a:p>
          <a:p>
            <a:pPr>
              <a:buFont typeface="Georgia" pitchFamily="18" charset="0"/>
              <a:buNone/>
            </a:pPr>
            <a:r>
              <a:rPr lang="en-US" altLang="en-US" b="1" dirty="0" smtClean="0"/>
              <a:t>ROS:</a:t>
            </a:r>
            <a:r>
              <a:rPr lang="en-US" altLang="en-US" dirty="0" smtClean="0"/>
              <a:t>  Increased appetite and weight.  No change in anxiety, denies history of suicide ideation.</a:t>
            </a:r>
          </a:p>
          <a:p>
            <a:pPr>
              <a:buFont typeface="Georgia" pitchFamily="18" charset="0"/>
              <a:buNone/>
            </a:pPr>
            <a:r>
              <a:rPr lang="en-US" altLang="en-US" b="1" dirty="0" smtClean="0"/>
              <a:t>Exam: …</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76</a:t>
            </a:fld>
            <a:endParaRPr lang="en-US" dirty="0"/>
          </a:p>
        </p:txBody>
      </p:sp>
    </p:spTree>
    <p:extLst>
      <p:ext uri="{BB962C8B-B14F-4D97-AF65-F5344CB8AC3E}">
        <p14:creationId xmlns:p14="http://schemas.microsoft.com/office/powerpoint/2010/main" val="39386316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838200"/>
            <a:ext cx="7024744" cy="648736"/>
          </a:xfrm>
        </p:spPr>
        <p:txBody>
          <a:bodyPr/>
          <a:lstStyle/>
          <a:p>
            <a:r>
              <a:rPr lang="en-US" altLang="en-US" b="1" dirty="0" smtClean="0">
                <a:solidFill>
                  <a:schemeClr val="tx1"/>
                </a:solidFill>
              </a:rPr>
              <a:t>99214 note (Exam)</a:t>
            </a:r>
          </a:p>
        </p:txBody>
      </p:sp>
      <p:sp>
        <p:nvSpPr>
          <p:cNvPr id="22531" name="Content Placeholder 2"/>
          <p:cNvSpPr>
            <a:spLocks noGrp="1"/>
          </p:cNvSpPr>
          <p:nvPr>
            <p:ph idx="1"/>
          </p:nvPr>
        </p:nvSpPr>
        <p:spPr>
          <a:xfrm>
            <a:off x="838200" y="1600200"/>
            <a:ext cx="7848600" cy="4953000"/>
          </a:xfrm>
        </p:spPr>
        <p:txBody>
          <a:bodyPr>
            <a:normAutofit fontScale="85000" lnSpcReduction="10000"/>
          </a:bodyPr>
          <a:lstStyle/>
          <a:p>
            <a:pPr>
              <a:buFont typeface="Georgia" pitchFamily="18" charset="0"/>
              <a:buNone/>
            </a:pPr>
            <a:r>
              <a:rPr lang="en-US" altLang="en-US" b="1" dirty="0"/>
              <a:t>Reason for visit:  </a:t>
            </a:r>
            <a:r>
              <a:rPr lang="en-US" altLang="en-US" b="1" dirty="0" smtClean="0"/>
              <a:t>“</a:t>
            </a:r>
            <a:r>
              <a:rPr lang="en-US" altLang="en-US" dirty="0" smtClean="0"/>
              <a:t>F” </a:t>
            </a:r>
            <a:r>
              <a:rPr lang="en-US" altLang="en-US" dirty="0"/>
              <a:t>returns for follow-up of depression, complaining of new problems.  </a:t>
            </a:r>
          </a:p>
          <a:p>
            <a:pPr>
              <a:buFont typeface="Georgia" pitchFamily="18" charset="0"/>
              <a:buNone/>
            </a:pPr>
            <a:r>
              <a:rPr lang="en-US" altLang="en-US" b="1" dirty="0"/>
              <a:t>Assessment:  </a:t>
            </a:r>
            <a:r>
              <a:rPr lang="en-US" altLang="en-US" dirty="0"/>
              <a:t>Worsening depression, excessive sedation and weight gain.</a:t>
            </a:r>
          </a:p>
          <a:p>
            <a:pPr>
              <a:buFont typeface="Georgia" pitchFamily="18" charset="0"/>
              <a:buNone/>
            </a:pPr>
            <a:r>
              <a:rPr lang="en-US" altLang="en-US" b="1" dirty="0"/>
              <a:t>Plan:</a:t>
            </a:r>
            <a:r>
              <a:rPr lang="en-US" altLang="en-US" dirty="0"/>
              <a:t>	</a:t>
            </a:r>
            <a:r>
              <a:rPr lang="en-US" altLang="en-US" dirty="0" err="1"/>
              <a:t>Remeron</a:t>
            </a:r>
            <a:r>
              <a:rPr lang="en-US" altLang="en-US" dirty="0"/>
              <a:t> taper to 7.5 mg by 7.5 mg every other day.</a:t>
            </a:r>
          </a:p>
          <a:p>
            <a:pPr>
              <a:buFont typeface="Georgia" pitchFamily="18" charset="0"/>
              <a:buNone/>
            </a:pPr>
            <a:r>
              <a:rPr lang="en-US" altLang="en-US" dirty="0"/>
              <a:t>		Prozac initiate and titrate, 20 mg PO q AM.</a:t>
            </a:r>
          </a:p>
          <a:p>
            <a:pPr>
              <a:buFont typeface="Georgia" pitchFamily="18" charset="0"/>
              <a:buNone/>
            </a:pPr>
            <a:r>
              <a:rPr lang="en-US" altLang="en-US" dirty="0"/>
              <a:t>		Return visit 4 weeks, reviewed emergency contacts</a:t>
            </a:r>
          </a:p>
          <a:p>
            <a:pPr>
              <a:buFont typeface="Georgia" pitchFamily="18" charset="0"/>
              <a:buNone/>
            </a:pPr>
            <a:r>
              <a:rPr lang="en-US" altLang="en-US" b="1" dirty="0"/>
              <a:t>History</a:t>
            </a:r>
            <a:r>
              <a:rPr lang="en-US" altLang="en-US" dirty="0"/>
              <a:t>: </a:t>
            </a:r>
            <a:r>
              <a:rPr lang="en-US" altLang="en-US" dirty="0" smtClean="0"/>
              <a:t>…</a:t>
            </a:r>
          </a:p>
          <a:p>
            <a:pPr>
              <a:buFont typeface="Georgia" pitchFamily="18" charset="0"/>
              <a:buNone/>
            </a:pPr>
            <a:r>
              <a:rPr lang="en-US" altLang="en-US" b="1" dirty="0" smtClean="0"/>
              <a:t>Exam:  </a:t>
            </a:r>
            <a:r>
              <a:rPr lang="en-US" altLang="en-US" dirty="0" smtClean="0"/>
              <a:t>BP 130/90; Pulse 72; RR 14; </a:t>
            </a:r>
            <a:r>
              <a:rPr lang="en-US" altLang="en-US" dirty="0" err="1" smtClean="0"/>
              <a:t>Wt</a:t>
            </a:r>
            <a:r>
              <a:rPr lang="en-US" altLang="en-US" dirty="0" smtClean="0"/>
              <a:t> 175</a:t>
            </a:r>
          </a:p>
          <a:p>
            <a:pPr marL="57150" indent="12700">
              <a:buFont typeface="Georgia" pitchFamily="18" charset="0"/>
              <a:buNone/>
            </a:pPr>
            <a:r>
              <a:rPr lang="en-US" altLang="en-US" dirty="0" smtClean="0"/>
              <a:t>Casually dressed, less neatly groomed than baseline.  Normal gait and station.  Speech is articulate and coherent, normal rate and soft volume.  Thought processes normal.  Associations intact.  Demonstrates no abnormal thoughts and specifically denies hallucinations, or suicidal thoughts.  Normal judgment/insight.  Mood “bad,” affect constricted, congruent with self-description with feeling sad.</a:t>
            </a: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77</a:t>
            </a:fld>
            <a:endParaRPr lang="en-US" dirty="0"/>
          </a:p>
        </p:txBody>
      </p:sp>
    </p:spTree>
    <p:extLst>
      <p:ext uri="{BB962C8B-B14F-4D97-AF65-F5344CB8AC3E}">
        <p14:creationId xmlns:p14="http://schemas.microsoft.com/office/powerpoint/2010/main" val="11523974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solidFill>
                  <a:schemeClr val="tx1"/>
                </a:solidFill>
              </a:rPr>
              <a:t>E/M Coding</a:t>
            </a:r>
          </a:p>
        </p:txBody>
      </p:sp>
      <p:sp>
        <p:nvSpPr>
          <p:cNvPr id="23555" name="Content Placeholder 2"/>
          <p:cNvSpPr>
            <a:spLocks noGrp="1"/>
          </p:cNvSpPr>
          <p:nvPr>
            <p:ph idx="1"/>
          </p:nvPr>
        </p:nvSpPr>
        <p:spPr>
          <a:xfrm>
            <a:off x="1048093" y="1835472"/>
            <a:ext cx="7105308" cy="4184328"/>
          </a:xfrm>
        </p:spPr>
        <p:txBody>
          <a:bodyPr>
            <a:normAutofit fontScale="92500"/>
          </a:bodyPr>
          <a:lstStyle/>
          <a:p>
            <a:r>
              <a:rPr lang="en-US" altLang="en-US" dirty="0" smtClean="0"/>
              <a:t>All Inpatient codes and all Outpatient high level codes (IV/V) require Comprehensive History which includes all 3 PFSH and complete ROS</a:t>
            </a:r>
          </a:p>
          <a:p>
            <a:r>
              <a:rPr lang="en-US" altLang="en-US" dirty="0" smtClean="0"/>
              <a:t>High level codes all require Comprehensive Examination (Vital Signs)</a:t>
            </a:r>
          </a:p>
          <a:p>
            <a:r>
              <a:rPr lang="en-US" altLang="en-US" dirty="0" smtClean="0"/>
              <a:t>Require all 3 (History/Exam and MDM), not just 2 of 3 as the subsequent visits do</a:t>
            </a:r>
          </a:p>
          <a:p>
            <a:r>
              <a:rPr lang="en-US" altLang="en-US" dirty="0" smtClean="0"/>
              <a:t>Learn the Comprehensive History/Exam and always do that for your new patients, submitted code to be determined by level of Medical Decision Making.</a:t>
            </a:r>
          </a:p>
          <a:p>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78</a:t>
            </a:fld>
            <a:endParaRPr lang="en-US" dirty="0"/>
          </a:p>
        </p:txBody>
      </p:sp>
    </p:spTree>
    <p:extLst>
      <p:ext uri="{BB962C8B-B14F-4D97-AF65-F5344CB8AC3E}">
        <p14:creationId xmlns:p14="http://schemas.microsoft.com/office/powerpoint/2010/main" val="9827292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dirty="0" smtClean="0"/>
              <a:t>Level of Service</a:t>
            </a:r>
            <a:br>
              <a:rPr lang="en-US" altLang="en-US" dirty="0" smtClean="0"/>
            </a:br>
            <a:r>
              <a:rPr lang="en-US" altLang="en-US" sz="2400" dirty="0" smtClean="0"/>
              <a:t>Outpatient, Consultations (</a:t>
            </a:r>
            <a:r>
              <a:rPr lang="en-US" altLang="en-US" sz="2400" dirty="0" err="1" smtClean="0"/>
              <a:t>Outpt</a:t>
            </a:r>
            <a:r>
              <a:rPr lang="en-US" altLang="en-US" sz="2400" dirty="0" smtClean="0"/>
              <a:t> &amp;Inpt) and 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4284770"/>
              </p:ext>
            </p:extLst>
          </p:nvPr>
        </p:nvGraphicFramePr>
        <p:xfrm>
          <a:off x="457200" y="1600200"/>
          <a:ext cx="8229600" cy="5333258"/>
        </p:xfrm>
        <a:graphic>
          <a:graphicData uri="http://schemas.openxmlformats.org/drawingml/2006/table">
            <a:tbl>
              <a:tblPr/>
              <a:tblGrid>
                <a:gridCol w="1371600"/>
                <a:gridCol w="1371600"/>
                <a:gridCol w="1371600"/>
                <a:gridCol w="1371600"/>
                <a:gridCol w="1371600"/>
                <a:gridCol w="1371600"/>
              </a:tblGrid>
              <a:tr h="6589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charset="0"/>
                        <a:ea typeface="ＭＳ Ｐゴシック" charset="-128"/>
                      </a:endParaRP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charset="0"/>
                          <a:ea typeface="ＭＳ Ｐゴシック" charset="-128"/>
                        </a:rPr>
                        <a:t>New Office / Consults / 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imes New Roman" charset="0"/>
                          <a:ea typeface="ＭＳ Ｐゴシック" charset="-128"/>
                        </a:rPr>
                        <a:t>Requires 3 components within shaded area</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44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History</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PF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EPF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ER:EPF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ER:EPF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ER:D</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ER:C</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9144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Examination</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PF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EPF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ER:EPF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ER:EPF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ER:D</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ER:C</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0967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MDM</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SF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ER:SF</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SF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ER:L</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ER:M</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3 </a:t>
                      </a:r>
                      <a:r>
                        <a:rPr kumimoji="0" lang="en-US" sz="1800" b="0" i="0" u="none" strike="noStrike" cap="none" normalizeH="0" baseline="0" dirty="0" err="1" smtClean="0">
                          <a:ln>
                            <a:noFill/>
                          </a:ln>
                          <a:solidFill>
                            <a:srgbClr val="000000"/>
                          </a:solidFill>
                          <a:effectLst/>
                          <a:latin typeface="Times New Roman" charset="0"/>
                          <a:ea typeface="ＭＳ Ｐゴシック" charset="-128"/>
                        </a:rPr>
                        <a:t>prob</a:t>
                      </a:r>
                      <a:r>
                        <a:rPr kumimoji="0" lang="en-US" sz="1800" b="0" i="0" u="none" strike="noStrike" cap="none" normalizeH="0" baseline="0" dirty="0" smtClean="0">
                          <a:ln>
                            <a:noFill/>
                          </a:ln>
                          <a:solidFill>
                            <a:srgbClr val="000000"/>
                          </a:solidFill>
                          <a:effectLst/>
                          <a:latin typeface="Times New Roman" charset="0"/>
                          <a:ea typeface="ＭＳ Ｐゴシック" charset="-128"/>
                        </a:rPr>
                        <a:t> pts+..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ER:M</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4 </a:t>
                      </a:r>
                      <a:r>
                        <a:rPr kumimoji="0" lang="en-US" sz="1800" b="0" i="0" u="none" strike="noStrike" cap="none" normalizeH="0" baseline="0" dirty="0" err="1" smtClean="0">
                          <a:ln>
                            <a:noFill/>
                          </a:ln>
                          <a:solidFill>
                            <a:srgbClr val="000000"/>
                          </a:solidFill>
                          <a:effectLst/>
                          <a:latin typeface="Times New Roman" charset="0"/>
                          <a:ea typeface="ＭＳ Ｐゴシック" charset="-128"/>
                        </a:rPr>
                        <a:t>prob</a:t>
                      </a:r>
                      <a:r>
                        <a:rPr kumimoji="0" lang="en-US" sz="1800" b="0" i="0" u="none" strike="noStrike" cap="none" normalizeH="0" baseline="0" dirty="0" smtClean="0">
                          <a:ln>
                            <a:noFill/>
                          </a:ln>
                          <a:solidFill>
                            <a:srgbClr val="000000"/>
                          </a:solidFill>
                          <a:effectLst/>
                          <a:latin typeface="Times New Roman" charset="0"/>
                          <a:ea typeface="ＭＳ Ｐゴシック" charset="-128"/>
                        </a:rPr>
                        <a:t> pts+..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ER:H</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30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charset="0"/>
                          <a:ea typeface="ＭＳ Ｐゴシック" charset="-128"/>
                        </a:rPr>
                        <a:t>Average Time </a:t>
                      </a:r>
                      <a:r>
                        <a:rPr kumimoji="0" lang="en-US" sz="1200" b="0" i="0" u="none" strike="noStrike" cap="none" normalizeH="0" baseline="0" smtClean="0">
                          <a:ln>
                            <a:noFill/>
                          </a:ln>
                          <a:solidFill>
                            <a:srgbClr val="000000"/>
                          </a:solidFill>
                          <a:effectLst/>
                          <a:latin typeface="Times New Roman"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charset="0"/>
                          <a:ea typeface="ＭＳ Ｐゴシック" charset="-128"/>
                        </a:rPr>
                        <a:t>ER has no average time</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10 New (99201)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15 </a:t>
                      </a:r>
                      <a:r>
                        <a:rPr kumimoji="0" lang="en-US" sz="1000" b="0" i="0" u="none" strike="noStrike" cap="none" normalizeH="0" baseline="0" dirty="0" err="1" smtClean="0">
                          <a:ln>
                            <a:noFill/>
                          </a:ln>
                          <a:solidFill>
                            <a:srgbClr val="000000"/>
                          </a:solidFill>
                          <a:effectLst/>
                          <a:latin typeface="Times New Roman" charset="0"/>
                          <a:ea typeface="ＭＳ Ｐゴシック" charset="-128"/>
                        </a:rPr>
                        <a:t>Outpt</a:t>
                      </a:r>
                      <a:r>
                        <a:rPr kumimoji="0" lang="en-US" sz="1000" b="0" i="0" u="none" strike="noStrike" cap="none" normalizeH="0" baseline="0" dirty="0" smtClean="0">
                          <a:ln>
                            <a:noFill/>
                          </a:ln>
                          <a:solidFill>
                            <a:srgbClr val="000000"/>
                          </a:solidFill>
                          <a:effectLst/>
                          <a:latin typeface="Times New Roman" charset="0"/>
                          <a:ea typeface="ＭＳ Ｐゴシック" charset="-128"/>
                        </a:rPr>
                        <a:t> cons (99241)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20 Inpt cons (99251)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ER (99281)</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20 New (99202)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30 </a:t>
                      </a:r>
                      <a:r>
                        <a:rPr kumimoji="0" lang="en-US" sz="1000" b="0" i="0" u="none" strike="noStrike" cap="none" normalizeH="0" baseline="0" dirty="0" err="1" smtClean="0">
                          <a:ln>
                            <a:noFill/>
                          </a:ln>
                          <a:solidFill>
                            <a:srgbClr val="000000"/>
                          </a:solidFill>
                          <a:effectLst/>
                          <a:latin typeface="Times New Roman" charset="0"/>
                          <a:ea typeface="ＭＳ Ｐゴシック" charset="-128"/>
                        </a:rPr>
                        <a:t>Outpt</a:t>
                      </a:r>
                      <a:r>
                        <a:rPr kumimoji="0" lang="en-US" sz="1000" b="0" i="0" u="none" strike="noStrike" cap="none" normalizeH="0" baseline="0" dirty="0" smtClean="0">
                          <a:ln>
                            <a:noFill/>
                          </a:ln>
                          <a:solidFill>
                            <a:srgbClr val="000000"/>
                          </a:solidFill>
                          <a:effectLst/>
                          <a:latin typeface="Times New Roman" charset="0"/>
                          <a:ea typeface="ＭＳ Ｐゴシック" charset="-128"/>
                        </a:rPr>
                        <a:t> cons (99242)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40 Inpt cons (99252)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ER (99282)</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30 New (99203)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40 </a:t>
                      </a:r>
                      <a:r>
                        <a:rPr kumimoji="0" lang="en-US" sz="1000" b="0" i="0" u="none" strike="noStrike" cap="none" normalizeH="0" baseline="0" dirty="0" err="1" smtClean="0">
                          <a:ln>
                            <a:noFill/>
                          </a:ln>
                          <a:solidFill>
                            <a:srgbClr val="000000"/>
                          </a:solidFill>
                          <a:effectLst/>
                          <a:latin typeface="Times New Roman" charset="0"/>
                          <a:ea typeface="ＭＳ Ｐゴシック" charset="-128"/>
                        </a:rPr>
                        <a:t>Outpt</a:t>
                      </a:r>
                      <a:r>
                        <a:rPr kumimoji="0" lang="en-US" sz="1000" b="0" i="0" u="none" strike="noStrike" cap="none" normalizeH="0" baseline="0" dirty="0" smtClean="0">
                          <a:ln>
                            <a:noFill/>
                          </a:ln>
                          <a:solidFill>
                            <a:srgbClr val="000000"/>
                          </a:solidFill>
                          <a:effectLst/>
                          <a:latin typeface="Times New Roman" charset="0"/>
                          <a:ea typeface="ＭＳ Ｐゴシック" charset="-128"/>
                        </a:rPr>
                        <a:t> cons (99243)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55 Inpt cons (99253)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ER (99283)</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45 New (99204)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60 </a:t>
                      </a:r>
                      <a:r>
                        <a:rPr kumimoji="0" lang="en-US" sz="1000" b="0" i="0" u="none" strike="noStrike" cap="none" normalizeH="0" baseline="0" dirty="0" err="1" smtClean="0">
                          <a:ln>
                            <a:noFill/>
                          </a:ln>
                          <a:solidFill>
                            <a:srgbClr val="000000"/>
                          </a:solidFill>
                          <a:effectLst/>
                          <a:latin typeface="Times New Roman" charset="0"/>
                          <a:ea typeface="ＭＳ Ｐゴシック" charset="-128"/>
                        </a:rPr>
                        <a:t>Outpt</a:t>
                      </a:r>
                      <a:r>
                        <a:rPr kumimoji="0" lang="en-US" sz="1000" b="0" i="0" u="none" strike="noStrike" cap="none" normalizeH="0" baseline="0" dirty="0" smtClean="0">
                          <a:ln>
                            <a:noFill/>
                          </a:ln>
                          <a:solidFill>
                            <a:srgbClr val="000000"/>
                          </a:solidFill>
                          <a:effectLst/>
                          <a:latin typeface="Times New Roman" charset="0"/>
                          <a:ea typeface="ＭＳ Ｐゴシック" charset="-128"/>
                        </a:rPr>
                        <a:t> cons (99244)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80 Inpt cons (99254)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ER (99284)</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60 New (99205)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80 </a:t>
                      </a:r>
                      <a:r>
                        <a:rPr kumimoji="0" lang="en-US" sz="1000" b="0" i="0" u="none" strike="noStrike" cap="none" normalizeH="0" baseline="0" dirty="0" err="1" smtClean="0">
                          <a:ln>
                            <a:noFill/>
                          </a:ln>
                          <a:solidFill>
                            <a:srgbClr val="000000"/>
                          </a:solidFill>
                          <a:effectLst/>
                          <a:latin typeface="Times New Roman" charset="0"/>
                          <a:ea typeface="ＭＳ Ｐゴシック" charset="-128"/>
                        </a:rPr>
                        <a:t>Outpt</a:t>
                      </a:r>
                      <a:r>
                        <a:rPr kumimoji="0" lang="en-US" sz="1000" b="0" i="0" u="none" strike="noStrike" cap="none" normalizeH="0" baseline="0" dirty="0" smtClean="0">
                          <a:ln>
                            <a:noFill/>
                          </a:ln>
                          <a:solidFill>
                            <a:srgbClr val="000000"/>
                          </a:solidFill>
                          <a:effectLst/>
                          <a:latin typeface="Times New Roman" charset="0"/>
                          <a:ea typeface="ＭＳ Ｐゴシック" charset="-128"/>
                        </a:rPr>
                        <a:t> cons (99245)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110 Inpt cons (99255)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charset="0"/>
                          <a:ea typeface="ＭＳ Ｐゴシック" charset="-128"/>
                        </a:rPr>
                        <a:t>ER (99285)</a:t>
                      </a:r>
                    </a:p>
                  </a:txBody>
                  <a:tcPr marL="77451" marR="77451"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4456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Level</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I</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II</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charset="0"/>
                          <a:ea typeface="ＭＳ Ｐゴシック" charset="-128"/>
                        </a:rPr>
                        <a:t>III</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IV      </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ea typeface="ＭＳ Ｐゴシック" charset="-128"/>
                        </a:rPr>
                        <a:t>V</a:t>
                      </a:r>
                    </a:p>
                  </a:txBody>
                  <a:tcPr marL="77451" marR="77451"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sp>
        <p:nvSpPr>
          <p:cNvPr id="2" name="Slide Number Placeholder 1"/>
          <p:cNvSpPr>
            <a:spLocks noGrp="1"/>
          </p:cNvSpPr>
          <p:nvPr>
            <p:ph type="sldNum" sz="quarter" idx="12"/>
          </p:nvPr>
        </p:nvSpPr>
        <p:spPr/>
        <p:txBody>
          <a:bodyPr/>
          <a:lstStyle/>
          <a:p>
            <a:fld id="{F52A4854-9C45-49B2-AD00-06BC5E597B57}" type="slidenum">
              <a:rPr lang="en-US" smtClean="0"/>
              <a:t>79</a:t>
            </a:fld>
            <a:endParaRPr lang="en-US"/>
          </a:p>
        </p:txBody>
      </p:sp>
    </p:spTree>
    <p:extLst>
      <p:ext uri="{BB962C8B-B14F-4D97-AF65-F5344CB8AC3E}">
        <p14:creationId xmlns:p14="http://schemas.microsoft.com/office/powerpoint/2010/main" val="2356496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Century Gothic" panose="020B0502020202020204" pitchFamily="34" charset="0"/>
              </a:rPr>
              <a:t>Psych Diagnostic Evaluation (90791)</a:t>
            </a:r>
            <a:br>
              <a:rPr lang="en-US" sz="3200" b="1" dirty="0" smtClean="0">
                <a:latin typeface="Century Gothic" panose="020B0502020202020204" pitchFamily="34" charset="0"/>
              </a:rPr>
            </a:br>
            <a:r>
              <a:rPr lang="en-US" sz="3200" b="1" dirty="0" smtClean="0">
                <a:latin typeface="Century Gothic" panose="020B0502020202020204" pitchFamily="34" charset="0"/>
              </a:rPr>
              <a:t>Psych </a:t>
            </a:r>
            <a:r>
              <a:rPr lang="en-US" sz="3200" b="1" dirty="0" err="1" smtClean="0">
                <a:latin typeface="Century Gothic" panose="020B0502020202020204" pitchFamily="34" charset="0"/>
              </a:rPr>
              <a:t>Diag</a:t>
            </a:r>
            <a:r>
              <a:rPr lang="en-US" sz="3200" b="1" dirty="0" smtClean="0">
                <a:latin typeface="Century Gothic" panose="020B0502020202020204" pitchFamily="34" charset="0"/>
              </a:rPr>
              <a:t> </a:t>
            </a:r>
            <a:r>
              <a:rPr lang="en-US" sz="3200" b="1" dirty="0" err="1" smtClean="0">
                <a:latin typeface="Century Gothic" panose="020B0502020202020204" pitchFamily="34" charset="0"/>
              </a:rPr>
              <a:t>Eval</a:t>
            </a:r>
            <a:r>
              <a:rPr lang="en-US" sz="3200" b="1" dirty="0" smtClean="0">
                <a:latin typeface="Century Gothic" panose="020B0502020202020204" pitchFamily="34" charset="0"/>
              </a:rPr>
              <a:t> w/ Med </a:t>
            </a:r>
            <a:r>
              <a:rPr lang="en-US" sz="3200" b="1" dirty="0" err="1" smtClean="0">
                <a:latin typeface="Century Gothic" panose="020B0502020202020204" pitchFamily="34" charset="0"/>
              </a:rPr>
              <a:t>Srvcs</a:t>
            </a:r>
            <a:r>
              <a:rPr lang="en-US" sz="3200" b="1" dirty="0" smtClean="0">
                <a:latin typeface="Century Gothic" panose="020B0502020202020204" pitchFamily="34" charset="0"/>
              </a:rPr>
              <a:t> (90792)</a:t>
            </a:r>
            <a:endParaRPr lang="en-US" sz="3200" b="1" dirty="0">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249001"/>
              </p:ext>
            </p:extLst>
          </p:nvPr>
        </p:nvGraphicFramePr>
        <p:xfrm>
          <a:off x="152401" y="1524001"/>
          <a:ext cx="8839198" cy="2857204"/>
        </p:xfrm>
        <a:graphic>
          <a:graphicData uri="http://schemas.openxmlformats.org/drawingml/2006/table">
            <a:tbl>
              <a:tblPr/>
              <a:tblGrid>
                <a:gridCol w="609600"/>
                <a:gridCol w="990599"/>
                <a:gridCol w="457200"/>
                <a:gridCol w="457200"/>
                <a:gridCol w="457200"/>
                <a:gridCol w="457200"/>
                <a:gridCol w="533400"/>
                <a:gridCol w="381000"/>
                <a:gridCol w="533400"/>
                <a:gridCol w="457200"/>
                <a:gridCol w="457200"/>
                <a:gridCol w="457200"/>
                <a:gridCol w="381000"/>
                <a:gridCol w="533400"/>
                <a:gridCol w="457200"/>
                <a:gridCol w="609600"/>
                <a:gridCol w="609599"/>
              </a:tblGrid>
              <a:tr h="348541">
                <a:tc>
                  <a:txBody>
                    <a:bodyPr/>
                    <a:lstStyle/>
                    <a:p>
                      <a:pPr algn="ctr" fontAlgn="ctr"/>
                      <a:r>
                        <a:rPr lang="en-US" sz="800" b="1" i="0" u="none" strike="noStrike" dirty="0">
                          <a:solidFill>
                            <a:srgbClr val="000000"/>
                          </a:solidFill>
                          <a:effectLst/>
                          <a:latin typeface="Calibri"/>
                        </a:rPr>
                        <a:t> </a:t>
                      </a:r>
                    </a:p>
                  </a:txBody>
                  <a:tcPr marL="5641" marR="5641" marT="5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Calibri"/>
                        </a:rPr>
                        <a:t>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100" b="1" i="0" u="none" strike="noStrike" dirty="0" smtClean="0">
                          <a:solidFill>
                            <a:srgbClr val="000000"/>
                          </a:solidFill>
                          <a:effectLst/>
                          <a:latin typeface="Calibri"/>
                        </a:rPr>
                        <a:t>2013 values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100" b="1" i="0" u="none" strike="noStrike" dirty="0" smtClean="0">
                          <a:solidFill>
                            <a:srgbClr val="000000"/>
                          </a:solidFill>
                          <a:effectLst/>
                          <a:latin typeface="Calibri"/>
                        </a:rPr>
                        <a:t>2014 values</a:t>
                      </a:r>
                      <a:endParaRPr lang="en-US" sz="1100" b="1" i="0" u="none" strike="noStrike" dirty="0">
                        <a:solidFill>
                          <a:srgbClr val="000000"/>
                        </a:solidFill>
                        <a:effectLst/>
                        <a:latin typeface="Calibri"/>
                      </a:endParaRPr>
                    </a:p>
                  </a:txBody>
                  <a:tcPr marL="5641" marR="5641" marT="5641"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100" b="1" i="0" u="none" strike="noStrike" dirty="0">
                          <a:solidFill>
                            <a:srgbClr val="000000"/>
                          </a:solidFill>
                          <a:effectLst/>
                          <a:latin typeface="Calibri"/>
                        </a:rPr>
                        <a:t>increase</a:t>
                      </a:r>
                      <a:r>
                        <a:rPr lang="en-US" sz="1100" b="1" i="0" u="none" strike="noStrike" dirty="0">
                          <a:solidFill>
                            <a:srgbClr val="FF0000"/>
                          </a:solidFill>
                          <a:effectLst/>
                          <a:latin typeface="Calibri"/>
                        </a:rPr>
                        <a:t> (decrease)</a:t>
                      </a:r>
                      <a:r>
                        <a:rPr lang="en-US" sz="1100" b="1" i="0" u="none" strike="noStrike" dirty="0">
                          <a:solidFill>
                            <a:srgbClr val="000000"/>
                          </a:solidFill>
                          <a:effectLst/>
                          <a:latin typeface="Calibri"/>
                        </a:rPr>
                        <a:t> 2013 to 2014</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7241">
                <a:tc>
                  <a:txBody>
                    <a:bodyPr/>
                    <a:lstStyle/>
                    <a:p>
                      <a:pPr algn="ctr" fontAlgn="ctr"/>
                      <a:r>
                        <a:rPr lang="en-US" sz="1100" b="1" i="0" u="none" strike="noStrike" dirty="0" smtClean="0">
                          <a:solidFill>
                            <a:srgbClr val="000000"/>
                          </a:solidFill>
                          <a:effectLst/>
                          <a:latin typeface="Calibri"/>
                        </a:rPr>
                        <a:t>CPT/</a:t>
                      </a:r>
                      <a:r>
                        <a:rPr lang="en-US" sz="1100" b="1" i="0" u="none" strike="noStrike" dirty="0">
                          <a:solidFill>
                            <a:srgbClr val="000000"/>
                          </a:solidFill>
                          <a:effectLst/>
                          <a:latin typeface="Calibri"/>
                        </a:rPr>
                        <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HCPCS</a:t>
                      </a:r>
                    </a:p>
                  </a:txBody>
                  <a:tcPr marL="5641" marR="5641" marT="5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Description</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1" i="0" u="none" strike="noStrike" dirty="0">
                          <a:solidFill>
                            <a:schemeClr val="tx1"/>
                          </a:solidFill>
                          <a:effectLst/>
                          <a:latin typeface="Calibri"/>
                        </a:rPr>
                        <a:t>Non-</a:t>
                      </a:r>
                      <a:br>
                        <a:rPr lang="en-US" sz="1100" b="1" i="0" u="none" strike="noStrike" dirty="0">
                          <a:solidFill>
                            <a:schemeClr val="tx1"/>
                          </a:solidFill>
                          <a:effectLst/>
                          <a:latin typeface="Calibri"/>
                        </a:rPr>
                      </a:br>
                      <a:r>
                        <a:rPr lang="en-US" sz="1100" b="1" i="0" u="none" strike="noStrike" dirty="0">
                          <a:solidFill>
                            <a:schemeClr val="tx1"/>
                          </a:solidFill>
                          <a:effectLst/>
                          <a:latin typeface="Calibri"/>
                        </a:rPr>
                        <a:t>Facility</a:t>
                      </a:r>
                      <a:br>
                        <a:rPr lang="en-US" sz="1100" b="1" i="0" u="none" strike="noStrike" dirty="0">
                          <a:solidFill>
                            <a:schemeClr val="tx1"/>
                          </a:solidFill>
                          <a:effectLst/>
                          <a:latin typeface="Calibri"/>
                        </a:rPr>
                      </a:br>
                      <a:r>
                        <a:rPr lang="en-US" sz="1100" b="1" i="0" u="none" strike="noStrike" dirty="0">
                          <a:solidFill>
                            <a:schemeClr val="tx1"/>
                          </a:solidFill>
                          <a:effectLst/>
                          <a:latin typeface="Calibri"/>
                        </a:rPr>
                        <a:t>Total</a:t>
                      </a:r>
                      <a:br>
                        <a:rPr lang="en-US" sz="1100" b="1" i="0" u="none" strike="noStrike" dirty="0">
                          <a:solidFill>
                            <a:schemeClr val="tx1"/>
                          </a:solidFill>
                          <a:effectLst/>
                          <a:latin typeface="Calibri"/>
                        </a:rPr>
                      </a:br>
                      <a:r>
                        <a:rPr lang="en-US" sz="1100" b="1" i="0" u="none" strike="noStrike" dirty="0" smtClean="0">
                          <a:solidFill>
                            <a:schemeClr val="tx1"/>
                          </a:solidFill>
                          <a:effectLst/>
                          <a:latin typeface="Calibri"/>
                        </a:rPr>
                        <a:t>RVUs</a:t>
                      </a:r>
                      <a:endParaRPr lang="en-US" sz="1100" b="1" i="0" u="none" strike="noStrike" dirty="0">
                        <a:solidFill>
                          <a:schemeClr val="tx1"/>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439981">
                <a:tc>
                  <a:txBody>
                    <a:bodyPr/>
                    <a:lstStyle/>
                    <a:p>
                      <a:pPr algn="ctr" fontAlgn="ctr"/>
                      <a:r>
                        <a:rPr lang="en-US" sz="1100" b="0" i="0" u="none" strike="noStrike" dirty="0">
                          <a:solidFill>
                            <a:srgbClr val="000000"/>
                          </a:solidFill>
                          <a:effectLst/>
                          <a:latin typeface="Calibri"/>
                        </a:rPr>
                        <a:t>90791</a:t>
                      </a:r>
                    </a:p>
                  </a:txBody>
                  <a:tcPr marL="5641" marR="5641" marT="5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baseline="0" dirty="0">
                          <a:solidFill>
                            <a:srgbClr val="000000"/>
                          </a:solidFill>
                          <a:effectLst/>
                          <a:latin typeface="Calibri"/>
                        </a:rPr>
                        <a:t>Psych </a:t>
                      </a:r>
                      <a:r>
                        <a:rPr lang="en-US" sz="1100" b="0" i="0" u="none" strike="noStrike" baseline="0" dirty="0" err="1" smtClean="0">
                          <a:solidFill>
                            <a:srgbClr val="000000"/>
                          </a:solidFill>
                          <a:effectLst/>
                          <a:latin typeface="Calibri"/>
                        </a:rPr>
                        <a:t>diag</a:t>
                      </a:r>
                      <a:r>
                        <a:rPr lang="en-US" sz="1100" b="0" i="0" u="none" strike="noStrike" baseline="0" dirty="0" smtClean="0">
                          <a:solidFill>
                            <a:srgbClr val="000000"/>
                          </a:solidFill>
                          <a:effectLst/>
                          <a:latin typeface="Calibri"/>
                        </a:rPr>
                        <a:t> </a:t>
                      </a:r>
                      <a:r>
                        <a:rPr lang="en-US" sz="1100" b="0" i="0" u="none" strike="noStrike" baseline="0" dirty="0" err="1" smtClean="0">
                          <a:solidFill>
                            <a:srgbClr val="000000"/>
                          </a:solidFill>
                          <a:effectLst/>
                          <a:latin typeface="Calibri"/>
                        </a:rPr>
                        <a:t>eval</a:t>
                      </a:r>
                      <a:endParaRPr lang="en-US" sz="1100" b="0" i="0" u="none" strike="noStrike" baseline="0"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2.80</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dirty="0">
                          <a:solidFill>
                            <a:srgbClr val="000000"/>
                          </a:solidFill>
                          <a:effectLst/>
                          <a:latin typeface="Calibri"/>
                        </a:rPr>
                        <a:t>1.52</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dirty="0">
                          <a:solidFill>
                            <a:srgbClr val="000000"/>
                          </a:solidFill>
                          <a:effectLst/>
                          <a:latin typeface="Calibri"/>
                        </a:rPr>
                        <a:t>0.53</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algn="ctr" defTabSz="914400" rtl="0" eaLnBrk="1" fontAlgn="ctr" latinLnBrk="0" hangingPunct="1"/>
                      <a:r>
                        <a:rPr lang="en-US" sz="1400" b="1" i="0" u="none" strike="noStrike" kern="1200" dirty="0">
                          <a:solidFill>
                            <a:srgbClr val="000000"/>
                          </a:solidFill>
                          <a:effectLst/>
                          <a:latin typeface="Calibri"/>
                          <a:ea typeface="+mn-ea"/>
                          <a:cs typeface="+mn-cs"/>
                        </a:rPr>
                        <a:t>4.43</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1" i="0" u="none" strike="noStrike" dirty="0">
                          <a:solidFill>
                            <a:srgbClr val="000000"/>
                          </a:solidFill>
                          <a:effectLst/>
                          <a:latin typeface="Calibri"/>
                        </a:rPr>
                        <a:t>3.44</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a:solidFill>
                            <a:srgbClr val="000000"/>
                          </a:solidFill>
                          <a:effectLst/>
                          <a:latin typeface="Calibri"/>
                        </a:rPr>
                        <a:t>3.00</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0.63</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0.51</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baseline="0" dirty="0">
                          <a:solidFill>
                            <a:srgbClr val="000000"/>
                          </a:solidFill>
                          <a:effectLst/>
                          <a:latin typeface="Calibri"/>
                        </a:rPr>
                        <a:t>3.74</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baseline="0" dirty="0">
                          <a:solidFill>
                            <a:srgbClr val="000000"/>
                          </a:solidFill>
                          <a:effectLst/>
                          <a:latin typeface="Calibri"/>
                        </a:rPr>
                        <a:t>3.62</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0.20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FF0000"/>
                          </a:solidFill>
                          <a:effectLst/>
                          <a:latin typeface="Calibri"/>
                        </a:rPr>
                        <a:t>(0.89)</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FF0000"/>
                          </a:solidFill>
                          <a:effectLst/>
                          <a:latin typeface="Calibri"/>
                        </a:rPr>
                        <a:t>(0.02)</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FF0000"/>
                          </a:solidFill>
                          <a:effectLst/>
                          <a:latin typeface="Calibri"/>
                        </a:rPr>
                        <a:t>(0.69)</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000000"/>
                          </a:solidFill>
                          <a:effectLst/>
                          <a:latin typeface="Calibri"/>
                        </a:rPr>
                        <a:t>0.18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691441">
                <a:tc>
                  <a:txBody>
                    <a:bodyPr/>
                    <a:lstStyle/>
                    <a:p>
                      <a:pPr algn="ctr" fontAlgn="ctr"/>
                      <a:r>
                        <a:rPr lang="en-US" sz="1100" b="0" i="0" u="none" strike="noStrike" dirty="0">
                          <a:solidFill>
                            <a:srgbClr val="000000"/>
                          </a:solidFill>
                          <a:effectLst/>
                          <a:latin typeface="Calibri"/>
                        </a:rPr>
                        <a:t>90792</a:t>
                      </a:r>
                    </a:p>
                  </a:txBody>
                  <a:tcPr marL="5641" marR="5641" marT="56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baseline="0" dirty="0">
                          <a:solidFill>
                            <a:srgbClr val="000000"/>
                          </a:solidFill>
                          <a:effectLst/>
                          <a:latin typeface="Calibri"/>
                        </a:rPr>
                        <a:t>Psych diag eval </a:t>
                      </a:r>
                      <a:endParaRPr lang="en-US" sz="1100" b="0" i="0" u="none" strike="noStrike" baseline="0" dirty="0" smtClean="0">
                        <a:solidFill>
                          <a:srgbClr val="000000"/>
                        </a:solidFill>
                        <a:effectLst/>
                        <a:latin typeface="Calibri"/>
                      </a:endParaRPr>
                    </a:p>
                    <a:p>
                      <a:pPr algn="l" fontAlgn="ctr"/>
                      <a:r>
                        <a:rPr lang="pl-PL" sz="1100" b="0" i="0" u="none" strike="noStrike" baseline="0" dirty="0" smtClean="0">
                          <a:solidFill>
                            <a:srgbClr val="000000"/>
                          </a:solidFill>
                          <a:effectLst/>
                          <a:latin typeface="Calibri"/>
                        </a:rPr>
                        <a:t>w/med </a:t>
                      </a:r>
                      <a:r>
                        <a:rPr lang="pl-PL" sz="1100" b="0" i="0" u="none" strike="noStrike" baseline="0" dirty="0">
                          <a:solidFill>
                            <a:srgbClr val="000000"/>
                          </a:solidFill>
                          <a:effectLst/>
                          <a:latin typeface="Calibri"/>
                        </a:rPr>
                        <a:t>srvcs</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2.96</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a:solidFill>
                            <a:srgbClr val="000000"/>
                          </a:solidFill>
                          <a:effectLst/>
                          <a:latin typeface="Calibri"/>
                        </a:rPr>
                        <a:t>0.58</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dirty="0">
                          <a:solidFill>
                            <a:srgbClr val="000000"/>
                          </a:solidFill>
                          <a:effectLst/>
                          <a:latin typeface="Calibri"/>
                        </a:rPr>
                        <a:t>0.48</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algn="ctr" defTabSz="914400" rtl="0" eaLnBrk="1" fontAlgn="ctr" latinLnBrk="0" hangingPunct="1"/>
                      <a:r>
                        <a:rPr lang="en-US" sz="1400" b="1" i="0" u="none" strike="noStrike" kern="1200" dirty="0">
                          <a:solidFill>
                            <a:srgbClr val="000000"/>
                          </a:solidFill>
                          <a:effectLst/>
                          <a:latin typeface="Calibri"/>
                          <a:ea typeface="+mn-ea"/>
                          <a:cs typeface="+mn-cs"/>
                        </a:rPr>
                        <a:t>3.65</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1" i="0" u="none" strike="noStrike" dirty="0">
                          <a:solidFill>
                            <a:srgbClr val="000000"/>
                          </a:solidFill>
                          <a:effectLst/>
                          <a:latin typeface="Calibri"/>
                        </a:rPr>
                        <a:t>3.55</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100" b="0" i="0" u="none" strike="noStrike" dirty="0">
                          <a:solidFill>
                            <a:srgbClr val="000000"/>
                          </a:solidFill>
                          <a:effectLst/>
                          <a:latin typeface="Calibri"/>
                        </a:rPr>
                        <a:t>3.25</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0.67</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0.55</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baseline="0" dirty="0">
                          <a:solidFill>
                            <a:srgbClr val="000000"/>
                          </a:solidFill>
                          <a:effectLst/>
                          <a:latin typeface="Calibri"/>
                        </a:rPr>
                        <a:t>4.03</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baseline="0" dirty="0">
                          <a:solidFill>
                            <a:srgbClr val="000000"/>
                          </a:solidFill>
                          <a:effectLst/>
                          <a:latin typeface="Calibri"/>
                        </a:rPr>
                        <a:t>3.91</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0.29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000000"/>
                          </a:solidFill>
                          <a:effectLst/>
                          <a:latin typeface="Calibri"/>
                        </a:rPr>
                        <a:t>0.09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000000"/>
                          </a:solidFill>
                          <a:effectLst/>
                          <a:latin typeface="Calibri"/>
                        </a:rPr>
                        <a:t>0.07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000000"/>
                          </a:solidFill>
                          <a:effectLst/>
                          <a:latin typeface="Calibri"/>
                        </a:rPr>
                        <a:t>0.38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100" b="0" i="0" u="none" strike="noStrike" dirty="0">
                          <a:solidFill>
                            <a:srgbClr val="000000"/>
                          </a:solidFill>
                          <a:effectLst/>
                          <a:latin typeface="Calibri"/>
                        </a:rPr>
                        <a:t>0.36 </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
        <p:nvSpPr>
          <p:cNvPr id="4" name="Slide Number Placeholder 3"/>
          <p:cNvSpPr>
            <a:spLocks noGrp="1"/>
          </p:cNvSpPr>
          <p:nvPr>
            <p:ph type="sldNum" sz="quarter" idx="12"/>
          </p:nvPr>
        </p:nvSpPr>
        <p:spPr/>
        <p:txBody>
          <a:bodyPr/>
          <a:lstStyle/>
          <a:p>
            <a:fld id="{D187B3E9-B944-D548-99B9-EE7F9406AD5A}" type="slidenum">
              <a:rPr lang="en-US" smtClean="0"/>
              <a:pPr/>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39932907"/>
              </p:ext>
            </p:extLst>
          </p:nvPr>
        </p:nvGraphicFramePr>
        <p:xfrm>
          <a:off x="152400" y="3733801"/>
          <a:ext cx="8839204" cy="3477524"/>
        </p:xfrm>
        <a:graphic>
          <a:graphicData uri="http://schemas.openxmlformats.org/drawingml/2006/table">
            <a:tbl>
              <a:tblPr/>
              <a:tblGrid>
                <a:gridCol w="625576"/>
                <a:gridCol w="1016563"/>
                <a:gridCol w="469183"/>
                <a:gridCol w="465135"/>
                <a:gridCol w="471547"/>
                <a:gridCol w="457200"/>
                <a:gridCol w="457200"/>
                <a:gridCol w="381000"/>
                <a:gridCol w="533400"/>
                <a:gridCol w="457200"/>
                <a:gridCol w="457200"/>
                <a:gridCol w="457200"/>
                <a:gridCol w="381000"/>
                <a:gridCol w="533400"/>
                <a:gridCol w="457200"/>
                <a:gridCol w="609600"/>
                <a:gridCol w="609600"/>
              </a:tblGrid>
              <a:tr h="352261">
                <a:tc gridSpan="17">
                  <a:txBody>
                    <a:bodyPr/>
                    <a:lstStyle/>
                    <a:p>
                      <a:pPr algn="ctr" fontAlgn="ctr"/>
                      <a:r>
                        <a:rPr lang="en-US" sz="1100" b="1" i="0" u="none" strike="noStrike" dirty="0" smtClean="0">
                          <a:solidFill>
                            <a:srgbClr val="000000"/>
                          </a:solidFill>
                          <a:effectLst/>
                          <a:latin typeface="Calibri"/>
                        </a:rPr>
                        <a:t>Comparison</a:t>
                      </a:r>
                      <a:r>
                        <a:rPr lang="en-US" sz="1100" b="1" i="0" u="none" strike="noStrike" baseline="0" dirty="0" smtClean="0">
                          <a:solidFill>
                            <a:srgbClr val="000000"/>
                          </a:solidFill>
                          <a:effectLst/>
                          <a:latin typeface="Calibri"/>
                        </a:rPr>
                        <a:t> with 90801 values from 2012</a:t>
                      </a:r>
                      <a:endParaRPr lang="en-US" sz="1100" b="1" i="0" u="none" strike="noStrike" dirty="0">
                        <a:solidFill>
                          <a:srgbClr val="000000"/>
                        </a:solidFill>
                        <a:effectLst/>
                        <a:latin typeface="Calibri"/>
                      </a:endParaRPr>
                    </a:p>
                  </a:txBody>
                  <a:tcPr marL="6759" marR="6759" marT="6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261">
                <a:tc>
                  <a:txBody>
                    <a:bodyPr/>
                    <a:lstStyle/>
                    <a:p>
                      <a:pPr algn="ctr" fontAlgn="ctr"/>
                      <a:r>
                        <a:rPr lang="en-US" sz="1100" b="1" i="0" u="none" strike="noStrike" dirty="0">
                          <a:solidFill>
                            <a:srgbClr val="000000"/>
                          </a:solidFill>
                          <a:effectLst/>
                          <a:latin typeface="Calibri"/>
                        </a:rPr>
                        <a:t> </a:t>
                      </a:r>
                    </a:p>
                  </a:txBody>
                  <a:tcPr marL="6759" marR="6759" marT="6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 </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n-US" sz="1100" b="1" i="0" u="none" strike="noStrike" dirty="0">
                          <a:solidFill>
                            <a:srgbClr val="000000"/>
                          </a:solidFill>
                          <a:effectLst/>
                          <a:latin typeface="Calibri"/>
                        </a:rPr>
                        <a:t>2012 values</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100" b="1" i="0" u="none" strike="noStrike" dirty="0" smtClean="0">
                          <a:solidFill>
                            <a:srgbClr val="000000"/>
                          </a:solidFill>
                          <a:effectLst/>
                          <a:latin typeface="Calibri"/>
                        </a:rPr>
                        <a:t>2014 values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hMerge="1">
                  <a:txBody>
                    <a:bodyPr/>
                    <a:lstStyle/>
                    <a:p>
                      <a:pPr algn="ctr" fontAlgn="ctr"/>
                      <a:endParaRPr lang="en-US" sz="9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gridSpan="5">
                  <a:txBody>
                    <a:bodyPr/>
                    <a:lstStyle/>
                    <a:p>
                      <a:pPr algn="ctr" fontAlgn="ctr"/>
                      <a:r>
                        <a:rPr lang="en-US" sz="1100" b="1" i="0" u="none" strike="noStrike" dirty="0">
                          <a:solidFill>
                            <a:srgbClr val="000000"/>
                          </a:solidFill>
                          <a:effectLst/>
                          <a:latin typeface="Calibri"/>
                        </a:rPr>
                        <a:t>increase </a:t>
                      </a:r>
                      <a:r>
                        <a:rPr lang="en-US" sz="1100" b="1" i="0" u="none" strike="noStrike" dirty="0">
                          <a:solidFill>
                            <a:srgbClr val="FF0000"/>
                          </a:solidFill>
                          <a:effectLst/>
                          <a:latin typeface="Calibri"/>
                        </a:rPr>
                        <a:t>(decrease)</a:t>
                      </a:r>
                      <a:r>
                        <a:rPr lang="en-US" sz="1100" b="1" i="0" u="none" strike="noStrike" dirty="0">
                          <a:solidFill>
                            <a:srgbClr val="000000"/>
                          </a:solidFill>
                          <a:effectLst/>
                          <a:latin typeface="Calibri"/>
                        </a:rPr>
                        <a:t> 2012 to 2014</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8359">
                <a:tc>
                  <a:txBody>
                    <a:bodyPr/>
                    <a:lstStyle/>
                    <a:p>
                      <a:pPr algn="ctr" fontAlgn="ctr"/>
                      <a:r>
                        <a:rPr lang="en-US" sz="1100" b="1" i="0" u="none" strike="noStrike" dirty="0">
                          <a:solidFill>
                            <a:srgbClr val="000000"/>
                          </a:solidFill>
                          <a:effectLst/>
                          <a:latin typeface="Calibri"/>
                        </a:rPr>
                        <a:t>CPT</a:t>
                      </a:r>
                      <a:r>
                        <a:rPr lang="en-US" sz="1100" b="1" i="0" u="none" strike="noStrike" baseline="30000" dirty="0">
                          <a:solidFill>
                            <a:srgbClr val="000000"/>
                          </a:solidFill>
                          <a:effectLst/>
                          <a:latin typeface="Calibri"/>
                        </a:rPr>
                        <a:t>1</a:t>
                      </a:r>
                      <a:r>
                        <a:rPr lang="en-US" sz="1100" b="1" i="0" u="none" strike="noStrike" dirty="0">
                          <a:solidFill>
                            <a:srgbClr val="000000"/>
                          </a:solidFill>
                          <a:effectLst/>
                          <a:latin typeface="Calibri"/>
                        </a:rPr>
                        <a:t>/</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HCPCS</a:t>
                      </a:r>
                    </a:p>
                  </a:txBody>
                  <a:tcPr marL="6759" marR="6759" marT="6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Description</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a:solidFill>
                            <a:srgbClr val="000000"/>
                          </a:solidFill>
                          <a:effectLst/>
                          <a:latin typeface="Calibri"/>
                        </a:rPr>
                        <a:t>Work</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PE</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Non-</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Facility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Total</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RVUs</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r>
              <a:tr h="352425">
                <a:tc>
                  <a:txBody>
                    <a:bodyPr/>
                    <a:lstStyle/>
                    <a:p>
                      <a:pPr algn="ctr" fontAlgn="ctr"/>
                      <a:r>
                        <a:rPr lang="en-US" sz="1100" b="0" i="0" u="none" strike="noStrike" dirty="0">
                          <a:solidFill>
                            <a:srgbClr val="000000"/>
                          </a:solidFill>
                          <a:effectLst/>
                          <a:latin typeface="Calibri"/>
                        </a:rPr>
                        <a:t>90801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libri"/>
                        </a:rPr>
                        <a:t>Psych </a:t>
                      </a:r>
                      <a:r>
                        <a:rPr lang="en-US" sz="1100" b="0" i="0" u="none" strike="noStrike" dirty="0" err="1" smtClean="0">
                          <a:solidFill>
                            <a:srgbClr val="000000"/>
                          </a:solidFill>
                          <a:effectLst/>
                          <a:latin typeface="Calibri"/>
                        </a:rPr>
                        <a:t>diag</a:t>
                      </a:r>
                      <a:r>
                        <a:rPr lang="en-US" sz="1100" b="0" i="0" u="none" strike="noStrike" baseline="0" dirty="0" smtClean="0">
                          <a:solidFill>
                            <a:srgbClr val="000000"/>
                          </a:solidFill>
                          <a:effectLst/>
                          <a:latin typeface="Calibri"/>
                        </a:rPr>
                        <a:t> i</a:t>
                      </a:r>
                      <a:r>
                        <a:rPr lang="en-US" sz="1100" b="0" i="0" u="none" strike="noStrike" dirty="0" smtClean="0">
                          <a:solidFill>
                            <a:srgbClr val="000000"/>
                          </a:solidFill>
                          <a:effectLst/>
                          <a:latin typeface="Calibri"/>
                        </a:rPr>
                        <a:t>nter</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0" i="0" u="none" strike="noStrike" dirty="0">
                          <a:solidFill>
                            <a:schemeClr val="tx1"/>
                          </a:solidFill>
                          <a:effectLst/>
                          <a:latin typeface="Calibri"/>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0" i="0" u="none" strike="noStrike" dirty="0">
                          <a:solidFill>
                            <a:schemeClr val="tx1"/>
                          </a:solidFill>
                          <a:effectLst/>
                          <a:latin typeface="Calibri"/>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baseline="0" dirty="0">
                          <a:solidFill>
                            <a:schemeClr val="tx1"/>
                          </a:solidFill>
                          <a:effectLst/>
                          <a:latin typeface="Calibri"/>
                        </a:rPr>
                        <a:t>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1" i="0" u="none" strike="noStrike" baseline="0" dirty="0">
                          <a:solidFill>
                            <a:schemeClr val="tx1"/>
                          </a:solidFill>
                          <a:effectLst/>
                          <a:latin typeface="Calibri"/>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0"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1"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49659">
                <a:tc>
                  <a:txBody>
                    <a:bodyPr/>
                    <a:lstStyle/>
                    <a:p>
                      <a:pPr algn="ctr" fontAlgn="ctr"/>
                      <a:r>
                        <a:rPr lang="en-US" sz="1100" b="0" i="0" u="none" strike="noStrike" dirty="0">
                          <a:solidFill>
                            <a:srgbClr val="000000"/>
                          </a:solidFill>
                          <a:effectLst/>
                          <a:latin typeface="Calibri"/>
                        </a:rPr>
                        <a:t>90791</a:t>
                      </a:r>
                    </a:p>
                  </a:txBody>
                  <a:tcPr marL="6759" marR="6759" marT="6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Psych </a:t>
                      </a:r>
                      <a:r>
                        <a:rPr lang="en-US" sz="1100" b="0" i="0" u="none" strike="noStrike" dirty="0" err="1" smtClean="0">
                          <a:solidFill>
                            <a:srgbClr val="000000"/>
                          </a:solidFill>
                          <a:effectLst/>
                          <a:latin typeface="Calibri"/>
                        </a:rPr>
                        <a:t>diag</a:t>
                      </a:r>
                      <a:r>
                        <a:rPr lang="en-US" sz="1100" b="0" i="0" u="none" strike="noStrike" dirty="0" smtClean="0">
                          <a:solidFill>
                            <a:srgbClr val="000000"/>
                          </a:solidFill>
                          <a:effectLst/>
                          <a:latin typeface="Calibri"/>
                        </a:rPr>
                        <a:t> </a:t>
                      </a:r>
                      <a:r>
                        <a:rPr lang="en-US" sz="1100" b="0" i="0" u="none" strike="noStrike" dirty="0" err="1" smtClean="0">
                          <a:solidFill>
                            <a:srgbClr val="000000"/>
                          </a:solidFill>
                          <a:effectLst/>
                          <a:latin typeface="Calibri"/>
                        </a:rPr>
                        <a:t>eval</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smtClean="0">
                          <a:solidFill>
                            <a:srgbClr val="000000"/>
                          </a:solidFill>
                          <a:effectLst/>
                          <a:latin typeface="Calibri"/>
                        </a:rPr>
                        <a:t>3.00</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smtClean="0">
                          <a:solidFill>
                            <a:srgbClr val="000000"/>
                          </a:solidFill>
                          <a:effectLst/>
                          <a:latin typeface="Calibri"/>
                        </a:rPr>
                        <a:t>0.63</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smtClean="0">
                          <a:solidFill>
                            <a:srgbClr val="000000"/>
                          </a:solidFill>
                          <a:effectLst/>
                          <a:latin typeface="Calibri"/>
                        </a:rPr>
                        <a:t>0.51</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smtClean="0">
                          <a:solidFill>
                            <a:srgbClr val="000000"/>
                          </a:solidFill>
                          <a:effectLst/>
                          <a:latin typeface="Calibri"/>
                        </a:rPr>
                        <a:t>3.74</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smtClean="0">
                          <a:solidFill>
                            <a:srgbClr val="000000"/>
                          </a:solidFill>
                          <a:effectLst/>
                          <a:latin typeface="Calibri"/>
                        </a:rPr>
                        <a:t>3.62</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0.20 </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0" i="0" u="none" strike="noStrike" dirty="0">
                          <a:solidFill>
                            <a:srgbClr val="FF0000"/>
                          </a:solidFill>
                          <a:effectLst/>
                          <a:latin typeface="Calibri"/>
                        </a:rPr>
                        <a:t>(</a:t>
                      </a:r>
                      <a:r>
                        <a:rPr lang="en-US" sz="1100" b="0" i="0" u="none" strike="noStrike" dirty="0" smtClean="0">
                          <a:solidFill>
                            <a:srgbClr val="FF0000"/>
                          </a:solidFill>
                          <a:effectLst/>
                          <a:latin typeface="Calibri"/>
                        </a:rPr>
                        <a:t>0.94)</a:t>
                      </a:r>
                      <a:endParaRPr lang="en-US" sz="1100" b="0"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0" i="0" u="none" strike="noStrike" dirty="0">
                          <a:solidFill>
                            <a:srgbClr val="FF0000"/>
                          </a:solidFill>
                          <a:effectLst/>
                          <a:latin typeface="Calibri"/>
                        </a:rPr>
                        <a:t>(0.10)</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FF0000"/>
                          </a:solidFill>
                          <a:effectLst/>
                          <a:latin typeface="Calibri"/>
                        </a:rPr>
                        <a:t>(</a:t>
                      </a:r>
                      <a:r>
                        <a:rPr lang="en-US" sz="1100" b="1" i="0" u="none" strike="noStrike" dirty="0" smtClean="0">
                          <a:solidFill>
                            <a:srgbClr val="FF0000"/>
                          </a:solidFill>
                          <a:effectLst/>
                          <a:latin typeface="Calibri"/>
                        </a:rPr>
                        <a:t>0.74)</a:t>
                      </a:r>
                      <a:endParaRPr lang="en-US" sz="1100" b="1"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0.10 </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r>
              <a:tr h="692559">
                <a:tc>
                  <a:txBody>
                    <a:bodyPr/>
                    <a:lstStyle/>
                    <a:p>
                      <a:pPr algn="ctr" fontAlgn="ctr"/>
                      <a:r>
                        <a:rPr lang="en-US" sz="1100" b="0" i="0" u="none" strike="noStrike" dirty="0">
                          <a:solidFill>
                            <a:srgbClr val="000000"/>
                          </a:solidFill>
                          <a:effectLst/>
                          <a:latin typeface="Calibri"/>
                        </a:rPr>
                        <a:t>90792</a:t>
                      </a:r>
                    </a:p>
                  </a:txBody>
                  <a:tcPr marL="6759" marR="6759" marT="6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dirty="0">
                          <a:solidFill>
                            <a:srgbClr val="000000"/>
                          </a:solidFill>
                          <a:effectLst/>
                          <a:latin typeface="Calibri"/>
                        </a:rPr>
                        <a:t>Psych diag eval </a:t>
                      </a:r>
                      <a:endParaRPr lang="en-US" sz="1100" b="0" i="0" u="none" strike="noStrike" dirty="0" smtClean="0">
                        <a:solidFill>
                          <a:srgbClr val="000000"/>
                        </a:solidFill>
                        <a:effectLst/>
                        <a:latin typeface="Calibri"/>
                      </a:endParaRPr>
                    </a:p>
                    <a:p>
                      <a:pPr algn="l" fontAlgn="ctr"/>
                      <a:r>
                        <a:rPr lang="pl-PL" sz="1100" b="0" i="0" u="none" strike="noStrike" dirty="0" smtClean="0">
                          <a:solidFill>
                            <a:srgbClr val="000000"/>
                          </a:solidFill>
                          <a:effectLst/>
                          <a:latin typeface="Calibri"/>
                        </a:rPr>
                        <a:t>w/med </a:t>
                      </a:r>
                      <a:r>
                        <a:rPr lang="pl-PL" sz="1100" b="0" i="0" u="none" strike="noStrike" dirty="0">
                          <a:solidFill>
                            <a:srgbClr val="000000"/>
                          </a:solidFill>
                          <a:effectLst/>
                          <a:latin typeface="Calibri"/>
                        </a:rPr>
                        <a:t>srvcs</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endParaRPr lang="en-US" sz="1100" dirty="0">
                        <a:solidFill>
                          <a:schemeClr val="tx1"/>
                        </a:solidFill>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100" b="0" i="0" u="none" strike="noStrike" dirty="0" smtClean="0">
                          <a:solidFill>
                            <a:srgbClr val="000000"/>
                          </a:solidFill>
                          <a:effectLst/>
                          <a:latin typeface="Calibri"/>
                        </a:rPr>
                        <a:t>3.25</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smtClean="0">
                          <a:solidFill>
                            <a:srgbClr val="000000"/>
                          </a:solidFill>
                          <a:effectLst/>
                          <a:latin typeface="Calibri"/>
                        </a:rPr>
                        <a:t>0.67</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smtClean="0">
                          <a:solidFill>
                            <a:srgbClr val="000000"/>
                          </a:solidFill>
                          <a:effectLst/>
                          <a:latin typeface="Calibri"/>
                        </a:rPr>
                        <a:t>0.55</a:t>
                      </a:r>
                      <a:endParaRPr lang="en-US" sz="1100" b="0"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smtClean="0">
                          <a:solidFill>
                            <a:srgbClr val="000000"/>
                          </a:solidFill>
                          <a:effectLst/>
                          <a:latin typeface="Calibri"/>
                        </a:rPr>
                        <a:t>4.03</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1" i="0" u="none" strike="noStrike" dirty="0" smtClean="0">
                          <a:solidFill>
                            <a:srgbClr val="000000"/>
                          </a:solidFill>
                          <a:effectLst/>
                          <a:latin typeface="Calibri"/>
                        </a:rPr>
                        <a:t>3.91</a:t>
                      </a:r>
                      <a:endParaRPr lang="en-US" sz="1100" b="1" i="0" u="none" strike="noStrike" dirty="0">
                        <a:solidFill>
                          <a:srgbClr val="00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100" b="0" i="0" u="none" strike="noStrike" dirty="0">
                          <a:solidFill>
                            <a:srgbClr val="000000"/>
                          </a:solidFill>
                          <a:effectLst/>
                          <a:latin typeface="Calibri"/>
                        </a:rPr>
                        <a:t>0.45 </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0" i="0" u="none" strike="noStrike" dirty="0">
                          <a:solidFill>
                            <a:srgbClr val="FF0000"/>
                          </a:solidFill>
                          <a:effectLst/>
                          <a:latin typeface="Calibri"/>
                        </a:rPr>
                        <a:t>(0.90)</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0" i="0" u="none" strike="noStrike" dirty="0">
                          <a:solidFill>
                            <a:srgbClr val="FF0000"/>
                          </a:solidFill>
                          <a:effectLst/>
                          <a:latin typeface="Calibri"/>
                        </a:rPr>
                        <a:t>(0.06)</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smtClean="0">
                          <a:solidFill>
                            <a:srgbClr val="FF0000"/>
                          </a:solidFill>
                          <a:effectLst/>
                          <a:latin typeface="Calibri"/>
                        </a:rPr>
                        <a:t>(0.45)</a:t>
                      </a:r>
                      <a:endParaRPr lang="en-US" sz="1100" b="1" i="0" u="none" strike="noStrike" dirty="0">
                        <a:solidFill>
                          <a:srgbClr val="FF0000"/>
                        </a:solidFill>
                        <a:effectLst/>
                        <a:latin typeface="Calibri"/>
                      </a:endParaRP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c>
                  <a:txBody>
                    <a:bodyPr/>
                    <a:lstStyle/>
                    <a:p>
                      <a:pPr algn="ctr" fontAlgn="ctr"/>
                      <a:r>
                        <a:rPr lang="en-US" sz="1100" b="1" i="0" u="none" strike="noStrike" dirty="0">
                          <a:solidFill>
                            <a:srgbClr val="000000"/>
                          </a:solidFill>
                          <a:effectLst/>
                          <a:latin typeface="Calibri"/>
                        </a:rPr>
                        <a:t>0.39 </a:t>
                      </a:r>
                    </a:p>
                  </a:txBody>
                  <a:tcPr marL="6759" marR="6759" marT="6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9C2"/>
                    </a:solidFill>
                  </a:tcPr>
                </a:tc>
              </a:tr>
            </a:tbl>
          </a:graphicData>
        </a:graphic>
      </p:graphicFrame>
    </p:spTree>
    <p:extLst>
      <p:ext uri="{BB962C8B-B14F-4D97-AF65-F5344CB8AC3E}">
        <p14:creationId xmlns:p14="http://schemas.microsoft.com/office/powerpoint/2010/main" val="40836222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smtClean="0">
                <a:solidFill>
                  <a:schemeClr val="tx1"/>
                </a:solidFill>
              </a:rPr>
              <a:t>Level of Service</a:t>
            </a:r>
            <a:br>
              <a:rPr lang="en-US" altLang="en-US" dirty="0" smtClean="0">
                <a:solidFill>
                  <a:schemeClr val="tx1"/>
                </a:solidFill>
              </a:rPr>
            </a:br>
            <a:r>
              <a:rPr lang="en-US" altLang="en-US" sz="2400" dirty="0" smtClean="0">
                <a:solidFill>
                  <a:schemeClr val="tx1"/>
                </a:solidFill>
              </a:rPr>
              <a:t>Hospital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7079883"/>
              </p:ext>
            </p:extLst>
          </p:nvPr>
        </p:nvGraphicFramePr>
        <p:xfrm>
          <a:off x="457201" y="1600201"/>
          <a:ext cx="8229602" cy="6100924"/>
        </p:xfrm>
        <a:graphic>
          <a:graphicData uri="http://schemas.openxmlformats.org/drawingml/2006/table">
            <a:tbl>
              <a:tblPr/>
              <a:tblGrid>
                <a:gridCol w="1359017"/>
                <a:gridCol w="1132515"/>
                <a:gridCol w="1132515"/>
                <a:gridCol w="1079033"/>
                <a:gridCol w="1174983"/>
                <a:gridCol w="1176556"/>
                <a:gridCol w="1174983"/>
              </a:tblGrid>
              <a:tr h="1280123">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Times New Roman" charset="0"/>
                        <a:ea typeface="ＭＳ Ｐゴシック" charset="-128"/>
                      </a:endParaRP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3">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Times New Roman" charset="0"/>
                          <a:ea typeface="ＭＳ Ｐゴシック" charset="-128"/>
                        </a:rPr>
                        <a:t>Initial Hospital/Observation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Times New Roman" charset="0"/>
                          <a:ea typeface="ＭＳ Ｐゴシック" charset="-128"/>
                        </a:rPr>
                        <a:t>Requires 3 components within shaded area</a:t>
                      </a:r>
                    </a:p>
                  </a:txBody>
                  <a:tcPr marL="74611" marR="74611" marT="45701" marB="45701"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imes New Roman" charset="0"/>
                          <a:ea typeface="ＭＳ Ｐゴシック" charset="-128"/>
                        </a:rPr>
                        <a:t>Subsequent Hospital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FFFFFF"/>
                          </a:solidFill>
                          <a:effectLst/>
                          <a:latin typeface="Times New Roman" charset="0"/>
                          <a:ea typeface="ＭＳ Ｐゴシック" charset="-128"/>
                        </a:rPr>
                        <a:t>Requires 2 components within shaded area</a:t>
                      </a:r>
                    </a:p>
                  </a:txBody>
                  <a:tcPr marL="74611" marR="74611" marT="45701" marB="45701"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914363">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History</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D/C</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C</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C</a:t>
                      </a:r>
                    </a:p>
                  </a:txBody>
                  <a:tcPr marL="74611" marR="74611" marT="45701" marB="45701" anchor="ctr"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3/8 Interval</a:t>
                      </a:r>
                    </a:p>
                  </a:txBody>
                  <a:tcPr marL="74611" marR="74611" marT="45701" marB="45701" anchor="ctr"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3/8 Interval</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4/8 Interval</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779532">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Examination</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D/C</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C</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C</a:t>
                      </a:r>
                    </a:p>
                  </a:txBody>
                  <a:tcPr marL="74611" marR="74611" marT="45701" marB="45701" anchor="ctr"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1-5/15</a:t>
                      </a:r>
                    </a:p>
                  </a:txBody>
                  <a:tcPr marL="74611" marR="74611" marT="45701" marB="45701" anchor="ctr"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6-8</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9+</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188683">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MDM</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SF/L</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M</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H</a:t>
                      </a:r>
                    </a:p>
                  </a:txBody>
                  <a:tcPr marL="74611" marR="74611" marT="45701" marB="45701" anchor="ctr"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1-2 prob pts+…</a:t>
                      </a:r>
                    </a:p>
                  </a:txBody>
                  <a:tcPr marL="74611" marR="74611" marT="45701" marB="45701" anchor="ctr"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3 prob pts+…</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4 prob pts+…</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r h="1485863">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charset="0"/>
                          <a:ea typeface="ＭＳ Ｐゴシック" charset="-128"/>
                        </a:rPr>
                        <a:t>Average Time </a:t>
                      </a:r>
                      <a:r>
                        <a:rPr kumimoji="0" lang="en-US" altLang="en-US" sz="1200" b="0" i="0" u="none" strike="noStrike" cap="none" normalizeH="0" baseline="0" smtClean="0">
                          <a:ln>
                            <a:noFill/>
                          </a:ln>
                          <a:solidFill>
                            <a:srgbClr val="000000"/>
                          </a:solidFill>
                          <a:effectLst/>
                          <a:latin typeface="Times New Roman"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charset="0"/>
                          <a:ea typeface="ＭＳ Ｐゴシック" charset="-128"/>
                        </a:rPr>
                        <a:t>Observation has no average time</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30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Init hosp (99221)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Observ care (99218)</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50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Init hosp (99222)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Observ care (99219)</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70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Init hosp (99223)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Observ care (99220)</a:t>
                      </a:r>
                    </a:p>
                  </a:txBody>
                  <a:tcPr marL="74611" marR="74611" marT="45701" marB="45701" anchor="ctr"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15 Subsequent (99231)</a:t>
                      </a:r>
                    </a:p>
                  </a:txBody>
                  <a:tcPr marL="74611" marR="74611" marT="45701" marB="45701" anchor="ctr"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25 Subsequent (99232)</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charset="0"/>
                          <a:ea typeface="ＭＳ Ｐゴシック" charset="-128"/>
                        </a:rPr>
                        <a:t>35 Subsequent (99233)</a:t>
                      </a:r>
                    </a:p>
                  </a:txBody>
                  <a:tcPr marL="74611" marR="74611"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7EA"/>
                    </a:solidFill>
                  </a:tcPr>
                </a:tc>
              </a:tr>
              <a:tr h="452360">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Level</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II</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III</a:t>
                      </a:r>
                    </a:p>
                  </a:txBody>
                  <a:tcPr marL="74611" marR="74611" marT="45701" marB="45701" horzOverflow="overflow">
                    <a:lnL w="12700"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a:t>
                      </a:r>
                    </a:p>
                  </a:txBody>
                  <a:tcPr marL="74611" marR="74611" marT="45701" marB="45701" horzOverflow="overflow">
                    <a:lnL w="762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charset="0"/>
                          <a:ea typeface="ＭＳ Ｐゴシック" charset="-128"/>
                        </a:rPr>
                        <a:t>II</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c>
                  <a:txBody>
                    <a:bodyPr/>
                    <a:lstStyle>
                      <a:lvl1pPr algn="l" eaLnBrk="0" hangingPunct="0">
                        <a:spcBef>
                          <a:spcPts val="300"/>
                        </a:spcBef>
                        <a:buClr>
                          <a:srgbClr val="4E005F"/>
                        </a:buClr>
                        <a:buFont typeface="Georgia" charset="0"/>
                        <a:defRPr sz="2400">
                          <a:solidFill>
                            <a:schemeClr val="tx1"/>
                          </a:solidFill>
                          <a:latin typeface="Times New Roman" charset="0"/>
                          <a:ea typeface="ＭＳ Ｐゴシック" charset="-128"/>
                        </a:defRPr>
                      </a:lvl1pPr>
                      <a:lvl2pPr marL="37931725" indent="-37474525" algn="l" eaLnBrk="0" hangingPunct="0">
                        <a:spcBef>
                          <a:spcPts val="300"/>
                        </a:spcBef>
                        <a:buClr>
                          <a:schemeClr val="accent2"/>
                        </a:buClr>
                        <a:buFont typeface="Georgia" charset="0"/>
                        <a:defRPr sz="2200">
                          <a:solidFill>
                            <a:schemeClr val="accent2"/>
                          </a:solidFill>
                          <a:latin typeface="Times New Roman" charset="0"/>
                          <a:ea typeface="ＭＳ Ｐゴシック" charset="-128"/>
                        </a:defRPr>
                      </a:lvl2pPr>
                      <a:lvl3pPr eaLnBrk="0" hangingPunct="0">
                        <a:spcBef>
                          <a:spcPts val="300"/>
                        </a:spcBef>
                        <a:defRPr sz="2000">
                          <a:solidFill>
                            <a:schemeClr val="accent1"/>
                          </a:solidFill>
                          <a:latin typeface="Times New Roman" charset="0"/>
                          <a:ea typeface="ＭＳ Ｐゴシック" charset="-128"/>
                        </a:defRPr>
                      </a:lvl3pPr>
                      <a:lvl4pPr eaLnBrk="0" hangingPunct="0">
                        <a:spcBef>
                          <a:spcPts val="300"/>
                        </a:spcBef>
                        <a:defRPr sz="2000">
                          <a:solidFill>
                            <a:schemeClr val="accent1"/>
                          </a:solidFill>
                          <a:latin typeface="Times New Roman" charset="0"/>
                          <a:ea typeface="ＭＳ Ｐゴシック" charset="-128"/>
                        </a:defRPr>
                      </a:lvl4pPr>
                      <a:lvl5pPr eaLnBrk="0" hangingPunct="0">
                        <a:spcBef>
                          <a:spcPts val="300"/>
                        </a:spcBef>
                        <a:defRPr>
                          <a:solidFill>
                            <a:srgbClr val="4E005F"/>
                          </a:solidFill>
                          <a:latin typeface="Times New Roman" charset="0"/>
                          <a:ea typeface="ＭＳ Ｐゴシック" charset="-128"/>
                        </a:defRPr>
                      </a:lvl5pPr>
                      <a:lvl6pPr marL="457200" eaLnBrk="0" fontAlgn="base" hangingPunct="0">
                        <a:spcBef>
                          <a:spcPts val="300"/>
                        </a:spcBef>
                        <a:spcAft>
                          <a:spcPct val="0"/>
                        </a:spcAft>
                        <a:defRPr>
                          <a:solidFill>
                            <a:srgbClr val="4E005F"/>
                          </a:solidFill>
                          <a:latin typeface="Times New Roman" charset="0"/>
                          <a:ea typeface="ＭＳ Ｐゴシック" charset="-128"/>
                        </a:defRPr>
                      </a:lvl6pPr>
                      <a:lvl7pPr marL="914400" eaLnBrk="0" fontAlgn="base" hangingPunct="0">
                        <a:spcBef>
                          <a:spcPts val="300"/>
                        </a:spcBef>
                        <a:spcAft>
                          <a:spcPct val="0"/>
                        </a:spcAft>
                        <a:defRPr>
                          <a:solidFill>
                            <a:srgbClr val="4E005F"/>
                          </a:solidFill>
                          <a:latin typeface="Times New Roman" charset="0"/>
                          <a:ea typeface="ＭＳ Ｐゴシック" charset="-128"/>
                        </a:defRPr>
                      </a:lvl7pPr>
                      <a:lvl8pPr marL="1371600" eaLnBrk="0" fontAlgn="base" hangingPunct="0">
                        <a:spcBef>
                          <a:spcPts val="300"/>
                        </a:spcBef>
                        <a:spcAft>
                          <a:spcPct val="0"/>
                        </a:spcAft>
                        <a:defRPr>
                          <a:solidFill>
                            <a:srgbClr val="4E005F"/>
                          </a:solidFill>
                          <a:latin typeface="Times New Roman" charset="0"/>
                          <a:ea typeface="ＭＳ Ｐゴシック" charset="-128"/>
                        </a:defRPr>
                      </a:lvl8pPr>
                      <a:lvl9pPr marL="1828800" eaLnBrk="0" fontAlgn="base" hangingPunct="0">
                        <a:spcBef>
                          <a:spcPts val="300"/>
                        </a:spcBef>
                        <a:spcAft>
                          <a:spcPct val="0"/>
                        </a:spcAft>
                        <a:defRPr>
                          <a:solidFill>
                            <a:srgbClr val="4E005F"/>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charset="0"/>
                          <a:ea typeface="ＭＳ Ｐゴシック" charset="-128"/>
                        </a:rPr>
                        <a:t>III</a:t>
                      </a:r>
                    </a:p>
                  </a:txBody>
                  <a:tcPr marL="74611" marR="74611"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CBD2"/>
                    </a:solidFill>
                  </a:tcPr>
                </a:tc>
              </a:tr>
            </a:tbl>
          </a:graphicData>
        </a:graphic>
      </p:graphicFrame>
      <p:sp>
        <p:nvSpPr>
          <p:cNvPr id="2" name="Slide Number Placeholder 1"/>
          <p:cNvSpPr>
            <a:spLocks noGrp="1"/>
          </p:cNvSpPr>
          <p:nvPr>
            <p:ph type="sldNum" sz="quarter" idx="12"/>
          </p:nvPr>
        </p:nvSpPr>
        <p:spPr/>
        <p:txBody>
          <a:bodyPr/>
          <a:lstStyle/>
          <a:p>
            <a:fld id="{F52A4854-9C45-49B2-AD00-06BC5E597B57}" type="slidenum">
              <a:rPr lang="en-US" smtClean="0"/>
              <a:t>80</a:t>
            </a:fld>
            <a:endParaRPr lang="en-US"/>
          </a:p>
        </p:txBody>
      </p:sp>
    </p:spTree>
    <p:extLst>
      <p:ext uri="{BB962C8B-B14F-4D97-AF65-F5344CB8AC3E}">
        <p14:creationId xmlns:p14="http://schemas.microsoft.com/office/powerpoint/2010/main" val="16220761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514599" cy="1162050"/>
          </a:xfrm>
        </p:spPr>
        <p:txBody>
          <a:bodyPr/>
          <a:lstStyle/>
          <a:p>
            <a:r>
              <a:rPr lang="en-US" dirty="0"/>
              <a:t>Psychiatry Audit Worksheet for E/M Services</a:t>
            </a:r>
          </a:p>
        </p:txBody>
      </p:sp>
      <p:sp>
        <p:nvSpPr>
          <p:cNvPr id="4" name="Text Placeholder 3"/>
          <p:cNvSpPr>
            <a:spLocks noGrp="1"/>
          </p:cNvSpPr>
          <p:nvPr>
            <p:ph type="body" sz="half" idx="2"/>
          </p:nvPr>
        </p:nvSpPr>
        <p:spPr>
          <a:xfrm>
            <a:off x="457201" y="1435101"/>
            <a:ext cx="2514599" cy="4691063"/>
          </a:xfrm>
        </p:spPr>
        <p:txBody>
          <a:bodyPr/>
          <a:lstStyle/>
          <a:p>
            <a:endParaRPr lang="en-US" dirty="0"/>
          </a:p>
        </p:txBody>
      </p:sp>
      <p:sp>
        <p:nvSpPr>
          <p:cNvPr id="5" name="Slide Number Placeholder 4"/>
          <p:cNvSpPr>
            <a:spLocks noGrp="1"/>
          </p:cNvSpPr>
          <p:nvPr>
            <p:ph type="sldNum" sz="quarter" idx="12"/>
          </p:nvPr>
        </p:nvSpPr>
        <p:spPr/>
        <p:txBody>
          <a:bodyPr/>
          <a:lstStyle/>
          <a:p>
            <a:fld id="{F52A4854-9C45-49B2-AD00-06BC5E597B57}" type="slidenum">
              <a:rPr lang="en-US" smtClean="0"/>
              <a:t>81</a:t>
            </a:fld>
            <a:endParaRPr lang="en-US"/>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57435"/>
            <a:ext cx="4718929" cy="685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2000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rPr>
              <a:t>Questions?</a:t>
            </a:r>
            <a:endParaRPr lang="en-US" b="1" dirty="0">
              <a:solidFill>
                <a:schemeClr val="tx1"/>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2A4854-9C45-49B2-AD00-06BC5E597B57}" type="slidenum">
              <a:rPr lang="en-US" smtClean="0"/>
              <a:t>82</a:t>
            </a:fld>
            <a:endParaRPr lang="en-US"/>
          </a:p>
        </p:txBody>
      </p:sp>
    </p:spTree>
    <p:extLst>
      <p:ext uri="{BB962C8B-B14F-4D97-AF65-F5344CB8AC3E}">
        <p14:creationId xmlns:p14="http://schemas.microsoft.com/office/powerpoint/2010/main" val="26196559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Special S</a:t>
            </a:r>
            <a:r>
              <a:rPr lang="en-US" b="1" dirty="0" smtClean="0"/>
              <a:t>ettings/ Circumstances </a:t>
            </a:r>
            <a:endParaRPr lang="en-US" b="1" dirty="0"/>
          </a:p>
        </p:txBody>
      </p:sp>
      <p:sp>
        <p:nvSpPr>
          <p:cNvPr id="6" name="Subtitle 5"/>
          <p:cNvSpPr>
            <a:spLocks noGrp="1"/>
          </p:cNvSpPr>
          <p:nvPr>
            <p:ph type="subTitle" idx="1"/>
          </p:nvPr>
        </p:nvSpPr>
        <p:spPr/>
        <p:txBody>
          <a:bodyPr/>
          <a:lstStyle/>
          <a:p>
            <a:r>
              <a:rPr lang="en-US" b="1" dirty="0" smtClean="0"/>
              <a:t>Allan Anderson, MD, CMD, DFAPA</a:t>
            </a:r>
            <a:endParaRPr lang="en-US" b="1" dirty="0"/>
          </a:p>
        </p:txBody>
      </p:sp>
    </p:spTree>
    <p:extLst>
      <p:ext uri="{BB962C8B-B14F-4D97-AF65-F5344CB8AC3E}">
        <p14:creationId xmlns:p14="http://schemas.microsoft.com/office/powerpoint/2010/main" val="34212994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04345" y="914400"/>
            <a:ext cx="8534400" cy="648736"/>
          </a:xfrm>
        </p:spPr>
        <p:txBody>
          <a:bodyPr lIns="0" tIns="0" rIns="0" bIns="0">
            <a:noAutofit/>
          </a:bodyPr>
          <a:lstStyle/>
          <a:p>
            <a:r>
              <a:rPr lang="en-US" altLang="en-US" sz="3100" b="1" dirty="0" smtClean="0">
                <a:solidFill>
                  <a:schemeClr val="tx1"/>
                </a:solidFill>
                <a:latin typeface="Gill Sans MT" pitchFamily="34" charset="0"/>
                <a:sym typeface="Gill Sans MT" pitchFamily="34" charset="0"/>
              </a:rPr>
              <a:t>Presenter – Allan Anderson, MD, CMD, DFAPA</a:t>
            </a:r>
            <a:endParaRPr lang="en-US" altLang="en-US" sz="3100" b="1" dirty="0" smtClean="0">
              <a:solidFill>
                <a:schemeClr val="tx1"/>
              </a:solidFill>
            </a:endParaRPr>
          </a:p>
        </p:txBody>
      </p:sp>
      <p:sp>
        <p:nvSpPr>
          <p:cNvPr id="8195" name="Rectangle 2"/>
          <p:cNvSpPr>
            <a:spLocks noGrp="1" noChangeArrowheads="1"/>
          </p:cNvSpPr>
          <p:nvPr>
            <p:ph type="body" sz="quarter" idx="11"/>
          </p:nvPr>
        </p:nvSpPr>
        <p:spPr>
          <a:xfrm>
            <a:off x="1143000" y="1981200"/>
            <a:ext cx="2209800" cy="2362200"/>
          </a:xfrm>
        </p:spPr>
        <p:txBody>
          <a:bodyPr lIns="0" tIns="0" rIns="0" bIns="0">
            <a:normAutofit/>
          </a:bodyPr>
          <a:lstStyle/>
          <a:p>
            <a:pPr marL="150813" indent="-150813" defTabSz="914400" eaLnBrk="1">
              <a:lnSpc>
                <a:spcPct val="90000"/>
              </a:lnSpc>
              <a:spcBef>
                <a:spcPts val="600"/>
              </a:spcBef>
              <a:buClr>
                <a:srgbClr val="727CA3"/>
              </a:buClr>
              <a:buFont typeface="Wingdings 3" pitchFamily="18" charset="2"/>
              <a:buNone/>
            </a:pPr>
            <a:endParaRPr lang="en-US" altLang="en-US" sz="2400" dirty="0" smtClean="0">
              <a:latin typeface="Gill Sans MT" pitchFamily="34" charset="0"/>
              <a:ea typeface="Gill Sans MT" pitchFamily="34" charset="0"/>
              <a:cs typeface="Gill Sans MT" pitchFamily="34" charset="0"/>
              <a:sym typeface="Gill Sans MT" pitchFamily="34" charset="0"/>
            </a:endParaRPr>
          </a:p>
        </p:txBody>
      </p:sp>
      <p:sp>
        <p:nvSpPr>
          <p:cNvPr id="2" name="Text Placeholder 1"/>
          <p:cNvSpPr>
            <a:spLocks noGrp="1"/>
          </p:cNvSpPr>
          <p:nvPr>
            <p:ph type="body" sz="quarter" idx="12"/>
          </p:nvPr>
        </p:nvSpPr>
        <p:spPr>
          <a:xfrm>
            <a:off x="3657600" y="1981200"/>
            <a:ext cx="5029200" cy="4572000"/>
          </a:xfrm>
        </p:spPr>
        <p:txBody>
          <a:bodyPr>
            <a:normAutofit/>
          </a:bodyPr>
          <a:lstStyle/>
          <a:p>
            <a:pPr marL="150813" indent="-150813">
              <a:lnSpc>
                <a:spcPct val="90000"/>
              </a:lnSpc>
              <a:spcBef>
                <a:spcPts val="600"/>
              </a:spcBef>
              <a:buClr>
                <a:srgbClr val="727CA3"/>
              </a:buClr>
              <a:buFont typeface="Wingdings 3" pitchFamily="18" charset="2"/>
              <a:buChar char=""/>
            </a:pPr>
            <a:r>
              <a:rPr lang="en-US" altLang="en-US" dirty="0">
                <a:latin typeface="Gill Sans MT" pitchFamily="34" charset="0"/>
                <a:ea typeface="Gill Sans MT" pitchFamily="34" charset="0"/>
                <a:cs typeface="Gill Sans MT" pitchFamily="34" charset="0"/>
                <a:sym typeface="Gill Sans MT" pitchFamily="34" charset="0"/>
              </a:rPr>
              <a:t>Medical Director, Samuel and Alexia Bratton Memory Clinic, Easton, Maryland</a:t>
            </a:r>
          </a:p>
          <a:p>
            <a:pPr marL="150813" indent="-150813">
              <a:lnSpc>
                <a:spcPct val="90000"/>
              </a:lnSpc>
              <a:spcBef>
                <a:spcPts val="600"/>
              </a:spcBef>
              <a:buClr>
                <a:srgbClr val="727CA3"/>
              </a:buClr>
              <a:buNone/>
            </a:pPr>
            <a:endParaRPr lang="en-US" altLang="en-US" dirty="0">
              <a:latin typeface="Gill Sans MT" pitchFamily="34" charset="0"/>
              <a:ea typeface="Gill Sans MT" pitchFamily="34" charset="0"/>
              <a:cs typeface="Gill Sans MT" pitchFamily="34" charset="0"/>
              <a:sym typeface="Gill Sans MT" pitchFamily="34" charset="0"/>
            </a:endParaRPr>
          </a:p>
          <a:p>
            <a:pPr marL="150813" indent="-150813">
              <a:lnSpc>
                <a:spcPct val="90000"/>
              </a:lnSpc>
              <a:spcBef>
                <a:spcPts val="600"/>
              </a:spcBef>
              <a:buClr>
                <a:srgbClr val="727CA3"/>
              </a:buClr>
              <a:buFont typeface="Wingdings 3" pitchFamily="18" charset="2"/>
              <a:buChar char=""/>
            </a:pPr>
            <a:r>
              <a:rPr lang="en-US" altLang="en-US" dirty="0" smtClean="0">
                <a:latin typeface="Gill Sans MT" pitchFamily="34" charset="0"/>
                <a:ea typeface="Gill Sans MT" pitchFamily="34" charset="0"/>
                <a:cs typeface="Gill Sans MT" pitchFamily="34" charset="0"/>
                <a:sym typeface="Gill Sans MT" pitchFamily="34" charset="0"/>
              </a:rPr>
              <a:t>Alternate </a:t>
            </a:r>
            <a:r>
              <a:rPr lang="en-US" altLang="en-US" dirty="0">
                <a:latin typeface="Gill Sans MT" pitchFamily="34" charset="0"/>
                <a:ea typeface="Gill Sans MT" pitchFamily="34" charset="0"/>
                <a:cs typeface="Gill Sans MT" pitchFamily="34" charset="0"/>
                <a:sym typeface="Gill Sans MT" pitchFamily="34" charset="0"/>
              </a:rPr>
              <a:t>Representative,  AMA/Specialty Society RVS Update Committee (RUC)</a:t>
            </a:r>
          </a:p>
          <a:p>
            <a:pPr marL="150813" indent="-150813">
              <a:lnSpc>
                <a:spcPct val="90000"/>
              </a:lnSpc>
              <a:spcBef>
                <a:spcPts val="600"/>
              </a:spcBef>
              <a:buClr>
                <a:srgbClr val="727CA3"/>
              </a:buClr>
              <a:buFont typeface="Wingdings 3" pitchFamily="18" charset="2"/>
              <a:buChar char=""/>
            </a:pPr>
            <a:endParaRPr lang="en-US" altLang="en-US" dirty="0">
              <a:latin typeface="Gill Sans MT" pitchFamily="34" charset="0"/>
              <a:ea typeface="Gill Sans MT" pitchFamily="34" charset="0"/>
              <a:cs typeface="Gill Sans MT" pitchFamily="34" charset="0"/>
              <a:sym typeface="Gill Sans MT" pitchFamily="34" charset="0"/>
            </a:endParaRPr>
          </a:p>
          <a:p>
            <a:pPr marL="150813" indent="-150813">
              <a:lnSpc>
                <a:spcPct val="90000"/>
              </a:lnSpc>
              <a:spcBef>
                <a:spcPts val="600"/>
              </a:spcBef>
              <a:buClr>
                <a:srgbClr val="727CA3"/>
              </a:buClr>
              <a:buFont typeface="Wingdings 3" pitchFamily="18" charset="2"/>
              <a:buChar char=""/>
            </a:pPr>
            <a:r>
              <a:rPr lang="en-US" altLang="en-US" dirty="0">
                <a:latin typeface="Gill Sans MT" pitchFamily="34" charset="0"/>
                <a:ea typeface="Gill Sans MT" pitchFamily="34" charset="0"/>
                <a:cs typeface="Gill Sans MT" pitchFamily="34" charset="0"/>
                <a:sym typeface="Gill Sans MT" pitchFamily="34" charset="0"/>
              </a:rPr>
              <a:t>Immediate Past President,  AAGP</a:t>
            </a:r>
          </a:p>
          <a:p>
            <a:pPr marL="150813" indent="-150813">
              <a:lnSpc>
                <a:spcPct val="90000"/>
              </a:lnSpc>
              <a:spcBef>
                <a:spcPts val="600"/>
              </a:spcBef>
              <a:buClr>
                <a:srgbClr val="727CA3"/>
              </a:buClr>
              <a:buNone/>
            </a:pPr>
            <a:endParaRPr lang="en-US" altLang="en-US" dirty="0">
              <a:latin typeface="Gill Sans MT" pitchFamily="34" charset="0"/>
              <a:ea typeface="Gill Sans MT" pitchFamily="34" charset="0"/>
              <a:cs typeface="Gill Sans MT" pitchFamily="34" charset="0"/>
              <a:sym typeface="Gill Sans MT" pitchFamily="34" charset="0"/>
            </a:endParaRPr>
          </a:p>
          <a:p>
            <a:pPr marL="150813" indent="-150813">
              <a:lnSpc>
                <a:spcPct val="90000"/>
              </a:lnSpc>
              <a:spcBef>
                <a:spcPts val="600"/>
              </a:spcBef>
              <a:buClr>
                <a:srgbClr val="727CA3"/>
              </a:buClr>
              <a:buFont typeface="Wingdings 3" pitchFamily="18" charset="2"/>
              <a:buChar char=""/>
            </a:pPr>
            <a:r>
              <a:rPr lang="en-US" altLang="en-US" dirty="0">
                <a:latin typeface="Gill Sans MT" pitchFamily="34" charset="0"/>
                <a:ea typeface="Gill Sans MT" pitchFamily="34" charset="0"/>
                <a:cs typeface="Gill Sans MT" pitchFamily="34" charset="0"/>
                <a:sym typeface="Gill Sans MT" pitchFamily="34" charset="0"/>
              </a:rPr>
              <a:t>Member,  APA Committee on RBRVS, Codes and Reimbursement</a:t>
            </a:r>
            <a:endParaRPr lang="en-US" altLang="en-US" dirty="0"/>
          </a:p>
          <a:p>
            <a:pPr marL="6858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81200"/>
            <a:ext cx="2362200" cy="2362200"/>
          </a:xfrm>
          <a:prstGeom prst="rect">
            <a:avLst/>
          </a:prstGeom>
        </p:spPr>
      </p:pic>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84</a:t>
            </a:fld>
            <a:endParaRPr lang="en-US" dirty="0"/>
          </a:p>
        </p:txBody>
      </p:sp>
    </p:spTree>
    <p:extLst>
      <p:ext uri="{BB962C8B-B14F-4D97-AF65-F5344CB8AC3E}">
        <p14:creationId xmlns:p14="http://schemas.microsoft.com/office/powerpoint/2010/main" val="2256271295"/>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Disclosure</a:t>
            </a:r>
            <a:endParaRPr lang="en-US" altLang="en-US" dirty="0" smtClean="0">
              <a:solidFill>
                <a:schemeClr val="tx1"/>
              </a:solidFill>
            </a:endParaRPr>
          </a:p>
        </p:txBody>
      </p:sp>
      <p:sp>
        <p:nvSpPr>
          <p:cNvPr id="10243" name="Rectangle 2"/>
          <p:cNvSpPr>
            <a:spLocks noGrp="1" noChangeArrowheads="1"/>
          </p:cNvSpPr>
          <p:nvPr>
            <p:ph idx="1"/>
          </p:nvPr>
        </p:nvSpPr>
        <p:spPr/>
        <p:txBody>
          <a:bodyPr>
            <a:normAutofit/>
          </a:bodyPr>
          <a:lstStyle/>
          <a:p>
            <a:pPr marL="0" indent="0" defTabSz="914400" eaLnBrk="1">
              <a:spcBef>
                <a:spcPts val="600"/>
              </a:spcBef>
              <a:buClr>
                <a:srgbClr val="727CA3"/>
              </a:buClr>
              <a:buSzPct val="76000"/>
              <a:buNone/>
            </a:pPr>
            <a:r>
              <a:rPr lang="en-US" altLang="en-US" dirty="0" smtClean="0">
                <a:solidFill>
                  <a:schemeClr val="tx1"/>
                </a:solidFill>
                <a:ea typeface="Gill Sans MT" pitchFamily="34" charset="0"/>
                <a:cs typeface="Gill Sans MT" pitchFamily="34" charset="0"/>
                <a:sym typeface="Gill Sans MT" pitchFamily="34" charset="0"/>
              </a:rPr>
              <a:t>As the APA alternate representative to the AMA RVS Update Committee (RUC) I receive reimbursement for expenses of attending the RUC meetings but no additional remuneration for time.</a:t>
            </a:r>
            <a:endParaRPr lang="en-US" altLang="en-US" dirty="0" smtClean="0">
              <a:solidFill>
                <a:schemeClr val="tx1"/>
              </a:solidFil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85</a:t>
            </a:fld>
            <a:endParaRPr lang="en-US" dirty="0"/>
          </a:p>
        </p:txBody>
      </p:sp>
    </p:spTree>
    <p:extLst>
      <p:ext uri="{BB962C8B-B14F-4D97-AF65-F5344CB8AC3E}">
        <p14:creationId xmlns:p14="http://schemas.microsoft.com/office/powerpoint/2010/main" val="3320263336"/>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defTabSz="914400" eaLnBrk="1"/>
            <a:r>
              <a:rPr lang="en-US" altLang="en-US" sz="3200" b="1" dirty="0" smtClean="0">
                <a:solidFill>
                  <a:schemeClr val="tx1"/>
                </a:solidFill>
                <a:ea typeface="Bookman Old Style" pitchFamily="18" charset="0"/>
                <a:cs typeface="Bookman Old Style" pitchFamily="18" charset="0"/>
                <a:sym typeface="Bookman Old Style" pitchFamily="18" charset="0"/>
              </a:rPr>
              <a:t>Coding for special situations</a:t>
            </a:r>
            <a:endParaRPr lang="en-US" altLang="en-US" b="1" dirty="0" smtClean="0">
              <a:solidFill>
                <a:schemeClr val="tx1"/>
              </a:solidFill>
            </a:endParaRPr>
          </a:p>
        </p:txBody>
      </p:sp>
      <p:sp>
        <p:nvSpPr>
          <p:cNvPr id="11267" name="Rectangle 2"/>
          <p:cNvSpPr>
            <a:spLocks noGrp="1" noChangeArrowheads="1"/>
          </p:cNvSpPr>
          <p:nvPr>
            <p:ph idx="1"/>
          </p:nvPr>
        </p:nvSpPr>
        <p:spPr>
          <a:xfrm>
            <a:off x="1048093" y="1835473"/>
            <a:ext cx="7638708" cy="3927629"/>
          </a:xfrm>
        </p:spPr>
        <p:txBody>
          <a:bodyPr>
            <a:normAutofit/>
          </a:bodyPr>
          <a:lstStyle/>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ea typeface="Gill Sans MT" pitchFamily="34" charset="0"/>
                <a:cs typeface="Gill Sans MT" pitchFamily="34" charset="0"/>
                <a:sym typeface="Gill Sans MT" pitchFamily="34" charset="0"/>
              </a:rPr>
              <a:t>Coding in Long-Term Care: NF and ALF</a:t>
            </a:r>
          </a:p>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ea typeface="Gill Sans MT" pitchFamily="34" charset="0"/>
                <a:cs typeface="Gill Sans MT" pitchFamily="34" charset="0"/>
                <a:sym typeface="Gill Sans MT" pitchFamily="34" charset="0"/>
              </a:rPr>
              <a:t>Selecting Appropriate Code by Time</a:t>
            </a:r>
          </a:p>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ea typeface="Gill Sans MT" pitchFamily="34" charset="0"/>
                <a:cs typeface="Gill Sans MT" pitchFamily="34" charset="0"/>
                <a:sym typeface="Gill Sans MT" pitchFamily="34" charset="0"/>
              </a:rPr>
              <a:t>Transition Care Management Codes</a:t>
            </a:r>
          </a:p>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ea typeface="Gill Sans MT" pitchFamily="34" charset="0"/>
                <a:cs typeface="Gill Sans MT" pitchFamily="34" charset="0"/>
                <a:sym typeface="Gill Sans MT" pitchFamily="34" charset="0"/>
              </a:rPr>
              <a:t>Chronic Care Coordination Codes</a:t>
            </a:r>
          </a:p>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ea typeface="Gill Sans MT" pitchFamily="34" charset="0"/>
                <a:cs typeface="Gill Sans MT" pitchFamily="34" charset="0"/>
                <a:sym typeface="Gill Sans MT" pitchFamily="34" charset="0"/>
              </a:rPr>
              <a:t>Interactive Codes </a:t>
            </a:r>
          </a:p>
          <a:p>
            <a:pPr marL="273050" indent="-273050" defTabSz="914400" eaLnBrk="1">
              <a:spcBef>
                <a:spcPts val="600"/>
              </a:spcBef>
              <a:buClr>
                <a:srgbClr val="727CA3"/>
              </a:buClr>
              <a:buSzPct val="76000"/>
              <a:buFont typeface="Wingdings 3" pitchFamily="18" charset="2"/>
              <a:buChar char=""/>
            </a:pPr>
            <a:r>
              <a:rPr lang="en-US" altLang="en-US" dirty="0" smtClean="0">
                <a:solidFill>
                  <a:schemeClr val="tx1"/>
                </a:solidFill>
                <a:sym typeface="Gill Sans MT" pitchFamily="34" charset="0"/>
              </a:rPr>
              <a:t>“Incident To”</a:t>
            </a:r>
            <a:endParaRPr lang="en-US" altLang="en-US" dirty="0" smtClean="0">
              <a:solidFill>
                <a:schemeClr val="tx1"/>
              </a:solidFil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86</a:t>
            </a:fld>
            <a:endParaRPr lang="en-US" dirty="0"/>
          </a:p>
        </p:txBody>
      </p:sp>
    </p:spTree>
    <p:extLst>
      <p:ext uri="{BB962C8B-B14F-4D97-AF65-F5344CB8AC3E}">
        <p14:creationId xmlns:p14="http://schemas.microsoft.com/office/powerpoint/2010/main" val="1661929045"/>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Long-Term Care Coding</a:t>
            </a:r>
            <a:endParaRPr lang="en-US" altLang="en-US" dirty="0" smtClean="0">
              <a:solidFill>
                <a:schemeClr val="tx1"/>
              </a:solidFill>
            </a:endParaRPr>
          </a:p>
        </p:txBody>
      </p:sp>
      <p:sp>
        <p:nvSpPr>
          <p:cNvPr id="12291" name="AutoShape 2"/>
          <p:cNvSpPr>
            <a:spLocks/>
          </p:cNvSpPr>
          <p:nvPr/>
        </p:nvSpPr>
        <p:spPr bwMode="auto">
          <a:xfrm>
            <a:off x="8610601" y="6551613"/>
            <a:ext cx="301625"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fld id="{98356D82-D2BE-4F46-A6FD-931FE4A1F59B}" type="slidenum">
              <a:rPr lang="en-US" altLang="en-US" sz="1400">
                <a:solidFill>
                  <a:srgbClr val="464653"/>
                </a:solidFill>
              </a:rPr>
              <a:pPr eaLnBrk="1"/>
              <a:t>87</a:t>
            </a:fld>
            <a:endParaRPr lang="en-US" altLang="en-US"/>
          </a:p>
        </p:txBody>
      </p:sp>
    </p:spTree>
    <p:extLst>
      <p:ext uri="{BB962C8B-B14F-4D97-AF65-F5344CB8AC3E}">
        <p14:creationId xmlns:p14="http://schemas.microsoft.com/office/powerpoint/2010/main" val="302601279"/>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2898775" y="6356351"/>
            <a:ext cx="3505200"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algn="r" eaLnBrk="1"/>
            <a:endParaRPr lang="en-US" altLang="en-US" dirty="0"/>
          </a:p>
        </p:txBody>
      </p:sp>
      <p:sp>
        <p:nvSpPr>
          <p:cNvPr id="13315" name="Rectangle 2"/>
          <p:cNvSpPr>
            <a:spLocks noGrp="1" noChangeArrowheads="1"/>
          </p:cNvSpPr>
          <p:nvPr>
            <p:ph type="title"/>
          </p:nvPr>
        </p:nvSpPr>
        <p:spPr/>
        <p:txBody>
          <a:bodyPr lIns="0" tIns="0" rIns="0" bIns="0"/>
          <a:lstStyle/>
          <a:p>
            <a:pPr defTabSz="914400" eaLnBrk="1"/>
            <a:r>
              <a:rPr lang="en-US" altLang="en-US" sz="3200" b="1" dirty="0" smtClean="0">
                <a:solidFill>
                  <a:schemeClr val="tx1"/>
                </a:solidFill>
                <a:ea typeface="Bookman Old Style" pitchFamily="18" charset="0"/>
                <a:cs typeface="Bookman Old Style" pitchFamily="18" charset="0"/>
                <a:sym typeface="Bookman Old Style" pitchFamily="18" charset="0"/>
              </a:rPr>
              <a:t>Nursing Facility Codes</a:t>
            </a:r>
            <a:endParaRPr lang="en-US" altLang="en-US" dirty="0" smtClean="0">
              <a:solidFill>
                <a:schemeClr val="tx1"/>
              </a:solidFill>
            </a:endParaRPr>
          </a:p>
        </p:txBody>
      </p:sp>
      <p:sp>
        <p:nvSpPr>
          <p:cNvPr id="13316" name="Rectangle 3"/>
          <p:cNvSpPr>
            <a:spLocks noGrp="1" noChangeArrowheads="1"/>
          </p:cNvSpPr>
          <p:nvPr>
            <p:ph type="body" sz="quarter" idx="11"/>
          </p:nvPr>
        </p:nvSpPr>
        <p:spPr/>
        <p:txBody>
          <a:bodyPr lIns="0" tIns="0" rIns="0" bIns="0">
            <a:normAutofit/>
          </a:bodyPr>
          <a:lstStyle/>
          <a:p>
            <a:pPr marL="0" indent="0" defTabSz="914400" eaLnBrk="1">
              <a:spcBef>
                <a:spcPts val="600"/>
              </a:spcBef>
              <a:buClr>
                <a:srgbClr val="727CA3"/>
              </a:buClr>
              <a:buSzPct val="76000"/>
              <a:buNone/>
            </a:pPr>
            <a:r>
              <a:rPr lang="en-US" altLang="en-US" sz="2600" b="1" dirty="0" smtClean="0">
                <a:solidFill>
                  <a:schemeClr val="tx1"/>
                </a:solidFill>
                <a:ea typeface="Gill Sans MT" pitchFamily="34" charset="0"/>
                <a:cs typeface="Gill Sans MT" pitchFamily="34" charset="0"/>
                <a:sym typeface="Gill Sans MT" pitchFamily="34" charset="0"/>
              </a:rPr>
              <a:t>Initial Visit Codes</a:t>
            </a:r>
            <a:endParaRPr lang="en-US" altLang="en-US" sz="2300" b="1" dirty="0" smtClean="0">
              <a:solidFill>
                <a:schemeClr val="tx1"/>
              </a:solidFill>
              <a:ea typeface="Gill Sans MT" pitchFamily="34" charset="0"/>
              <a:cs typeface="Gill Sans MT" pitchFamily="34" charset="0"/>
              <a:sym typeface="Gill Sans MT" pitchFamily="34" charset="0"/>
            </a:endParaRP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99304	(25)</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99305	(35)</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99306	(45)</a:t>
            </a:r>
          </a:p>
          <a:p>
            <a:pPr marL="547688" lvl="1" indent="-273050" defTabSz="914400" eaLnBrk="1">
              <a:spcBef>
                <a:spcPts val="500"/>
              </a:spcBef>
              <a:buClr>
                <a:srgbClr val="9FB8CD"/>
              </a:buClr>
              <a:buSzPct val="76000"/>
              <a:buFont typeface="Wingdings 3" pitchFamily="18" charset="2"/>
              <a:buChar char=""/>
            </a:pPr>
            <a:endParaRPr lang="en-US" altLang="en-US" sz="2300" dirty="0">
              <a:solidFill>
                <a:schemeClr val="tx1"/>
              </a:solidFill>
              <a:sym typeface="Gill Sans MT" pitchFamily="34" charset="0"/>
            </a:endParaRPr>
          </a:p>
          <a:p>
            <a:pPr marL="547688" lvl="1" indent="-273050" defTabSz="914400" eaLnBrk="1">
              <a:spcBef>
                <a:spcPts val="500"/>
              </a:spcBef>
              <a:buClr>
                <a:srgbClr val="9FB8CD"/>
              </a:buClr>
              <a:buSzPct val="76000"/>
              <a:buFont typeface="Wingdings 3" pitchFamily="18" charset="2"/>
              <a:buChar char=""/>
            </a:pPr>
            <a:endParaRPr lang="en-US" altLang="en-US" dirty="0" smtClean="0">
              <a:solidFill>
                <a:schemeClr val="tx1"/>
              </a:solidFill>
            </a:endParaRPr>
          </a:p>
        </p:txBody>
      </p:sp>
      <p:sp>
        <p:nvSpPr>
          <p:cNvPr id="2" name="Text Placeholder 1"/>
          <p:cNvSpPr>
            <a:spLocks noGrp="1"/>
          </p:cNvSpPr>
          <p:nvPr>
            <p:ph type="body" sz="quarter" idx="12"/>
          </p:nvPr>
        </p:nvSpPr>
        <p:spPr>
          <a:xfrm>
            <a:off x="4876800" y="1981200"/>
            <a:ext cx="4038600" cy="4267200"/>
          </a:xfrm>
        </p:spPr>
        <p:txBody>
          <a:bodyPr/>
          <a:lstStyle/>
          <a:p>
            <a:pPr marL="68580" indent="0">
              <a:spcBef>
                <a:spcPts val="600"/>
              </a:spcBef>
              <a:buClr>
                <a:srgbClr val="727CA3"/>
              </a:buClr>
              <a:buNone/>
            </a:pPr>
            <a:r>
              <a:rPr lang="en-US" altLang="en-US" sz="2600" b="1" dirty="0">
                <a:solidFill>
                  <a:schemeClr val="tx1"/>
                </a:solidFill>
              </a:rPr>
              <a:t>Subsequent Visit Codes</a:t>
            </a:r>
          </a:p>
          <a:p>
            <a:pPr lvl="1">
              <a:spcBef>
                <a:spcPts val="500"/>
              </a:spcBef>
              <a:buClr>
                <a:srgbClr val="9FB8CD"/>
              </a:buClr>
              <a:buFont typeface="Wingdings 3" pitchFamily="18" charset="2"/>
              <a:buChar char=""/>
            </a:pPr>
            <a:r>
              <a:rPr lang="en-US" altLang="en-US" sz="2300" dirty="0">
                <a:solidFill>
                  <a:schemeClr val="tx1"/>
                </a:solidFill>
              </a:rPr>
              <a:t>99307	(10)</a:t>
            </a:r>
          </a:p>
          <a:p>
            <a:pPr lvl="1">
              <a:spcBef>
                <a:spcPts val="500"/>
              </a:spcBef>
              <a:buClr>
                <a:srgbClr val="9FB8CD"/>
              </a:buClr>
              <a:buFont typeface="Wingdings 3" pitchFamily="18" charset="2"/>
              <a:buChar char=""/>
            </a:pPr>
            <a:r>
              <a:rPr lang="en-US" altLang="en-US" sz="2300" dirty="0">
                <a:solidFill>
                  <a:schemeClr val="tx1"/>
                </a:solidFill>
              </a:rPr>
              <a:t>99308	(15)</a:t>
            </a:r>
          </a:p>
          <a:p>
            <a:pPr lvl="1">
              <a:spcBef>
                <a:spcPts val="500"/>
              </a:spcBef>
              <a:buClr>
                <a:srgbClr val="9FB8CD"/>
              </a:buClr>
              <a:buFont typeface="Wingdings 3" pitchFamily="18" charset="2"/>
              <a:buChar char=""/>
            </a:pPr>
            <a:r>
              <a:rPr lang="en-US" altLang="en-US" sz="2300" dirty="0">
                <a:solidFill>
                  <a:schemeClr val="tx1"/>
                </a:solidFill>
              </a:rPr>
              <a:t>99309	(25)</a:t>
            </a:r>
          </a:p>
          <a:p>
            <a:pPr lvl="1">
              <a:spcBef>
                <a:spcPts val="500"/>
              </a:spcBef>
              <a:buClr>
                <a:srgbClr val="9FB8CD"/>
              </a:buClr>
              <a:buFont typeface="Wingdings 3" pitchFamily="18" charset="2"/>
              <a:buChar char=""/>
            </a:pPr>
            <a:r>
              <a:rPr lang="en-US" altLang="en-US" sz="2300" dirty="0">
                <a:solidFill>
                  <a:schemeClr val="tx1"/>
                </a:solidFill>
              </a:rPr>
              <a:t>99310	(35)</a:t>
            </a:r>
            <a:endParaRPr lang="en-US" altLang="en-US" sz="2600" dirty="0">
              <a:solidFill>
                <a:schemeClr val="tx1"/>
              </a:solidFill>
            </a:endParaRPr>
          </a:p>
          <a:p>
            <a:pPr marL="68580" indent="0">
              <a:buNone/>
            </a:pPr>
            <a:endParaRPr lang="en-US" dirty="0"/>
          </a:p>
        </p:txBody>
      </p:sp>
      <p:sp>
        <p:nvSpPr>
          <p:cNvPr id="13317" name="AutoShape 4"/>
          <p:cNvSpPr>
            <a:spLocks/>
          </p:cNvSpPr>
          <p:nvPr/>
        </p:nvSpPr>
        <p:spPr bwMode="auto">
          <a:xfrm>
            <a:off x="4632326" y="1904999"/>
            <a:ext cx="4041775" cy="4113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273050" indent="-273050">
              <a:defRPr>
                <a:solidFill>
                  <a:srgbClr val="000000"/>
                </a:solidFill>
                <a:latin typeface="Gill Sans MT" pitchFamily="34" charset="0"/>
                <a:ea typeface="Gill Sans MT" pitchFamily="34" charset="0"/>
                <a:cs typeface="Gill Sans MT" pitchFamily="34" charset="0"/>
                <a:sym typeface="Gill Sans MT" pitchFamily="34" charset="0"/>
              </a:defRPr>
            </a:lvl1pPr>
            <a:lvl2pPr marL="547688" indent="-2730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lvl="1" eaLnBrk="1">
              <a:spcBef>
                <a:spcPts val="500"/>
              </a:spcBef>
              <a:buClr>
                <a:srgbClr val="9FB8CD"/>
              </a:buClr>
              <a:buSzPct val="76000"/>
              <a:buFont typeface="Wingdings 3" pitchFamily="18" charset="2"/>
              <a:buChar char=""/>
            </a:pPr>
            <a:endParaRPr lang="en-US" altLang="en-US" sz="2300" dirty="0">
              <a:solidFill>
                <a:srgbClr val="464653"/>
              </a:solidFill>
            </a:endParaRPr>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88</a:t>
            </a:fld>
            <a:endParaRPr lang="en-US" dirty="0"/>
          </a:p>
        </p:txBody>
      </p:sp>
    </p:spTree>
    <p:extLst>
      <p:ext uri="{BB962C8B-B14F-4D97-AF65-F5344CB8AC3E}">
        <p14:creationId xmlns:p14="http://schemas.microsoft.com/office/powerpoint/2010/main" val="1703795826"/>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2898775" y="6356351"/>
            <a:ext cx="3505200"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algn="r" eaLnBrk="1"/>
            <a:endParaRPr lang="en-US" altLang="en-US" dirty="0"/>
          </a:p>
        </p:txBody>
      </p:sp>
      <p:sp>
        <p:nvSpPr>
          <p:cNvPr id="14339" name="Rectangle 2"/>
          <p:cNvSpPr>
            <a:spLocks noGrp="1" noChangeArrowheads="1"/>
          </p:cNvSpPr>
          <p:nvPr>
            <p:ph type="title"/>
          </p:nvPr>
        </p:nvSpPr>
        <p:spPr/>
        <p:txBody>
          <a:bodyPr lIns="0" tIns="0" rIns="0" bIns="0">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ALF Codes</a:t>
            </a:r>
            <a:endParaRPr lang="en-US" altLang="en-US" b="1" dirty="0" smtClean="0">
              <a:solidFill>
                <a:schemeClr val="tx1"/>
              </a:solidFill>
            </a:endParaRPr>
          </a:p>
        </p:txBody>
      </p:sp>
      <p:sp>
        <p:nvSpPr>
          <p:cNvPr id="14340" name="Rectangle 3"/>
          <p:cNvSpPr>
            <a:spLocks noGrp="1" noChangeArrowheads="1"/>
          </p:cNvSpPr>
          <p:nvPr>
            <p:ph type="body" sz="quarter" idx="11"/>
          </p:nvPr>
        </p:nvSpPr>
        <p:spPr/>
        <p:txBody>
          <a:bodyPr lIns="0" tIns="0" rIns="0" bIns="0"/>
          <a:lstStyle/>
          <a:p>
            <a:pPr marL="0" indent="0" defTabSz="914400" eaLnBrk="1">
              <a:spcBef>
                <a:spcPts val="600"/>
              </a:spcBef>
              <a:buClr>
                <a:srgbClr val="727CA3"/>
              </a:buClr>
              <a:buSzPct val="76000"/>
              <a:buNone/>
            </a:pPr>
            <a:r>
              <a:rPr lang="en-US" altLang="en-US" sz="2600" b="1" dirty="0" smtClean="0">
                <a:solidFill>
                  <a:schemeClr val="tx1"/>
                </a:solidFill>
                <a:ea typeface="Gill Sans MT" pitchFamily="34" charset="0"/>
                <a:cs typeface="Gill Sans MT" pitchFamily="34" charset="0"/>
                <a:sym typeface="Gill Sans MT" pitchFamily="34" charset="0"/>
              </a:rPr>
              <a:t>Initial Visit Codes</a:t>
            </a:r>
            <a:endParaRPr lang="en-US" altLang="en-US" sz="2300" b="1" dirty="0" smtClean="0">
              <a:solidFill>
                <a:schemeClr val="tx1"/>
              </a:solidFill>
              <a:ea typeface="Gill Sans MT" pitchFamily="34" charset="0"/>
              <a:cs typeface="Gill Sans MT" pitchFamily="34" charset="0"/>
              <a:sym typeface="Gill Sans MT" pitchFamily="34" charset="0"/>
            </a:endParaRP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99324	(20)</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99325	(30)</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99326	(45)</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99327	(60)</a:t>
            </a:r>
          </a:p>
          <a:p>
            <a:pPr marL="547688" lvl="1" indent="-273050" defTabSz="914400" eaLnBrk="1">
              <a:spcBef>
                <a:spcPts val="500"/>
              </a:spcBef>
              <a:buClr>
                <a:srgbClr val="9FB8CD"/>
              </a:buClr>
              <a:buSzPct val="76000"/>
              <a:buFont typeface="Wingdings 3" pitchFamily="18" charset="2"/>
              <a:buChar char=""/>
            </a:pPr>
            <a:r>
              <a:rPr lang="en-US" altLang="en-US" sz="2300" dirty="0" smtClean="0">
                <a:solidFill>
                  <a:schemeClr val="tx1"/>
                </a:solidFill>
                <a:ea typeface="Gill Sans MT" pitchFamily="34" charset="0"/>
                <a:cs typeface="Gill Sans MT" pitchFamily="34" charset="0"/>
                <a:sym typeface="Gill Sans MT" pitchFamily="34" charset="0"/>
              </a:rPr>
              <a:t>99328	(75)</a:t>
            </a:r>
            <a:endParaRPr lang="en-US" altLang="en-US" dirty="0" smtClean="0">
              <a:solidFill>
                <a:schemeClr val="tx1"/>
              </a:solidFill>
            </a:endParaRPr>
          </a:p>
        </p:txBody>
      </p:sp>
      <p:sp>
        <p:nvSpPr>
          <p:cNvPr id="2" name="Text Placeholder 1"/>
          <p:cNvSpPr>
            <a:spLocks noGrp="1"/>
          </p:cNvSpPr>
          <p:nvPr>
            <p:ph type="body" sz="quarter" idx="12"/>
          </p:nvPr>
        </p:nvSpPr>
        <p:spPr>
          <a:xfrm>
            <a:off x="4876800" y="1981200"/>
            <a:ext cx="4114800" cy="4267200"/>
          </a:xfrm>
        </p:spPr>
        <p:txBody>
          <a:bodyPr/>
          <a:lstStyle/>
          <a:p>
            <a:pPr marL="68580" indent="0">
              <a:spcBef>
                <a:spcPts val="600"/>
              </a:spcBef>
              <a:buClr>
                <a:srgbClr val="727CA3"/>
              </a:buClr>
              <a:buNone/>
            </a:pPr>
            <a:r>
              <a:rPr lang="en-US" altLang="en-US" sz="2600" b="1" dirty="0">
                <a:solidFill>
                  <a:schemeClr val="tx1"/>
                </a:solidFill>
              </a:rPr>
              <a:t>Subsequent Visit </a:t>
            </a:r>
            <a:r>
              <a:rPr lang="en-US" altLang="en-US" sz="2600" b="1" dirty="0" smtClean="0">
                <a:solidFill>
                  <a:schemeClr val="tx1"/>
                </a:solidFill>
              </a:rPr>
              <a:t>Codes</a:t>
            </a:r>
            <a:endParaRPr lang="en-US" altLang="en-US" sz="2300" b="1" dirty="0">
              <a:solidFill>
                <a:schemeClr val="tx1"/>
              </a:solidFill>
            </a:endParaRPr>
          </a:p>
          <a:p>
            <a:pPr lvl="1">
              <a:spcBef>
                <a:spcPts val="500"/>
              </a:spcBef>
              <a:buClr>
                <a:srgbClr val="9FB8CD"/>
              </a:buClr>
              <a:buFont typeface="Wingdings 3" pitchFamily="18" charset="2"/>
              <a:buChar char=""/>
            </a:pPr>
            <a:r>
              <a:rPr lang="en-US" altLang="en-US" sz="2300" dirty="0">
                <a:solidFill>
                  <a:schemeClr val="tx1"/>
                </a:solidFill>
              </a:rPr>
              <a:t>99334 	(15)</a:t>
            </a:r>
          </a:p>
          <a:p>
            <a:pPr lvl="1">
              <a:spcBef>
                <a:spcPts val="500"/>
              </a:spcBef>
              <a:buClr>
                <a:srgbClr val="9FB8CD"/>
              </a:buClr>
              <a:buFont typeface="Wingdings 3" pitchFamily="18" charset="2"/>
              <a:buChar char=""/>
            </a:pPr>
            <a:r>
              <a:rPr lang="en-US" altLang="en-US" sz="2300" dirty="0">
                <a:solidFill>
                  <a:schemeClr val="tx1"/>
                </a:solidFill>
              </a:rPr>
              <a:t>99335	(25)</a:t>
            </a:r>
          </a:p>
          <a:p>
            <a:pPr lvl="1">
              <a:spcBef>
                <a:spcPts val="500"/>
              </a:spcBef>
              <a:buClr>
                <a:srgbClr val="9FB8CD"/>
              </a:buClr>
              <a:buFont typeface="Wingdings 3" pitchFamily="18" charset="2"/>
              <a:buChar char=""/>
            </a:pPr>
            <a:r>
              <a:rPr lang="en-US" altLang="en-US" sz="2300" dirty="0">
                <a:solidFill>
                  <a:schemeClr val="tx1"/>
                </a:solidFill>
              </a:rPr>
              <a:t>99336	(40)</a:t>
            </a:r>
          </a:p>
          <a:p>
            <a:pPr lvl="1">
              <a:spcBef>
                <a:spcPts val="500"/>
              </a:spcBef>
              <a:buClr>
                <a:srgbClr val="9FB8CD"/>
              </a:buClr>
              <a:buFont typeface="Wingdings 3" pitchFamily="18" charset="2"/>
              <a:buChar char=""/>
            </a:pPr>
            <a:r>
              <a:rPr lang="en-US" altLang="en-US" sz="2300" dirty="0">
                <a:solidFill>
                  <a:schemeClr val="tx1"/>
                </a:solidFill>
              </a:rPr>
              <a:t>99337	(60)</a:t>
            </a:r>
            <a:endParaRPr lang="en-US" altLang="en-US" dirty="0">
              <a:solidFill>
                <a:schemeClr val="tx1"/>
              </a:solidFill>
            </a:endParaRPr>
          </a:p>
          <a:p>
            <a:pPr marL="68580" indent="0">
              <a:buNone/>
            </a:pPr>
            <a:endParaRPr lang="en-US" dirty="0"/>
          </a:p>
        </p:txBody>
      </p:sp>
      <p:sp>
        <p:nvSpPr>
          <p:cNvPr id="14341" name="AutoShape 4"/>
          <p:cNvSpPr>
            <a:spLocks/>
          </p:cNvSpPr>
          <p:nvPr/>
        </p:nvSpPr>
        <p:spPr bwMode="auto">
          <a:xfrm>
            <a:off x="4632326" y="1216025"/>
            <a:ext cx="4041775" cy="3913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273050" indent="-273050">
              <a:defRPr>
                <a:solidFill>
                  <a:srgbClr val="000000"/>
                </a:solidFill>
                <a:latin typeface="Gill Sans MT" pitchFamily="34" charset="0"/>
                <a:ea typeface="Gill Sans MT" pitchFamily="34" charset="0"/>
                <a:cs typeface="Gill Sans MT" pitchFamily="34" charset="0"/>
                <a:sym typeface="Gill Sans MT" pitchFamily="34" charset="0"/>
              </a:defRPr>
            </a:lvl1pPr>
            <a:lvl2pPr marL="547688" indent="-2730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spcBef>
                <a:spcPts val="600"/>
              </a:spcBef>
              <a:buClr>
                <a:srgbClr val="727CA3"/>
              </a:buClr>
              <a:buSzPct val="76000"/>
              <a:buFont typeface="Wingdings 3" pitchFamily="18" charset="2"/>
              <a:buChar char=""/>
            </a:pPr>
            <a:endParaRPr lang="en-US" altLang="en-US" sz="2600" dirty="0"/>
          </a:p>
          <a:p>
            <a:pPr eaLnBrk="1">
              <a:spcBef>
                <a:spcPts val="600"/>
              </a:spcBef>
              <a:buClr>
                <a:srgbClr val="727CA3"/>
              </a:buClr>
              <a:buSzPct val="76000"/>
              <a:buFont typeface="Wingdings 3" pitchFamily="18" charset="2"/>
              <a:buChar char=""/>
            </a:pPr>
            <a:endParaRPr lang="en-US" altLang="en-US" sz="2600" dirty="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89</a:t>
            </a:fld>
            <a:endParaRPr lang="en-US" dirty="0"/>
          </a:p>
        </p:txBody>
      </p:sp>
    </p:spTree>
    <p:extLst>
      <p:ext uri="{BB962C8B-B14F-4D97-AF65-F5344CB8AC3E}">
        <p14:creationId xmlns:p14="http://schemas.microsoft.com/office/powerpoint/2010/main" val="165651690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latin typeface="Century Gothic" panose="020B0502020202020204" pitchFamily="34" charset="0"/>
              </a:rPr>
              <a:t>Illustration of 25 - 30 minute face-to-face outpatient visit</a:t>
            </a:r>
            <a:endParaRPr lang="en-US" sz="3200" b="1" dirty="0">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5718667"/>
              </p:ext>
            </p:extLst>
          </p:nvPr>
        </p:nvGraphicFramePr>
        <p:xfrm>
          <a:off x="152402" y="1600201"/>
          <a:ext cx="8839202" cy="7281860"/>
        </p:xfrm>
        <a:graphic>
          <a:graphicData uri="http://schemas.openxmlformats.org/drawingml/2006/table">
            <a:tbl>
              <a:tblPr/>
              <a:tblGrid>
                <a:gridCol w="799249"/>
                <a:gridCol w="2477675"/>
                <a:gridCol w="825891"/>
                <a:gridCol w="943875"/>
                <a:gridCol w="837429"/>
                <a:gridCol w="858103"/>
                <a:gridCol w="930085"/>
                <a:gridCol w="1166895"/>
              </a:tblGrid>
              <a:tr h="919359">
                <a:tc>
                  <a:txBody>
                    <a:bodyPr/>
                    <a:lstStyle/>
                    <a:p>
                      <a:pPr algn="ctr" fontAlgn="ctr"/>
                      <a:r>
                        <a:rPr lang="en-US" sz="1200" b="1" i="0" u="none" strike="noStrike" dirty="0">
                          <a:solidFill>
                            <a:srgbClr val="000000"/>
                          </a:solidFill>
                          <a:effectLst/>
                          <a:latin typeface="Calibri"/>
                        </a:rPr>
                        <a:t> </a:t>
                      </a:r>
                    </a:p>
                  </a:txBody>
                  <a:tcPr marL="4959" marR="4959" marT="49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 </a:t>
                      </a:r>
                    </a:p>
                  </a:txBody>
                  <a:tcPr marL="4959" marR="4959" marT="49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b="1" i="0" u="none" strike="noStrike" dirty="0">
                          <a:solidFill>
                            <a:srgbClr val="000000"/>
                          </a:solidFill>
                          <a:effectLst/>
                          <a:latin typeface="Calibri"/>
                        </a:rPr>
                        <a:t>2012 values</a:t>
                      </a:r>
                    </a:p>
                  </a:txBody>
                  <a:tcPr marL="4959" marR="4959" marT="49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tc gridSpan="3">
                  <a:txBody>
                    <a:bodyPr/>
                    <a:lstStyle/>
                    <a:p>
                      <a:pPr algn="ctr"/>
                      <a:r>
                        <a:rPr lang="en-US" sz="1200" b="1" i="0" u="none" strike="noStrike" kern="1200" dirty="0" smtClean="0">
                          <a:solidFill>
                            <a:srgbClr val="000000"/>
                          </a:solidFill>
                          <a:effectLst/>
                          <a:latin typeface="Calibri"/>
                          <a:ea typeface="+mn-ea"/>
                          <a:cs typeface="+mn-cs"/>
                        </a:rPr>
                        <a:t>2014 values</a:t>
                      </a:r>
                      <a:endParaRPr lang="en-US" sz="1200" b="1" i="0" u="none" strike="noStrike" kern="1200" dirty="0">
                        <a:solidFill>
                          <a:srgbClr val="000000"/>
                        </a:solidFill>
                        <a:effectLst/>
                        <a:latin typeface="Calibri"/>
                        <a:ea typeface="+mn-ea"/>
                        <a:cs typeface="+mn-cs"/>
                      </a:endParaRPr>
                    </a:p>
                  </a:txBody>
                  <a:tcPr marL="4959" marR="4959" marT="49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9C4"/>
                    </a:solidFill>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a:solidFill>
                            <a:srgbClr val="000000"/>
                          </a:solidFill>
                          <a:effectLst/>
                          <a:latin typeface="Calibri"/>
                        </a:rPr>
                        <a:t>increase </a:t>
                      </a:r>
                      <a:r>
                        <a:rPr lang="en-US" sz="1200" b="1" i="0" u="none" strike="noStrike" dirty="0">
                          <a:solidFill>
                            <a:srgbClr val="FF0000"/>
                          </a:solidFill>
                          <a:effectLst/>
                          <a:latin typeface="Calibri"/>
                        </a:rPr>
                        <a:t>(decrease)</a:t>
                      </a:r>
                      <a:r>
                        <a:rPr lang="en-US" sz="1200" b="1" i="0" u="none" strike="noStrike" dirty="0">
                          <a:solidFill>
                            <a:srgbClr val="000000"/>
                          </a:solidFill>
                          <a:effectLst/>
                          <a:latin typeface="Calibri"/>
                        </a:rPr>
                        <a:t> </a:t>
                      </a:r>
                      <a:endParaRPr lang="en-US" sz="1200" b="1" i="0" u="none" strike="noStrike" dirty="0" smtClean="0">
                        <a:solidFill>
                          <a:srgbClr val="000000"/>
                        </a:solidFill>
                        <a:effectLst/>
                        <a:latin typeface="Calibri"/>
                      </a:endParaRPr>
                    </a:p>
                    <a:p>
                      <a:pPr algn="ctr" fontAlgn="ctr"/>
                      <a:r>
                        <a:rPr lang="en-US" sz="1200" b="1" i="0" u="none" strike="noStrike" dirty="0" smtClean="0">
                          <a:solidFill>
                            <a:srgbClr val="000000"/>
                          </a:solidFill>
                          <a:effectLst/>
                          <a:latin typeface="Calibri"/>
                        </a:rPr>
                        <a:t>2012 </a:t>
                      </a:r>
                      <a:r>
                        <a:rPr lang="en-US" sz="1200" b="1" i="0" u="none" strike="noStrike" dirty="0">
                          <a:solidFill>
                            <a:srgbClr val="000000"/>
                          </a:solidFill>
                          <a:effectLst/>
                          <a:latin typeface="Calibri"/>
                        </a:rPr>
                        <a:t>to 2014</a:t>
                      </a:r>
                    </a:p>
                  </a:txBody>
                  <a:tcPr marL="4959" marR="4959" marT="49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2016639">
                <a:tc>
                  <a:txBody>
                    <a:bodyPr/>
                    <a:lstStyle/>
                    <a:p>
                      <a:pPr algn="ctr" fontAlgn="ctr"/>
                      <a:r>
                        <a:rPr lang="en-US" sz="1200" b="1" i="0" u="none" strike="noStrike" dirty="0" smtClean="0">
                          <a:solidFill>
                            <a:srgbClr val="000000"/>
                          </a:solidFill>
                          <a:effectLst/>
                          <a:latin typeface="Calibri"/>
                        </a:rPr>
                        <a:t>CPT/</a:t>
                      </a:r>
                      <a:r>
                        <a:rPr lang="en-US" sz="1200" b="1" i="0" u="none" strike="noStrike" dirty="0">
                          <a:solidFill>
                            <a:srgbClr val="000000"/>
                          </a:solidFill>
                          <a:effectLst/>
                          <a:latin typeface="Calibri"/>
                        </a:rPr>
                        <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HCPCS</a:t>
                      </a:r>
                    </a:p>
                  </a:txBody>
                  <a:tcPr marL="4959" marR="4959" marT="4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Calibri"/>
                        </a:rPr>
                        <a:t>Description – Psychotherapy</a:t>
                      </a:r>
                    </a:p>
                    <a:p>
                      <a:pPr algn="ctr" fontAlgn="ctr"/>
                      <a:r>
                        <a:rPr lang="en-US" sz="1200" b="1" i="0" u="none" strike="noStrike" dirty="0" smtClean="0">
                          <a:solidFill>
                            <a:srgbClr val="000000"/>
                          </a:solidFill>
                          <a:effectLst/>
                          <a:latin typeface="Calibri"/>
                        </a:rPr>
                        <a:t>Office/Inpatient</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Work</a:t>
                      </a:r>
                      <a:br>
                        <a:rPr lang="en-US" sz="1200" b="1" i="0" u="none" strike="noStrike" dirty="0">
                          <a:solidFill>
                            <a:srgbClr val="000000"/>
                          </a:solidFill>
                          <a:effectLst/>
                          <a:latin typeface="Calibri"/>
                        </a:rPr>
                      </a:br>
                      <a:r>
                        <a:rPr lang="en-US" sz="1200" b="1" i="0" u="none" strike="noStrike" dirty="0" smtClean="0">
                          <a:solidFill>
                            <a:srgbClr val="000000"/>
                          </a:solidFill>
                          <a:effectLst/>
                          <a:latin typeface="Calibri"/>
                        </a:rPr>
                        <a:t>RVUs</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200" b="1" i="0" u="none" strike="noStrike" dirty="0">
                          <a:solidFill>
                            <a:srgbClr val="000000"/>
                          </a:solidFill>
                          <a:effectLst/>
                          <a:latin typeface="Calibri"/>
                        </a:rPr>
                        <a:t>Non-</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Facility</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Total</a:t>
                      </a:r>
                      <a:br>
                        <a:rPr lang="en-US" sz="1200" b="1" i="0" u="none" strike="noStrike" dirty="0">
                          <a:solidFill>
                            <a:srgbClr val="000000"/>
                          </a:solidFill>
                          <a:effectLst/>
                          <a:latin typeface="Calibri"/>
                        </a:rPr>
                      </a:br>
                      <a:r>
                        <a:rPr lang="en-US" sz="1200" b="1" i="0" u="none" strike="noStrike" dirty="0" smtClean="0">
                          <a:solidFill>
                            <a:srgbClr val="000000"/>
                          </a:solidFill>
                          <a:effectLst/>
                          <a:latin typeface="Calibri"/>
                        </a:rPr>
                        <a:t>RVUs</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200" b="1" i="0" u="none" strike="noStrike" kern="1200" dirty="0">
                          <a:solidFill>
                            <a:srgbClr val="000000"/>
                          </a:solidFill>
                          <a:effectLst/>
                          <a:latin typeface="Calibri"/>
                          <a:ea typeface="+mn-ea"/>
                          <a:cs typeface="+mn-cs"/>
                        </a:rPr>
                        <a:t>Work</a:t>
                      </a:r>
                      <a:r>
                        <a:rPr lang="en-US" sz="1200" b="1" i="0" u="none" strike="noStrike" dirty="0">
                          <a:solidFill>
                            <a:srgbClr val="000000"/>
                          </a:solidFill>
                          <a:effectLst/>
                          <a:latin typeface="Calibri"/>
                        </a:rPr>
                        <a:t/>
                      </a:r>
                      <a:br>
                        <a:rPr lang="en-US" sz="1200" b="1" i="0" u="none" strike="noStrike" dirty="0">
                          <a:solidFill>
                            <a:srgbClr val="000000"/>
                          </a:solidFill>
                          <a:effectLst/>
                          <a:latin typeface="Calibri"/>
                        </a:rPr>
                      </a:br>
                      <a:r>
                        <a:rPr lang="en-US" sz="1200" b="1" i="0" u="none" strike="noStrike" dirty="0" smtClean="0">
                          <a:solidFill>
                            <a:srgbClr val="000000"/>
                          </a:solidFill>
                          <a:effectLst/>
                          <a:latin typeface="Calibri"/>
                        </a:rPr>
                        <a:t>RVUs</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200" b="1" i="0" u="none" strike="noStrike" dirty="0">
                          <a:solidFill>
                            <a:srgbClr val="000000"/>
                          </a:solidFill>
                          <a:effectLst/>
                          <a:latin typeface="Calibri"/>
                        </a:rPr>
                        <a:t>Non-</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Facility</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Total</a:t>
                      </a:r>
                      <a:br>
                        <a:rPr lang="en-US" sz="1200" b="1" i="0" u="none" strike="noStrike" dirty="0">
                          <a:solidFill>
                            <a:srgbClr val="000000"/>
                          </a:solidFill>
                          <a:effectLst/>
                          <a:latin typeface="Calibri"/>
                        </a:rPr>
                      </a:br>
                      <a:r>
                        <a:rPr lang="en-US" sz="1200" b="1" i="0" u="none" strike="noStrike" dirty="0" smtClean="0">
                          <a:solidFill>
                            <a:srgbClr val="000000"/>
                          </a:solidFill>
                          <a:effectLst/>
                          <a:latin typeface="Calibri"/>
                        </a:rPr>
                        <a:t>RVUs</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a:rPr>
                        <a:t>Non-Facility Total RVUs when </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a:rPr>
                        <a:t>E/M</a:t>
                      </a:r>
                      <a:r>
                        <a:rPr lang="en-US" sz="1200" b="1" i="0" u="none" strike="noStrike" baseline="0" dirty="0" smtClean="0">
                          <a:solidFill>
                            <a:srgbClr val="000000"/>
                          </a:solidFill>
                          <a:effectLst/>
                          <a:latin typeface="Calibri"/>
                        </a:rPr>
                        <a:t> and </a:t>
                      </a:r>
                      <a:r>
                        <a:rPr lang="en-US" sz="1200" b="1" i="0" u="none" strike="noStrike" baseline="0" dirty="0" err="1" smtClean="0">
                          <a:solidFill>
                            <a:srgbClr val="000000"/>
                          </a:solidFill>
                          <a:effectLst/>
                          <a:latin typeface="Calibri"/>
                        </a:rPr>
                        <a:t>Psytx</a:t>
                      </a:r>
                      <a:r>
                        <a:rPr lang="en-US" sz="1200" b="1" i="0" u="none" strike="noStrike" baseline="0" dirty="0" smtClean="0">
                          <a:solidFill>
                            <a:srgbClr val="000000"/>
                          </a:solidFill>
                          <a:effectLst/>
                          <a:latin typeface="Calibri"/>
                        </a:rPr>
                        <a:t> was provided</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200" b="1" i="0" u="none" strike="noStrike" dirty="0">
                          <a:solidFill>
                            <a:srgbClr val="000000"/>
                          </a:solidFill>
                          <a:effectLst/>
                          <a:latin typeface="Calibri"/>
                        </a:rPr>
                        <a:t>Non-</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Facility</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Total</a:t>
                      </a:r>
                      <a:br>
                        <a:rPr lang="en-US" sz="1200" b="1" i="0" u="none" strike="noStrike" dirty="0">
                          <a:solidFill>
                            <a:srgbClr val="000000"/>
                          </a:solidFill>
                          <a:effectLst/>
                          <a:latin typeface="Calibri"/>
                        </a:rPr>
                      </a:br>
                      <a:r>
                        <a:rPr lang="en-US" sz="1200" b="1" i="0" u="none" strike="noStrike" dirty="0" smtClean="0">
                          <a:solidFill>
                            <a:srgbClr val="000000"/>
                          </a:solidFill>
                          <a:effectLst/>
                          <a:latin typeface="Calibri"/>
                        </a:rPr>
                        <a:t>RVUs</a:t>
                      </a:r>
                      <a:endParaRPr lang="en-US" sz="12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b"/>
                      <a:r>
                        <a:rPr lang="en-US" sz="1400" b="0" i="1" u="none" strike="noStrike" dirty="0" smtClean="0">
                          <a:solidFill>
                            <a:srgbClr val="000000"/>
                          </a:solidFill>
                          <a:effectLst/>
                          <a:latin typeface="Calibri"/>
                        </a:rPr>
                        <a:t>90804</a:t>
                      </a:r>
                      <a:endParaRPr lang="en-US" sz="1400" b="0" i="1" u="none" strike="noStrike" dirty="0">
                        <a:solidFill>
                          <a:srgbClr val="000000"/>
                        </a:solidFill>
                        <a:effectLst/>
                        <a:latin typeface="Calibri"/>
                      </a:endParaRPr>
                    </a:p>
                  </a:txBody>
                  <a:tcPr marL="4959" marR="4959" marT="4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1" u="none" strike="noStrike" dirty="0" smtClean="0">
                          <a:solidFill>
                            <a:srgbClr val="000000"/>
                          </a:solidFill>
                          <a:effectLst/>
                          <a:latin typeface="Calibri"/>
                        </a:rPr>
                        <a:t>Office</a:t>
                      </a:r>
                      <a:r>
                        <a:rPr lang="en-US" sz="1400" b="0" i="1" u="none" strike="noStrike" baseline="0" dirty="0" smtClean="0">
                          <a:solidFill>
                            <a:srgbClr val="000000"/>
                          </a:solidFill>
                          <a:effectLst/>
                          <a:latin typeface="Calibri"/>
                        </a:rPr>
                        <a:t> </a:t>
                      </a:r>
                      <a:r>
                        <a:rPr lang="en-US" sz="1400" b="0" i="1" u="none" strike="noStrike" dirty="0" smtClean="0">
                          <a:solidFill>
                            <a:srgbClr val="000000"/>
                          </a:solidFill>
                          <a:effectLst/>
                          <a:latin typeface="Calibri"/>
                        </a:rPr>
                        <a:t>20-30 </a:t>
                      </a:r>
                      <a:r>
                        <a:rPr lang="en-US" sz="1400" b="0" i="1" u="none" strike="noStrike" dirty="0">
                          <a:solidFill>
                            <a:srgbClr val="000000"/>
                          </a:solidFill>
                          <a:effectLst/>
                          <a:latin typeface="Calibri"/>
                        </a:rPr>
                        <a:t>min</a:t>
                      </a:r>
                    </a:p>
                  </a:txBody>
                  <a:tcPr marL="6008" marR="6008" marT="6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1.21</a:t>
                      </a:r>
                    </a:p>
                  </a:txBody>
                  <a:tcPr marL="6008" marR="6008" marT="6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1.81</a:t>
                      </a:r>
                    </a:p>
                  </a:txBody>
                  <a:tcPr marL="6008" marR="6008" marT="6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ctr"/>
                      <a:r>
                        <a:rPr lang="en-US" sz="1400" b="0" i="0" u="none" strike="noStrike" dirty="0" smtClean="0">
                          <a:solidFill>
                            <a:srgbClr val="000000"/>
                          </a:solidFill>
                          <a:effectLst/>
                          <a:latin typeface="Calibri"/>
                        </a:rPr>
                        <a:t>90832</a:t>
                      </a:r>
                      <a:endParaRPr lang="en-US" sz="1400" b="0" i="0" u="none" strike="noStrike" dirty="0">
                        <a:solidFill>
                          <a:srgbClr val="000000"/>
                        </a:solidFill>
                        <a:effectLst/>
                        <a:latin typeface="Calibri"/>
                      </a:endParaRPr>
                    </a:p>
                  </a:txBody>
                  <a:tcPr marL="4959" marR="4959" marT="4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err="1" smtClean="0">
                          <a:solidFill>
                            <a:srgbClr val="000000"/>
                          </a:solidFill>
                          <a:effectLst/>
                          <a:latin typeface="Calibri"/>
                        </a:rPr>
                        <a:t>Psytx</a:t>
                      </a:r>
                      <a:r>
                        <a:rPr lang="en-US" sz="1400" b="0" i="0" u="none" strike="noStrike" dirty="0" smtClean="0">
                          <a:solidFill>
                            <a:srgbClr val="000000"/>
                          </a:solidFill>
                          <a:effectLst/>
                          <a:latin typeface="Calibri"/>
                        </a:rPr>
                        <a:t> 30 min</a:t>
                      </a:r>
                      <a:endParaRPr lang="pl-PL"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1.50</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0" i="0" u="none" strike="noStrike" baseline="0" dirty="0">
                          <a:solidFill>
                            <a:srgbClr val="000000"/>
                          </a:solidFill>
                          <a:effectLst/>
                          <a:latin typeface="Calibri"/>
                        </a:rPr>
                        <a:t>1.81</a:t>
                      </a: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endParaRPr lang="en-US" sz="1400" b="0" i="0" u="none" strike="noStrike" baseline="0"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smtClean="0">
                          <a:solidFill>
                            <a:srgbClr val="000000"/>
                          </a:solidFill>
                          <a:effectLst/>
                          <a:latin typeface="Calibri"/>
                        </a:rPr>
                        <a:t>0</a:t>
                      </a:r>
                      <a:endParaRPr lang="en-US" sz="1600" b="1" i="0" u="none" strike="noStrike" dirty="0">
                        <a:solidFill>
                          <a:srgbClr val="000000"/>
                        </a:solidFill>
                        <a:effectLst/>
                        <a:latin typeface="Calibri"/>
                      </a:endParaRPr>
                    </a:p>
                  </a:txBody>
                  <a:tcPr marL="5641" marR="5641" marT="5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248799">
                <a:tc>
                  <a:txBody>
                    <a:bodyPr/>
                    <a:lstStyle/>
                    <a:p>
                      <a:pPr algn="ctr" fontAlgn="b"/>
                      <a:endParaRPr lang="en-US" sz="1400" b="0" i="0" u="none" strike="noStrike" dirty="0">
                        <a:solidFill>
                          <a:srgbClr val="000000"/>
                        </a:solidFill>
                        <a:effectLst/>
                        <a:latin typeface="Calibri"/>
                      </a:endParaRPr>
                    </a:p>
                  </a:txBody>
                  <a:tcPr marL="4959" marR="4959" marT="4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pl-PL" sz="1400" b="0" i="0" u="none" strike="noStrike" dirty="0">
                        <a:solidFill>
                          <a:srgbClr val="000000"/>
                        </a:solidFill>
                        <a:effectLst/>
                        <a:latin typeface="Calibri"/>
                      </a:endParaRPr>
                    </a:p>
                  </a:txBody>
                  <a:tcPr marL="6008" marR="6008" marT="6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40348">
                <a:tc>
                  <a:txBody>
                    <a:bodyPr/>
                    <a:lstStyle/>
                    <a:p>
                      <a:pPr algn="ctr" fontAlgn="b"/>
                      <a:r>
                        <a:rPr lang="en-US" sz="1400" b="0" i="1" u="none" strike="noStrike" dirty="0">
                          <a:solidFill>
                            <a:srgbClr val="000000"/>
                          </a:solidFill>
                          <a:effectLst/>
                          <a:latin typeface="Calibri"/>
                        </a:rPr>
                        <a:t>90805</a:t>
                      </a:r>
                    </a:p>
                  </a:txBody>
                  <a:tcPr marL="4959" marR="4959" marT="4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1" u="none" strike="noStrike" dirty="0" smtClean="0">
                          <a:solidFill>
                            <a:srgbClr val="000000"/>
                          </a:solidFill>
                          <a:effectLst/>
                          <a:latin typeface="Calibri"/>
                        </a:rPr>
                        <a:t>Office </a:t>
                      </a:r>
                      <a:r>
                        <a:rPr lang="pl-PL" sz="1400" b="0" i="1" u="none" strike="noStrike" dirty="0" smtClean="0">
                          <a:solidFill>
                            <a:srgbClr val="000000"/>
                          </a:solidFill>
                          <a:effectLst/>
                          <a:latin typeface="Calibri"/>
                        </a:rPr>
                        <a:t>20-30 </a:t>
                      </a:r>
                      <a:r>
                        <a:rPr lang="pl-PL" sz="1400" b="0" i="1" u="none" strike="noStrike" dirty="0">
                          <a:solidFill>
                            <a:srgbClr val="000000"/>
                          </a:solidFill>
                          <a:effectLst/>
                          <a:latin typeface="Calibri"/>
                        </a:rPr>
                        <a:t>min </a:t>
                      </a:r>
                      <a:r>
                        <a:rPr lang="pl-PL" sz="1400" b="0" i="1" u="none" strike="noStrike" dirty="0" smtClean="0">
                          <a:solidFill>
                            <a:srgbClr val="000000"/>
                          </a:solidFill>
                          <a:effectLst/>
                          <a:latin typeface="Calibri"/>
                        </a:rPr>
                        <a:t>w/E/M</a:t>
                      </a:r>
                      <a:endParaRPr lang="pl-PL" sz="1400" b="0" i="1" u="none" strike="noStrike" dirty="0">
                        <a:solidFill>
                          <a:srgbClr val="000000"/>
                        </a:solidFill>
                        <a:effectLst/>
                        <a:latin typeface="Calibri"/>
                      </a:endParaRPr>
                    </a:p>
                  </a:txBody>
                  <a:tcPr marL="6008" marR="6008" marT="6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1.37</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2.11</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ctr"/>
                      <a:r>
                        <a:rPr lang="en-US" sz="1400" b="0" i="0" u="none" strike="noStrike" dirty="0">
                          <a:solidFill>
                            <a:srgbClr val="000000"/>
                          </a:solidFill>
                          <a:effectLst/>
                          <a:latin typeface="Calibri"/>
                        </a:rPr>
                        <a:t>90833</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err="1" smtClean="0">
                          <a:solidFill>
                            <a:srgbClr val="000000"/>
                          </a:solidFill>
                          <a:effectLst/>
                          <a:latin typeface="Calibri"/>
                        </a:rPr>
                        <a:t>Psytx</a:t>
                      </a:r>
                      <a:r>
                        <a:rPr lang="en-US" sz="1400" b="0" i="0" u="none" strike="noStrike" dirty="0" smtClean="0">
                          <a:solidFill>
                            <a:srgbClr val="000000"/>
                          </a:solidFill>
                          <a:effectLst/>
                          <a:latin typeface="Calibri"/>
                        </a:rPr>
                        <a:t> </a:t>
                      </a:r>
                      <a:r>
                        <a:rPr lang="pl-PL" sz="1400" b="0" i="0" u="none" strike="noStrike" dirty="0" smtClean="0">
                          <a:solidFill>
                            <a:srgbClr val="000000"/>
                          </a:solidFill>
                          <a:effectLst/>
                          <a:latin typeface="Calibri"/>
                        </a:rPr>
                        <a:t>w/E/M </a:t>
                      </a:r>
                      <a:r>
                        <a:rPr lang="pl-PL" sz="1400" b="0" i="0" u="none" strike="noStrike" dirty="0">
                          <a:solidFill>
                            <a:srgbClr val="000000"/>
                          </a:solidFill>
                          <a:effectLst/>
                          <a:latin typeface="Calibri"/>
                        </a:rPr>
                        <a:t>30 min</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smtClean="0">
                          <a:solidFill>
                            <a:srgbClr val="000000"/>
                          </a:solidFill>
                          <a:effectLst/>
                          <a:latin typeface="Calibri"/>
                        </a:rPr>
                        <a:t>1.50</a:t>
                      </a: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0" i="0" u="none" strike="noStrike" dirty="0" smtClean="0">
                          <a:solidFill>
                            <a:srgbClr val="000000"/>
                          </a:solidFill>
                          <a:effectLst/>
                          <a:latin typeface="Calibri"/>
                        </a:rPr>
                        <a:t>1.85</a:t>
                      </a:r>
                      <a:endParaRPr lang="en-US"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600" b="1"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ctr"/>
                      <a:r>
                        <a:rPr lang="en-US" sz="1400" b="0" i="0" u="none" strike="noStrike" dirty="0">
                          <a:solidFill>
                            <a:srgbClr val="000000"/>
                          </a:solidFill>
                          <a:effectLst/>
                          <a:latin typeface="Calibri"/>
                        </a:rPr>
                        <a:t>99212</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smtClean="0">
                          <a:solidFill>
                            <a:srgbClr val="000000"/>
                          </a:solidFill>
                          <a:effectLst/>
                          <a:latin typeface="Calibri"/>
                        </a:rPr>
                        <a:t>Office/opt </a:t>
                      </a:r>
                      <a:r>
                        <a:rPr lang="en-US" sz="1400" b="0" i="0" u="none" strike="noStrike" dirty="0" err="1">
                          <a:solidFill>
                            <a:srgbClr val="000000"/>
                          </a:solidFill>
                          <a:effectLst/>
                          <a:latin typeface="Calibri"/>
                        </a:rPr>
                        <a:t>est</a:t>
                      </a: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0.48</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0" i="0" u="none" strike="noStrike" baseline="0" dirty="0">
                          <a:solidFill>
                            <a:sysClr val="windowText" lastClr="000000"/>
                          </a:solidFill>
                          <a:effectLst/>
                          <a:latin typeface="Calibri"/>
                        </a:rPr>
                        <a:t>3.07</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600" b="1" i="0" u="none" strike="noStrike" dirty="0">
                          <a:solidFill>
                            <a:srgbClr val="000000"/>
                          </a:solidFill>
                          <a:effectLst/>
                          <a:latin typeface="Calibri"/>
                        </a:rPr>
                        <a:t>0.96</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359493">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39299">
                <a:tc>
                  <a:txBody>
                    <a:bodyPr/>
                    <a:lstStyle/>
                    <a:p>
                      <a:pPr algn="ctr" fontAlgn="ctr"/>
                      <a:r>
                        <a:rPr lang="en-US" sz="1400" b="0" i="1" u="none" strike="noStrike" dirty="0" smtClean="0">
                          <a:solidFill>
                            <a:srgbClr val="000000"/>
                          </a:solidFill>
                          <a:effectLst/>
                          <a:latin typeface="Calibri"/>
                        </a:rPr>
                        <a:t>90862</a:t>
                      </a:r>
                      <a:endParaRPr lang="en-US" sz="1400" b="0" i="1"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1" u="none" strike="noStrike" dirty="0" smtClean="0">
                          <a:solidFill>
                            <a:srgbClr val="000000"/>
                          </a:solidFill>
                          <a:effectLst/>
                          <a:latin typeface="Calibri"/>
                        </a:rPr>
                        <a:t>Pharmacologic</a:t>
                      </a:r>
                      <a:r>
                        <a:rPr lang="en-US" sz="1400" b="0" i="1" u="none" strike="noStrike" baseline="0" dirty="0" smtClean="0">
                          <a:solidFill>
                            <a:srgbClr val="000000"/>
                          </a:solidFill>
                          <a:effectLst/>
                          <a:latin typeface="Calibri"/>
                        </a:rPr>
                        <a:t> </a:t>
                      </a:r>
                      <a:r>
                        <a:rPr lang="en-US" sz="1400" b="0" i="1" u="none" strike="noStrike" baseline="0" dirty="0" err="1" smtClean="0">
                          <a:solidFill>
                            <a:srgbClr val="000000"/>
                          </a:solidFill>
                          <a:effectLst/>
                          <a:latin typeface="Calibri"/>
                        </a:rPr>
                        <a:t>mgmt</a:t>
                      </a:r>
                      <a:endParaRPr lang="en-US" sz="1400" b="0" i="1"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kern="1200" dirty="0" smtClean="0">
                          <a:solidFill>
                            <a:srgbClr val="000000"/>
                          </a:solidFill>
                          <a:effectLst/>
                          <a:latin typeface="Calibri"/>
                          <a:ea typeface="+mn-ea"/>
                          <a:cs typeface="+mn-cs"/>
                        </a:rPr>
                        <a:t>0.95</a:t>
                      </a:r>
                      <a:endParaRPr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kern="1200" dirty="0" smtClean="0">
                          <a:solidFill>
                            <a:srgbClr val="000000"/>
                          </a:solidFill>
                          <a:effectLst/>
                          <a:latin typeface="Calibri"/>
                          <a:ea typeface="+mn-ea"/>
                          <a:cs typeface="+mn-cs"/>
                        </a:rPr>
                        <a:t>1.72</a:t>
                      </a:r>
                      <a:endParaRPr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endParaRPr kumimoji="0"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algn="ctr" rtl="0" eaLnBrk="1" fontAlgn="ctr" latinLnBrk="0" hangingPunct="1"/>
                      <a:endParaRPr kumimoji="0"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ctr"/>
                      <a:r>
                        <a:rPr lang="en-US" sz="1400" b="0" i="0" u="none" strike="noStrike" dirty="0">
                          <a:solidFill>
                            <a:srgbClr val="000000"/>
                          </a:solidFill>
                          <a:effectLst/>
                          <a:latin typeface="Calibri"/>
                        </a:rPr>
                        <a:t>99213</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smtClean="0">
                          <a:solidFill>
                            <a:srgbClr val="000000"/>
                          </a:solidFill>
                          <a:effectLst/>
                          <a:latin typeface="Calibri"/>
                        </a:rPr>
                        <a:t>Office/opt </a:t>
                      </a:r>
                      <a:r>
                        <a:rPr lang="en-US" sz="1400" b="0" i="0" u="none" strike="noStrike" dirty="0" err="1">
                          <a:solidFill>
                            <a:srgbClr val="000000"/>
                          </a:solidFill>
                          <a:effectLst/>
                          <a:latin typeface="Calibri"/>
                        </a:rPr>
                        <a:t>est</a:t>
                      </a: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0.97</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kumimoji="0" lang="en-US" sz="1400" b="0" i="0" u="none" strike="noStrike" kern="1200" dirty="0">
                          <a:solidFill>
                            <a:srgbClr val="000000"/>
                          </a:solidFill>
                          <a:effectLst/>
                          <a:latin typeface="Calibri"/>
                          <a:ea typeface="+mn-ea"/>
                          <a:cs typeface="+mn-cs"/>
                        </a:rPr>
                        <a:t>2.04</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algn="ctr" rtl="0" eaLnBrk="1" fontAlgn="ctr" latinLnBrk="0" hangingPunct="1"/>
                      <a:endParaRPr kumimoji="0"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600" b="1" i="0" u="none" strike="noStrike" dirty="0" smtClean="0">
                          <a:solidFill>
                            <a:srgbClr val="000000"/>
                          </a:solidFill>
                          <a:effectLst/>
                          <a:latin typeface="Calibri"/>
                        </a:rPr>
                        <a:t>0.32</a:t>
                      </a:r>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439299">
                <a:tc>
                  <a:txBody>
                    <a:bodyPr/>
                    <a:lstStyle/>
                    <a:p>
                      <a:pPr algn="ctr" fontAlgn="ctr"/>
                      <a:r>
                        <a:rPr lang="en-US" sz="1400" b="0" i="0" u="none" strike="noStrike" dirty="0">
                          <a:solidFill>
                            <a:srgbClr val="000000"/>
                          </a:solidFill>
                          <a:effectLst/>
                          <a:latin typeface="Calibri"/>
                        </a:rPr>
                        <a:t>99214</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Calibri"/>
                        </a:rPr>
                        <a:t>Office/outpatient visit </a:t>
                      </a:r>
                      <a:r>
                        <a:rPr lang="en-US" sz="1400" b="0" i="0" u="none" strike="noStrike" dirty="0" err="1">
                          <a:solidFill>
                            <a:srgbClr val="000000"/>
                          </a:solidFill>
                          <a:effectLst/>
                          <a:latin typeface="Calibri"/>
                        </a:rPr>
                        <a:t>est</a:t>
                      </a: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 </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400" b="0" i="0" u="none" strike="noStrike" dirty="0">
                          <a:solidFill>
                            <a:srgbClr val="000000"/>
                          </a:solidFill>
                          <a:effectLst/>
                          <a:latin typeface="Calibri"/>
                        </a:rPr>
                        <a:t>1.50</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400" b="0" i="0" u="none" strike="noStrike" dirty="0">
                          <a:solidFill>
                            <a:srgbClr val="000000"/>
                          </a:solidFill>
                          <a:effectLst/>
                          <a:latin typeface="Calibri"/>
                        </a:rPr>
                        <a:t>3.01</a:t>
                      </a: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marL="0" algn="ctr" rtl="0" eaLnBrk="1" fontAlgn="ctr" latinLnBrk="0" hangingPunct="1"/>
                      <a:endParaRPr kumimoji="0" lang="en-US" sz="1400" b="0" i="0" u="none" strike="noStrike" kern="1200" dirty="0">
                        <a:solidFill>
                          <a:srgbClr val="000000"/>
                        </a:solidFill>
                        <a:effectLst/>
                        <a:latin typeface="Calibri"/>
                        <a:ea typeface="+mn-ea"/>
                        <a:cs typeface="+mn-cs"/>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600" b="1" i="0" u="none" strike="noStrike" dirty="0" smtClean="0">
                          <a:solidFill>
                            <a:srgbClr val="000000"/>
                          </a:solidFill>
                          <a:effectLst/>
                          <a:latin typeface="Calibri"/>
                        </a:rPr>
                        <a:t>1.29</a:t>
                      </a:r>
                      <a:endParaRPr lang="en-US" sz="1600" b="1"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r>
              <a:tr h="222129">
                <a:tc>
                  <a:txBody>
                    <a:bodyPr/>
                    <a:lstStyle/>
                    <a:p>
                      <a:pPr algn="ctr" fontAlgn="b"/>
                      <a:endParaRPr lang="en-US" sz="1100" b="0" i="0" u="none" strike="noStrike" dirty="0">
                        <a:solidFill>
                          <a:srgbClr val="000000"/>
                        </a:solidFill>
                        <a:effectLst/>
                        <a:latin typeface="Calibri"/>
                      </a:endParaRPr>
                    </a:p>
                  </a:txBody>
                  <a:tcPr marL="4959" marR="4959" marT="4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n-US" sz="1000" b="0" i="0" u="none" strike="noStrike" dirty="0">
                        <a:solidFill>
                          <a:srgbClr val="000000"/>
                        </a:solidFill>
                        <a:effectLst/>
                        <a:latin typeface="Calibri"/>
                      </a:endParaRPr>
                    </a:p>
                  </a:txBody>
                  <a:tcPr marL="4959" marR="4959" marT="4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0" i="0" u="none" strike="noStrike" dirty="0">
                        <a:solidFill>
                          <a:srgbClr val="000000"/>
                        </a:solidFill>
                        <a:effectLst/>
                        <a:latin typeface="Calibri"/>
                      </a:endParaRPr>
                    </a:p>
                  </a:txBody>
                  <a:tcPr marL="4959" marR="4959" marT="4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1" i="0" u="none" strike="noStrike" dirty="0">
                        <a:solidFill>
                          <a:srgbClr val="000000"/>
                        </a:solidFill>
                        <a:effectLst/>
                        <a:latin typeface="Calibri"/>
                      </a:endParaRPr>
                    </a:p>
                  </a:txBody>
                  <a:tcPr marL="4959" marR="4959" marT="4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400" b="0" i="0" u="none" strike="noStrike" dirty="0">
                        <a:solidFill>
                          <a:srgbClr val="000000"/>
                        </a:solidFill>
                        <a:effectLst/>
                        <a:latin typeface="Calibri"/>
                      </a:endParaRPr>
                    </a:p>
                  </a:txBody>
                  <a:tcPr marL="4959" marR="4959" marT="4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1" i="0" u="none" strike="noStrike" dirty="0">
                        <a:solidFill>
                          <a:srgbClr val="000000"/>
                        </a:solidFill>
                        <a:effectLst/>
                        <a:latin typeface="Calibri"/>
                      </a:endParaRPr>
                    </a:p>
                  </a:txBody>
                  <a:tcPr marL="4959" marR="4959" marT="4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
        <p:nvSpPr>
          <p:cNvPr id="4" name="Slide Number Placeholder 3"/>
          <p:cNvSpPr>
            <a:spLocks noGrp="1"/>
          </p:cNvSpPr>
          <p:nvPr>
            <p:ph type="sldNum" sz="quarter" idx="12"/>
          </p:nvPr>
        </p:nvSpPr>
        <p:spPr/>
        <p:txBody>
          <a:bodyPr/>
          <a:lstStyle/>
          <a:p>
            <a:fld id="{D187B3E9-B944-D548-99B9-EE7F9406AD5A}" type="slidenum">
              <a:rPr lang="en-US" smtClean="0"/>
              <a:pPr/>
              <a:t>9</a:t>
            </a:fld>
            <a:endParaRPr lang="en-US"/>
          </a:p>
        </p:txBody>
      </p:sp>
    </p:spTree>
    <p:extLst>
      <p:ext uri="{BB962C8B-B14F-4D97-AF65-F5344CB8AC3E}">
        <p14:creationId xmlns:p14="http://schemas.microsoft.com/office/powerpoint/2010/main" val="12919697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normAutofit/>
          </a:bodyPr>
          <a:lstStyle/>
          <a:p>
            <a:pPr defTabSz="914400" eaLnBrk="1"/>
            <a:r>
              <a:rPr lang="en-US" altLang="en-US" sz="3200" b="1" dirty="0" smtClean="0">
                <a:solidFill>
                  <a:schemeClr val="tx1"/>
                </a:solidFill>
                <a:ea typeface="Bookman Old Style" pitchFamily="18" charset="0"/>
                <a:cs typeface="Bookman Old Style" pitchFamily="18" charset="0"/>
                <a:sym typeface="Bookman Old Style" pitchFamily="18" charset="0"/>
              </a:rPr>
              <a:t>Comparing NF to ALF - Initial visit</a:t>
            </a:r>
            <a:endParaRPr lang="en-US" altLang="en-US" dirty="0" smtClean="0">
              <a:solidFill>
                <a:schemeClr val="tx1"/>
              </a:solidFill>
            </a:endParaRPr>
          </a:p>
        </p:txBody>
      </p:sp>
      <p:sp>
        <p:nvSpPr>
          <p:cNvPr id="2" name="Text Placeholder 1"/>
          <p:cNvSpPr>
            <a:spLocks noGrp="1"/>
          </p:cNvSpPr>
          <p:nvPr>
            <p:ph type="body" sz="quarter" idx="11"/>
          </p:nvPr>
        </p:nvSpPr>
        <p:spPr>
          <a:xfrm>
            <a:off x="1066800" y="2089150"/>
            <a:ext cx="3352800" cy="4267200"/>
          </a:xfrm>
        </p:spPr>
        <p:txBody>
          <a:bodyPr/>
          <a:lstStyle/>
          <a:p>
            <a:pPr marL="68580" indent="0">
              <a:buNone/>
            </a:pPr>
            <a:r>
              <a:rPr lang="en-US" altLang="en-US" b="1" dirty="0">
                <a:solidFill>
                  <a:schemeClr val="tx1"/>
                </a:solidFill>
              </a:rPr>
              <a:t>Nursing Home</a:t>
            </a:r>
          </a:p>
          <a:p>
            <a:pPr lvl="1">
              <a:spcBef>
                <a:spcPts val="500"/>
              </a:spcBef>
              <a:buClr>
                <a:srgbClr val="9FB8CD"/>
              </a:buClr>
              <a:buFont typeface="Wingdings 3" pitchFamily="18" charset="2"/>
              <a:buChar char=""/>
            </a:pPr>
            <a:r>
              <a:rPr lang="en-US" altLang="en-US" sz="2300" dirty="0">
                <a:solidFill>
                  <a:schemeClr val="tx1"/>
                </a:solidFill>
              </a:rPr>
              <a:t>99304	(25)</a:t>
            </a:r>
          </a:p>
          <a:p>
            <a:pPr lvl="1">
              <a:spcBef>
                <a:spcPts val="500"/>
              </a:spcBef>
              <a:buClr>
                <a:srgbClr val="9FB8CD"/>
              </a:buClr>
              <a:buFont typeface="Wingdings 3" pitchFamily="18" charset="2"/>
              <a:buChar char=""/>
            </a:pPr>
            <a:r>
              <a:rPr lang="en-US" altLang="en-US" sz="2300" dirty="0">
                <a:solidFill>
                  <a:schemeClr val="tx1"/>
                </a:solidFill>
              </a:rPr>
              <a:t>99305	(35)</a:t>
            </a:r>
          </a:p>
          <a:p>
            <a:pPr lvl="1">
              <a:spcBef>
                <a:spcPts val="500"/>
              </a:spcBef>
              <a:buClr>
                <a:srgbClr val="9FB8CD"/>
              </a:buClr>
              <a:buFont typeface="Wingdings 3" pitchFamily="18" charset="2"/>
              <a:buChar char=""/>
            </a:pPr>
            <a:r>
              <a:rPr lang="en-US" altLang="en-US" sz="2300" dirty="0">
                <a:solidFill>
                  <a:schemeClr val="tx1"/>
                </a:solidFill>
              </a:rPr>
              <a:t>99306	(45)</a:t>
            </a:r>
            <a:endParaRPr lang="en-US" altLang="en-US" dirty="0">
              <a:solidFill>
                <a:schemeClr val="tx1"/>
              </a:solidFill>
            </a:endParaRPr>
          </a:p>
          <a:p>
            <a:endParaRPr lang="en-US" dirty="0"/>
          </a:p>
        </p:txBody>
      </p:sp>
      <p:sp>
        <p:nvSpPr>
          <p:cNvPr id="3" name="Text Placeholder 2"/>
          <p:cNvSpPr>
            <a:spLocks noGrp="1"/>
          </p:cNvSpPr>
          <p:nvPr>
            <p:ph type="body" sz="quarter" idx="12"/>
          </p:nvPr>
        </p:nvSpPr>
        <p:spPr>
          <a:xfrm>
            <a:off x="4953000" y="2089150"/>
            <a:ext cx="3352800" cy="4267200"/>
          </a:xfrm>
        </p:spPr>
        <p:txBody>
          <a:bodyPr/>
          <a:lstStyle/>
          <a:p>
            <a:pPr marL="68580" indent="0">
              <a:buNone/>
            </a:pPr>
            <a:r>
              <a:rPr lang="en-US" altLang="en-US" b="1" dirty="0">
                <a:solidFill>
                  <a:schemeClr val="tx1"/>
                </a:solidFill>
              </a:rPr>
              <a:t>Assisted Living</a:t>
            </a:r>
          </a:p>
          <a:p>
            <a:pPr lvl="1">
              <a:spcBef>
                <a:spcPts val="500"/>
              </a:spcBef>
              <a:buClr>
                <a:srgbClr val="9FB8CD"/>
              </a:buClr>
              <a:buFont typeface="Wingdings 3" pitchFamily="18" charset="2"/>
              <a:buChar char=""/>
            </a:pPr>
            <a:r>
              <a:rPr lang="en-US" altLang="en-US" sz="2300" dirty="0">
                <a:solidFill>
                  <a:schemeClr val="tx1"/>
                </a:solidFill>
              </a:rPr>
              <a:t>99324	(20)</a:t>
            </a:r>
          </a:p>
          <a:p>
            <a:pPr lvl="1">
              <a:spcBef>
                <a:spcPts val="500"/>
              </a:spcBef>
              <a:buClr>
                <a:srgbClr val="9FB8CD"/>
              </a:buClr>
              <a:buFont typeface="Wingdings 3" pitchFamily="18" charset="2"/>
              <a:buChar char=""/>
            </a:pPr>
            <a:r>
              <a:rPr lang="en-US" altLang="en-US" sz="2300" dirty="0">
                <a:solidFill>
                  <a:schemeClr val="tx1"/>
                </a:solidFill>
              </a:rPr>
              <a:t>99325	(30)</a:t>
            </a:r>
          </a:p>
          <a:p>
            <a:pPr lvl="1">
              <a:spcBef>
                <a:spcPts val="500"/>
              </a:spcBef>
              <a:buClr>
                <a:srgbClr val="9FB8CD"/>
              </a:buClr>
              <a:buFont typeface="Wingdings 3" pitchFamily="18" charset="2"/>
              <a:buChar char=""/>
            </a:pPr>
            <a:r>
              <a:rPr lang="en-US" altLang="en-US" sz="2300" dirty="0">
                <a:solidFill>
                  <a:schemeClr val="tx1"/>
                </a:solidFill>
              </a:rPr>
              <a:t>99326	(45)</a:t>
            </a:r>
          </a:p>
          <a:p>
            <a:pPr lvl="1">
              <a:spcBef>
                <a:spcPts val="500"/>
              </a:spcBef>
              <a:buClr>
                <a:srgbClr val="9FB8CD"/>
              </a:buClr>
              <a:buFont typeface="Wingdings 3" pitchFamily="18" charset="2"/>
              <a:buChar char=""/>
            </a:pPr>
            <a:r>
              <a:rPr lang="en-US" altLang="en-US" sz="2300" dirty="0">
                <a:solidFill>
                  <a:schemeClr val="tx1"/>
                </a:solidFill>
              </a:rPr>
              <a:t>99327	(60)</a:t>
            </a:r>
          </a:p>
          <a:p>
            <a:pPr lvl="1">
              <a:spcBef>
                <a:spcPts val="500"/>
              </a:spcBef>
              <a:buClr>
                <a:srgbClr val="9FB8CD"/>
              </a:buClr>
              <a:buFont typeface="Wingdings 3" pitchFamily="18" charset="2"/>
              <a:buChar char=""/>
            </a:pPr>
            <a:r>
              <a:rPr lang="en-US" altLang="en-US" sz="2300" dirty="0">
                <a:solidFill>
                  <a:schemeClr val="tx1"/>
                </a:solidFill>
              </a:rPr>
              <a:t>99328	(75)</a:t>
            </a:r>
            <a:endParaRPr lang="en-US" altLang="en-US" dirty="0">
              <a:solidFill>
                <a:schemeClr val="tx1"/>
              </a:solidFill>
            </a:endParaRPr>
          </a:p>
          <a:p>
            <a:endParaRPr lang="en-US" dirty="0"/>
          </a:p>
        </p:txBody>
      </p:sp>
      <p:sp>
        <p:nvSpPr>
          <p:cNvPr id="16388" name="AutoShape 3"/>
          <p:cNvSpPr>
            <a:spLocks/>
          </p:cNvSpPr>
          <p:nvPr/>
        </p:nvSpPr>
        <p:spPr bwMode="auto">
          <a:xfrm>
            <a:off x="460377" y="3003550"/>
            <a:ext cx="3211513" cy="1284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342900" indent="-342900">
              <a:defRPr>
                <a:solidFill>
                  <a:srgbClr val="000000"/>
                </a:solidFill>
                <a:latin typeface="Gill Sans MT" pitchFamily="34" charset="0"/>
                <a:ea typeface="Gill Sans MT" pitchFamily="34" charset="0"/>
                <a:cs typeface="Gill Sans MT" pitchFamily="34" charset="0"/>
                <a:sym typeface="Gill Sans MT" pitchFamily="34" charset="0"/>
              </a:defRPr>
            </a:lvl1pPr>
            <a:lvl2pPr marL="547688" indent="-2730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marL="274638" lvl="1" indent="0" eaLnBrk="1">
              <a:spcBef>
                <a:spcPts val="500"/>
              </a:spcBef>
              <a:buClr>
                <a:srgbClr val="9FB8CD"/>
              </a:buClr>
              <a:buSzPct val="76000"/>
            </a:pPr>
            <a:endParaRPr lang="en-US" alt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90</a:t>
            </a:fld>
            <a:endParaRPr lang="en-US" dirty="0"/>
          </a:p>
        </p:txBody>
      </p:sp>
    </p:spTree>
    <p:extLst>
      <p:ext uri="{BB962C8B-B14F-4D97-AF65-F5344CB8AC3E}">
        <p14:creationId xmlns:p14="http://schemas.microsoft.com/office/powerpoint/2010/main" val="2458799282"/>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12777" y="1027665"/>
            <a:ext cx="8378825" cy="648736"/>
          </a:xfrm>
        </p:spPr>
        <p:txBody>
          <a:bodyPr>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Comparing NF and ALF - Subsequent visit</a:t>
            </a:r>
            <a:endParaRPr lang="en-US" altLang="en-US" dirty="0" smtClean="0">
              <a:solidFill>
                <a:schemeClr val="tx1"/>
              </a:solidFill>
            </a:endParaRPr>
          </a:p>
        </p:txBody>
      </p:sp>
      <p:sp>
        <p:nvSpPr>
          <p:cNvPr id="2" name="Text Placeholder 1"/>
          <p:cNvSpPr>
            <a:spLocks noGrp="1"/>
          </p:cNvSpPr>
          <p:nvPr>
            <p:ph type="body" sz="quarter" idx="11"/>
          </p:nvPr>
        </p:nvSpPr>
        <p:spPr>
          <a:xfrm>
            <a:off x="917575" y="1828800"/>
            <a:ext cx="3352800" cy="4267200"/>
          </a:xfrm>
        </p:spPr>
        <p:txBody>
          <a:bodyPr/>
          <a:lstStyle/>
          <a:p>
            <a:pPr marL="68580" indent="0">
              <a:buNone/>
            </a:pPr>
            <a:r>
              <a:rPr lang="en-US" altLang="en-US" b="1" dirty="0">
                <a:solidFill>
                  <a:schemeClr val="tx1"/>
                </a:solidFill>
              </a:rPr>
              <a:t>Nursing Facility</a:t>
            </a:r>
          </a:p>
          <a:p>
            <a:pPr lvl="1">
              <a:spcBef>
                <a:spcPts val="500"/>
              </a:spcBef>
              <a:buClr>
                <a:srgbClr val="9FB8CD"/>
              </a:buClr>
              <a:buFont typeface="Wingdings 3" pitchFamily="18" charset="2"/>
              <a:buChar char=""/>
            </a:pPr>
            <a:r>
              <a:rPr lang="en-US" altLang="en-US" sz="2300" dirty="0">
                <a:solidFill>
                  <a:schemeClr val="tx1"/>
                </a:solidFill>
              </a:rPr>
              <a:t>99307	(10)</a:t>
            </a:r>
          </a:p>
          <a:p>
            <a:pPr lvl="1">
              <a:spcBef>
                <a:spcPts val="500"/>
              </a:spcBef>
              <a:buClr>
                <a:srgbClr val="9FB8CD"/>
              </a:buClr>
              <a:buFont typeface="Wingdings 3" pitchFamily="18" charset="2"/>
              <a:buChar char=""/>
            </a:pPr>
            <a:r>
              <a:rPr lang="en-US" altLang="en-US" sz="2300" dirty="0">
                <a:solidFill>
                  <a:schemeClr val="tx1"/>
                </a:solidFill>
              </a:rPr>
              <a:t>99308	(15)</a:t>
            </a:r>
          </a:p>
          <a:p>
            <a:pPr lvl="1">
              <a:spcBef>
                <a:spcPts val="500"/>
              </a:spcBef>
              <a:buClr>
                <a:srgbClr val="9FB8CD"/>
              </a:buClr>
              <a:buFont typeface="Wingdings 3" pitchFamily="18" charset="2"/>
              <a:buChar char=""/>
            </a:pPr>
            <a:r>
              <a:rPr lang="en-US" altLang="en-US" sz="2300" dirty="0">
                <a:solidFill>
                  <a:schemeClr val="tx1"/>
                </a:solidFill>
              </a:rPr>
              <a:t>99309	(25)</a:t>
            </a:r>
          </a:p>
          <a:p>
            <a:pPr lvl="1">
              <a:spcBef>
                <a:spcPts val="500"/>
              </a:spcBef>
              <a:buClr>
                <a:srgbClr val="9FB8CD"/>
              </a:buClr>
              <a:buFont typeface="Wingdings 3" pitchFamily="18" charset="2"/>
              <a:buChar char=""/>
            </a:pPr>
            <a:r>
              <a:rPr lang="en-US" altLang="en-US" sz="2300" dirty="0">
                <a:solidFill>
                  <a:schemeClr val="tx1"/>
                </a:solidFill>
              </a:rPr>
              <a:t>99310	(35)</a:t>
            </a:r>
            <a:endParaRPr lang="en-US" altLang="en-US" dirty="0">
              <a:solidFill>
                <a:schemeClr val="tx1"/>
              </a:solidFill>
            </a:endParaRPr>
          </a:p>
          <a:p>
            <a:pPr marL="68580" indent="0">
              <a:buNone/>
            </a:pPr>
            <a:endParaRPr lang="en-US" dirty="0"/>
          </a:p>
        </p:txBody>
      </p:sp>
      <p:sp>
        <p:nvSpPr>
          <p:cNvPr id="3" name="Text Placeholder 2"/>
          <p:cNvSpPr>
            <a:spLocks noGrp="1"/>
          </p:cNvSpPr>
          <p:nvPr>
            <p:ph type="body" sz="quarter" idx="12"/>
          </p:nvPr>
        </p:nvSpPr>
        <p:spPr>
          <a:xfrm>
            <a:off x="5257800" y="1828800"/>
            <a:ext cx="3352800" cy="4267200"/>
          </a:xfrm>
        </p:spPr>
        <p:txBody>
          <a:bodyPr/>
          <a:lstStyle/>
          <a:p>
            <a:pPr marL="68580" indent="0">
              <a:buNone/>
            </a:pPr>
            <a:r>
              <a:rPr lang="en-US" altLang="en-US" b="1" dirty="0">
                <a:solidFill>
                  <a:schemeClr val="tx1"/>
                </a:solidFill>
              </a:rPr>
              <a:t>Assisted Living</a:t>
            </a:r>
          </a:p>
          <a:p>
            <a:pPr lvl="1">
              <a:spcBef>
                <a:spcPts val="500"/>
              </a:spcBef>
              <a:buClr>
                <a:srgbClr val="9FB8CD"/>
              </a:buClr>
              <a:buFont typeface="Wingdings 3" pitchFamily="18" charset="2"/>
              <a:buChar char=""/>
            </a:pPr>
            <a:r>
              <a:rPr lang="en-US" altLang="en-US" sz="2300" dirty="0">
                <a:solidFill>
                  <a:schemeClr val="tx1"/>
                </a:solidFill>
              </a:rPr>
              <a:t>99334 	(15)</a:t>
            </a:r>
          </a:p>
          <a:p>
            <a:pPr lvl="1">
              <a:spcBef>
                <a:spcPts val="500"/>
              </a:spcBef>
              <a:buClr>
                <a:srgbClr val="9FB8CD"/>
              </a:buClr>
              <a:buFont typeface="Wingdings 3" pitchFamily="18" charset="2"/>
              <a:buChar char=""/>
            </a:pPr>
            <a:r>
              <a:rPr lang="en-US" altLang="en-US" sz="2300" dirty="0">
                <a:solidFill>
                  <a:schemeClr val="tx1"/>
                </a:solidFill>
              </a:rPr>
              <a:t>99335	(25)</a:t>
            </a:r>
          </a:p>
          <a:p>
            <a:pPr lvl="1">
              <a:spcBef>
                <a:spcPts val="500"/>
              </a:spcBef>
              <a:buClr>
                <a:srgbClr val="9FB8CD"/>
              </a:buClr>
              <a:buFont typeface="Wingdings 3" pitchFamily="18" charset="2"/>
              <a:buChar char=""/>
            </a:pPr>
            <a:r>
              <a:rPr lang="en-US" altLang="en-US" sz="2300" dirty="0">
                <a:solidFill>
                  <a:schemeClr val="tx1"/>
                </a:solidFill>
              </a:rPr>
              <a:t>99336	(40)</a:t>
            </a:r>
          </a:p>
          <a:p>
            <a:pPr lvl="1">
              <a:spcBef>
                <a:spcPts val="500"/>
              </a:spcBef>
              <a:buClr>
                <a:srgbClr val="9FB8CD"/>
              </a:buClr>
              <a:buFont typeface="Wingdings 3" pitchFamily="18" charset="2"/>
              <a:buChar char=""/>
            </a:pPr>
            <a:r>
              <a:rPr lang="en-US" altLang="en-US" sz="2300" dirty="0">
                <a:solidFill>
                  <a:schemeClr val="tx1"/>
                </a:solidFill>
              </a:rPr>
              <a:t>99337	(60)</a:t>
            </a:r>
            <a:endParaRPr lang="en-US" altLang="en-US" dirty="0">
              <a:solidFill>
                <a:schemeClr val="tx1"/>
              </a:solidFill>
            </a:endParaRPr>
          </a:p>
          <a:p>
            <a:pPr marL="68580" indent="0">
              <a:buNone/>
            </a:pPr>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91</a:t>
            </a:fld>
            <a:endParaRPr lang="en-US" dirty="0"/>
          </a:p>
        </p:txBody>
      </p:sp>
    </p:spTree>
    <p:extLst>
      <p:ext uri="{BB962C8B-B14F-4D97-AF65-F5344CB8AC3E}">
        <p14:creationId xmlns:p14="http://schemas.microsoft.com/office/powerpoint/2010/main" val="1891991100"/>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p:cNvSpPr>
          <p:nvPr/>
        </p:nvSpPr>
        <p:spPr bwMode="auto">
          <a:xfrm>
            <a:off x="685800" y="2133600"/>
            <a:ext cx="8458200" cy="4362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tabLst>
                <a:tab pos="1150938" algn="l"/>
                <a:tab pos="2001838" algn="l"/>
                <a:tab pos="2854325" algn="l"/>
                <a:tab pos="4351338" algn="l"/>
                <a:tab pos="5486400" algn="l"/>
                <a:tab pos="6400800" algn="l"/>
                <a:tab pos="7315200" algn="l"/>
              </a:tabLst>
            </a:pPr>
            <a:r>
              <a:rPr lang="en-US" altLang="en-US" sz="2000" b="1" dirty="0">
                <a:solidFill>
                  <a:schemeClr val="tx1"/>
                </a:solidFill>
                <a:latin typeface="Arial" panose="020B0604020202020204" pitchFamily="34" charset="0"/>
                <a:cs typeface="Arial" panose="020B0604020202020204" pitchFamily="34" charset="0"/>
                <a:sym typeface="Arial" pitchFamily="34" charset="0"/>
              </a:rPr>
              <a:t>Initial ALF	</a:t>
            </a:r>
            <a:r>
              <a:rPr lang="en-US" altLang="en-US" sz="2000" b="1" dirty="0" smtClean="0">
                <a:solidFill>
                  <a:schemeClr val="tx1"/>
                </a:solidFill>
                <a:latin typeface="Arial" panose="020B0604020202020204" pitchFamily="34" charset="0"/>
                <a:cs typeface="Arial" panose="020B0604020202020204" pitchFamily="34" charset="0"/>
                <a:sym typeface="Arial" pitchFamily="34" charset="0"/>
              </a:rPr>
              <a:t>		Subsequent </a:t>
            </a:r>
            <a:r>
              <a:rPr lang="en-US" altLang="en-US" sz="2000" b="1" dirty="0">
                <a:solidFill>
                  <a:schemeClr val="tx1"/>
                </a:solidFill>
                <a:latin typeface="Arial" panose="020B0604020202020204" pitchFamily="34" charset="0"/>
                <a:cs typeface="Arial" panose="020B0604020202020204" pitchFamily="34" charset="0"/>
                <a:sym typeface="Arial" pitchFamily="34" charset="0"/>
              </a:rPr>
              <a:t>ALF</a:t>
            </a:r>
          </a:p>
          <a:p>
            <a:pPr eaLnBrk="1">
              <a:tabLst>
                <a:tab pos="1150938" algn="l"/>
                <a:tab pos="2001838" algn="l"/>
                <a:tab pos="2854325" algn="l"/>
                <a:tab pos="4351338" algn="l"/>
                <a:tab pos="5486400" algn="l"/>
                <a:tab pos="6400800" algn="l"/>
                <a:tab pos="7315200" algn="l"/>
              </a:tabLst>
            </a:pP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CPT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Code</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History</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Exam</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MDM</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CPT Code</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History</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Exam</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MDM</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99324     	PF    	PF	STF</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99334</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PF	PF 	STF</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99325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EPF	EPF	LOW              	 99335	EPF	EPF	LOW</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99326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DET 	DET	MOD                	 99336	DET	DET	MOD</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98963" algn="l"/>
                <a:tab pos="5486400" algn="l"/>
                <a:tab pos="6400800" algn="l"/>
                <a:tab pos="7315200" algn="l"/>
              </a:tabLst>
            </a:pP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99327	COMP	COMP	MOD                	99337 	COMP	COMP	HIGH</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99328	COMP	COMP	HIGH</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p>
          <a:p>
            <a:pPr eaLnBrk="1">
              <a:tabLst>
                <a:tab pos="1150938" algn="l"/>
                <a:tab pos="2001838" algn="l"/>
                <a:tab pos="2854325" algn="l"/>
                <a:tab pos="4351338" algn="l"/>
                <a:tab pos="5486400" algn="l"/>
                <a:tab pos="6400800" algn="l"/>
                <a:tab pos="7315200" algn="l"/>
              </a:tabLst>
            </a:pPr>
            <a:r>
              <a:rPr lang="en-US" altLang="en-US" sz="2000" b="1" dirty="0">
                <a:solidFill>
                  <a:schemeClr val="tx1"/>
                </a:solidFill>
                <a:latin typeface="Arial" panose="020B0604020202020204" pitchFamily="34" charset="0"/>
                <a:cs typeface="Arial" panose="020B0604020202020204" pitchFamily="34" charset="0"/>
                <a:sym typeface="Arial" pitchFamily="34" charset="0"/>
              </a:rPr>
              <a:t>Initial Nursing Facility	</a:t>
            </a:r>
            <a:r>
              <a:rPr lang="en-US" altLang="en-US" sz="2000" b="1" dirty="0" smtClean="0">
                <a:solidFill>
                  <a:schemeClr val="tx1"/>
                </a:solidFill>
                <a:latin typeface="Arial" panose="020B0604020202020204" pitchFamily="34" charset="0"/>
                <a:cs typeface="Arial" panose="020B0604020202020204" pitchFamily="34" charset="0"/>
                <a:sym typeface="Arial" pitchFamily="34" charset="0"/>
              </a:rPr>
              <a:t>	Subsequent </a:t>
            </a:r>
            <a:r>
              <a:rPr lang="en-US" altLang="en-US" sz="2000" b="1" dirty="0">
                <a:solidFill>
                  <a:schemeClr val="tx1"/>
                </a:solidFill>
                <a:latin typeface="Arial" panose="020B0604020202020204" pitchFamily="34" charset="0"/>
                <a:cs typeface="Arial" panose="020B0604020202020204" pitchFamily="34" charset="0"/>
                <a:sym typeface="Arial" pitchFamily="34" charset="0"/>
              </a:rPr>
              <a:t>Nursing Facility</a:t>
            </a:r>
          </a:p>
          <a:p>
            <a:pPr eaLnBrk="1">
              <a:tabLst>
                <a:tab pos="1150938" algn="l"/>
                <a:tab pos="2001838" algn="l"/>
                <a:tab pos="2854325" algn="l"/>
                <a:tab pos="4351338" algn="l"/>
                <a:tab pos="5486400" algn="l"/>
                <a:tab pos="6400800" algn="l"/>
                <a:tab pos="7315200" algn="l"/>
              </a:tabLst>
            </a:pP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CPT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Code</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History</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Exam</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a:solidFill>
                  <a:schemeClr val="tx1"/>
                </a:solidFill>
                <a:latin typeface="Arial" panose="020B0604020202020204" pitchFamily="34" charset="0"/>
                <a:cs typeface="Arial" panose="020B0604020202020204" pitchFamily="34" charset="0"/>
                <a:sym typeface="Arial" pitchFamily="34" charset="0"/>
              </a:rPr>
              <a:t>MDM</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CPT Code</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History</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Exam</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	</a:t>
            </a:r>
            <a:r>
              <a:rPr lang="en-US" altLang="en-US" sz="1600" u="sng" dirty="0" smtClean="0">
                <a:solidFill>
                  <a:schemeClr val="tx1"/>
                </a:solidFill>
                <a:latin typeface="Arial" panose="020B0604020202020204" pitchFamily="34" charset="0"/>
                <a:cs typeface="Arial" panose="020B0604020202020204" pitchFamily="34" charset="0"/>
                <a:sym typeface="Arial" pitchFamily="34" charset="0"/>
              </a:rPr>
              <a:t>MDM</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99304	DET	DET	STF                 	99307	PF 	PF	STF</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99305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COMP	COMP	MOD               	99308	EPF	EPF</a:t>
            </a: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LOW</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99306	COMP	COMP	HIGH               	99309	DET	DET	MOD</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r>
              <a:rPr lang="en-US" altLang="en-US" sz="1600" dirty="0" smtClean="0">
                <a:solidFill>
                  <a:schemeClr val="tx1"/>
                </a:solidFill>
                <a:latin typeface="Arial" panose="020B0604020202020204" pitchFamily="34" charset="0"/>
                <a:cs typeface="Arial" panose="020B0604020202020204" pitchFamily="34" charset="0"/>
                <a:sym typeface="Arial" pitchFamily="34" charset="0"/>
              </a:rPr>
              <a:t>			99310	COMP	COMP	HIGH</a:t>
            </a:r>
            <a:endParaRPr lang="en-US" altLang="en-US" sz="1600" dirty="0">
              <a:solidFill>
                <a:schemeClr val="tx1"/>
              </a:solidFill>
              <a:latin typeface="Arial" panose="020B0604020202020204" pitchFamily="34" charset="0"/>
              <a:cs typeface="Arial" panose="020B0604020202020204" pitchFamily="34" charset="0"/>
              <a:sym typeface="Arial" pitchFamily="34" charset="0"/>
            </a:endParaRPr>
          </a:p>
          <a:p>
            <a:pPr eaLnBrk="1">
              <a:tabLst>
                <a:tab pos="1150938" algn="l"/>
                <a:tab pos="2001838" algn="l"/>
                <a:tab pos="2854325" algn="l"/>
                <a:tab pos="4351338" algn="l"/>
                <a:tab pos="5486400" algn="l"/>
                <a:tab pos="6400800" algn="l"/>
                <a:tab pos="7315200" algn="l"/>
              </a:tabLst>
            </a:pPr>
            <a:r>
              <a:rPr lang="en-US" altLang="en-US" sz="1600" dirty="0">
                <a:solidFill>
                  <a:schemeClr val="tx1"/>
                </a:solidFill>
                <a:latin typeface="Arial" panose="020B0604020202020204" pitchFamily="34" charset="0"/>
                <a:cs typeface="Arial" panose="020B0604020202020204" pitchFamily="34" charset="0"/>
                <a:sym typeface="Arial" pitchFamily="34" charset="0"/>
              </a:rPr>
              <a:t> </a:t>
            </a:r>
          </a:p>
        </p:txBody>
      </p:sp>
      <p:sp>
        <p:nvSpPr>
          <p:cNvPr id="5" name="Title 4"/>
          <p:cNvSpPr>
            <a:spLocks noGrp="1"/>
          </p:cNvSpPr>
          <p:nvPr>
            <p:ph type="title"/>
          </p:nvPr>
        </p:nvSpPr>
        <p:spPr/>
        <p:txBody>
          <a:bodyPr/>
          <a:lstStyle/>
          <a:p>
            <a:r>
              <a:rPr lang="en-US" b="1" dirty="0" smtClean="0">
                <a:solidFill>
                  <a:schemeClr val="tx1"/>
                </a:solidFill>
              </a:rPr>
              <a:t>ALF and Nursing Facility Codes</a:t>
            </a:r>
            <a:endParaRPr lang="en-US" b="1" dirty="0">
              <a:solidFill>
                <a:schemeClr val="tx1"/>
              </a:solidFill>
            </a:endParaRPr>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92</a:t>
            </a:fld>
            <a:endParaRPr lang="en-US" dirty="0"/>
          </a:p>
        </p:txBody>
      </p:sp>
    </p:spTree>
    <p:extLst>
      <p:ext uri="{BB962C8B-B14F-4D97-AF65-F5344CB8AC3E}">
        <p14:creationId xmlns:p14="http://schemas.microsoft.com/office/powerpoint/2010/main" val="2600720023"/>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lIns="0" tIns="0" rIns="0" bIns="0"/>
          <a:lstStyle/>
          <a:p>
            <a:pPr defTabSz="914400" eaLnBrk="1"/>
            <a:r>
              <a:rPr lang="en-US" altLang="en-US" sz="3200" b="1" dirty="0" smtClean="0">
                <a:solidFill>
                  <a:schemeClr val="tx1"/>
                </a:solidFill>
                <a:ea typeface="Bookman Old Style" pitchFamily="18" charset="0"/>
                <a:cs typeface="Bookman Old Style" pitchFamily="18" charset="0"/>
                <a:sym typeface="Bookman Old Style" pitchFamily="18" charset="0"/>
              </a:rPr>
              <a:t>99308 and 99335</a:t>
            </a:r>
            <a:endParaRPr lang="en-US" altLang="en-US" b="1" dirty="0" smtClean="0">
              <a:solidFill>
                <a:schemeClr val="tx1"/>
              </a:solidFill>
            </a:endParaRPr>
          </a:p>
        </p:txBody>
      </p:sp>
      <p:sp>
        <p:nvSpPr>
          <p:cNvPr id="20484" name="Rectangle 3"/>
          <p:cNvSpPr>
            <a:spLocks noGrp="1" noChangeArrowheads="1"/>
          </p:cNvSpPr>
          <p:nvPr>
            <p:ph idx="1"/>
          </p:nvPr>
        </p:nvSpPr>
        <p:spPr>
          <a:xfrm>
            <a:off x="838200" y="1835472"/>
            <a:ext cx="8001000" cy="4412928"/>
          </a:xfrm>
        </p:spPr>
        <p:txBody>
          <a:bodyPr lIns="0" tIns="0" rIns="0" bIns="0">
            <a:normAutofit fontScale="92500"/>
          </a:bodyPr>
          <a:lstStyle/>
          <a:p>
            <a:pPr marL="217488" indent="-217488" defTabSz="914400" eaLnBrk="1">
              <a:spcBef>
                <a:spcPts val="600"/>
              </a:spcBef>
              <a:buClr>
                <a:srgbClr val="727CA3"/>
              </a:buClr>
              <a:buSzPct val="76000"/>
              <a:buFont typeface="Wingdings 3" pitchFamily="18" charset="2"/>
              <a:buChar char=""/>
            </a:pPr>
            <a:r>
              <a:rPr lang="en-US" altLang="en-US" sz="2600" dirty="0" smtClean="0">
                <a:ea typeface="Gill Sans MT" pitchFamily="34" charset="0"/>
                <a:cs typeface="Gill Sans MT" pitchFamily="34" charset="0"/>
                <a:sym typeface="Gill Sans MT" pitchFamily="34" charset="0"/>
              </a:rPr>
              <a:t>Consider these as “base codes” and the necessary elements are identical to the elements for 99213</a:t>
            </a:r>
            <a:br>
              <a:rPr lang="en-US" altLang="en-US" sz="2600" dirty="0" smtClean="0">
                <a:ea typeface="Gill Sans MT" pitchFamily="34" charset="0"/>
                <a:cs typeface="Gill Sans MT" pitchFamily="34" charset="0"/>
                <a:sym typeface="Gill Sans MT" pitchFamily="34" charset="0"/>
              </a:rPr>
            </a:br>
            <a:endParaRPr lang="en-US" altLang="en-US" sz="2600" dirty="0" smtClean="0">
              <a:ea typeface="Gill Sans MT" pitchFamily="34" charset="0"/>
              <a:cs typeface="Gill Sans MT" pitchFamily="34" charset="0"/>
              <a:sym typeface="Gill Sans MT" pitchFamily="34" charset="0"/>
            </a:endParaRPr>
          </a:p>
          <a:p>
            <a:pPr marL="217488" indent="-217488" defTabSz="914400" eaLnBrk="1">
              <a:spcBef>
                <a:spcPts val="600"/>
              </a:spcBef>
              <a:buClr>
                <a:srgbClr val="727CA3"/>
              </a:buClr>
              <a:buSzPct val="76000"/>
              <a:buFont typeface="Wingdings 3" pitchFamily="18" charset="2"/>
              <a:buChar char=""/>
            </a:pPr>
            <a:r>
              <a:rPr lang="en-US" altLang="en-US" sz="2600" dirty="0" smtClean="0">
                <a:ea typeface="Gill Sans MT" pitchFamily="34" charset="0"/>
                <a:cs typeface="Gill Sans MT" pitchFamily="34" charset="0"/>
                <a:sym typeface="Gill Sans MT" pitchFamily="34" charset="0"/>
              </a:rPr>
              <a:t>Performed less work? – code 99307 or 99334</a:t>
            </a:r>
            <a:br>
              <a:rPr lang="en-US" altLang="en-US" sz="2600" dirty="0" smtClean="0">
                <a:ea typeface="Gill Sans MT" pitchFamily="34" charset="0"/>
                <a:cs typeface="Gill Sans MT" pitchFamily="34" charset="0"/>
                <a:sym typeface="Gill Sans MT" pitchFamily="34" charset="0"/>
              </a:rPr>
            </a:br>
            <a:endParaRPr lang="en-US" altLang="en-US" sz="2600" dirty="0" smtClean="0">
              <a:ea typeface="Gill Sans MT" pitchFamily="34" charset="0"/>
              <a:cs typeface="Gill Sans MT" pitchFamily="34" charset="0"/>
              <a:sym typeface="Gill Sans MT" pitchFamily="34" charset="0"/>
            </a:endParaRPr>
          </a:p>
          <a:p>
            <a:pPr marL="217488" indent="-217488" defTabSz="914400" eaLnBrk="1">
              <a:spcBef>
                <a:spcPts val="600"/>
              </a:spcBef>
              <a:buClr>
                <a:srgbClr val="727CA3"/>
              </a:buClr>
              <a:buSzPct val="76000"/>
              <a:buFont typeface="Wingdings 3" pitchFamily="18" charset="2"/>
              <a:buChar char=""/>
            </a:pPr>
            <a:r>
              <a:rPr lang="en-US" altLang="en-US" sz="2600" dirty="0" smtClean="0">
                <a:ea typeface="Gill Sans MT" pitchFamily="34" charset="0"/>
                <a:cs typeface="Gill Sans MT" pitchFamily="34" charset="0"/>
                <a:sym typeface="Gill Sans MT" pitchFamily="34" charset="0"/>
              </a:rPr>
              <a:t>Performed more work? – code 99309 or 99336</a:t>
            </a:r>
            <a:br>
              <a:rPr lang="en-US" altLang="en-US" sz="2600" dirty="0" smtClean="0">
                <a:ea typeface="Gill Sans MT" pitchFamily="34" charset="0"/>
                <a:cs typeface="Gill Sans MT" pitchFamily="34" charset="0"/>
                <a:sym typeface="Gill Sans MT" pitchFamily="34" charset="0"/>
              </a:rPr>
            </a:br>
            <a:endParaRPr lang="en-US" altLang="en-US" sz="2600" dirty="0" smtClean="0">
              <a:ea typeface="Gill Sans MT" pitchFamily="34" charset="0"/>
              <a:cs typeface="Gill Sans MT" pitchFamily="34" charset="0"/>
              <a:sym typeface="Gill Sans MT" pitchFamily="34" charset="0"/>
            </a:endParaRPr>
          </a:p>
          <a:p>
            <a:pPr marL="217488" indent="-217488" defTabSz="914400" eaLnBrk="1">
              <a:spcBef>
                <a:spcPts val="600"/>
              </a:spcBef>
              <a:buClr>
                <a:srgbClr val="727CA3"/>
              </a:buClr>
              <a:buSzPct val="76000"/>
              <a:buFont typeface="Wingdings 3" pitchFamily="18" charset="2"/>
              <a:buChar char=""/>
            </a:pPr>
            <a:r>
              <a:rPr lang="en-US" altLang="en-US" sz="2600" dirty="0" smtClean="0">
                <a:ea typeface="Gill Sans MT" pitchFamily="34" charset="0"/>
                <a:cs typeface="Gill Sans MT" pitchFamily="34" charset="0"/>
                <a:sym typeface="Gill Sans MT" pitchFamily="34" charset="0"/>
              </a:rPr>
              <a:t>Remember that for the higher codes history is either detailed or comprehensive, exam requires more elements, and MDM is either moderate or high</a:t>
            </a: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93</a:t>
            </a:fld>
            <a:endParaRPr lang="en-US" dirty="0"/>
          </a:p>
        </p:txBody>
      </p:sp>
    </p:spTree>
    <p:extLst>
      <p:ext uri="{BB962C8B-B14F-4D97-AF65-F5344CB8AC3E}">
        <p14:creationId xmlns:p14="http://schemas.microsoft.com/office/powerpoint/2010/main" val="792122180"/>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lIns="0" tIns="0" rIns="0" bIns="0"/>
          <a:lstStyle/>
          <a:p>
            <a:pPr defTabSz="914400" eaLnBrk="1"/>
            <a:r>
              <a:rPr lang="en-US" altLang="en-US" sz="3200" b="1" dirty="0" smtClean="0">
                <a:solidFill>
                  <a:schemeClr val="tx1"/>
                </a:solidFill>
                <a:ea typeface="Bookman Old Style" pitchFamily="18" charset="0"/>
                <a:cs typeface="Bookman Old Style" pitchFamily="18" charset="0"/>
                <a:sym typeface="Bookman Old Style" pitchFamily="18" charset="0"/>
              </a:rPr>
              <a:t>Rarely Used by Psychiatrists</a:t>
            </a:r>
            <a:endParaRPr lang="en-US" altLang="en-US" b="1" dirty="0" smtClean="0">
              <a:solidFill>
                <a:schemeClr val="tx1"/>
              </a:solidFill>
            </a:endParaRPr>
          </a:p>
        </p:txBody>
      </p:sp>
      <p:sp>
        <p:nvSpPr>
          <p:cNvPr id="21508" name="Rectangle 3"/>
          <p:cNvSpPr>
            <a:spLocks noGrp="1" noChangeArrowheads="1"/>
          </p:cNvSpPr>
          <p:nvPr>
            <p:ph idx="1"/>
          </p:nvPr>
        </p:nvSpPr>
        <p:spPr>
          <a:xfrm>
            <a:off x="1048093" y="1835473"/>
            <a:ext cx="7638708" cy="3927629"/>
          </a:xfrm>
        </p:spPr>
        <p:txBody>
          <a:bodyPr lIns="0" tIns="0" rIns="0" bIns="0">
            <a:normAutofit/>
          </a:bodyPr>
          <a:lstStyle/>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99318 – Nursing Facility Annual Assessment</a:t>
            </a:r>
          </a:p>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99315 – Nursing Facility Discharge &lt;30 minutes</a:t>
            </a:r>
          </a:p>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99316 – Nursing Facility Discharge &gt;30 minutes</a:t>
            </a:r>
            <a:endParaRPr lang="en-US" altLang="en-US" dirty="0" smtClean="0"/>
          </a:p>
        </p:txBody>
      </p:sp>
      <p:sp>
        <p:nvSpPr>
          <p:cNvPr id="2" name="Slide Number Placeholder 1"/>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94</a:t>
            </a:fld>
            <a:endParaRPr lang="en-US" dirty="0"/>
          </a:p>
        </p:txBody>
      </p:sp>
    </p:spTree>
    <p:extLst>
      <p:ext uri="{BB962C8B-B14F-4D97-AF65-F5344CB8AC3E}">
        <p14:creationId xmlns:p14="http://schemas.microsoft.com/office/powerpoint/2010/main" val="4151810018"/>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457200" y="1270000"/>
            <a:ext cx="8382000" cy="4503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342900" indent="-342900">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spcBef>
                <a:spcPts val="600"/>
              </a:spcBef>
              <a:buClr>
                <a:srgbClr val="000000"/>
              </a:buClr>
              <a:buSzPct val="100000"/>
              <a:buFont typeface="Arial" pitchFamily="34" charset="0"/>
              <a:buChar char="•"/>
            </a:pPr>
            <a:endParaRPr lang="en-US" altLang="en-US" dirty="0"/>
          </a:p>
        </p:txBody>
      </p:sp>
      <p:sp>
        <p:nvSpPr>
          <p:cNvPr id="2" name="Title 1"/>
          <p:cNvSpPr>
            <a:spLocks noGrp="1"/>
          </p:cNvSpPr>
          <p:nvPr>
            <p:ph type="title"/>
          </p:nvPr>
        </p:nvSpPr>
        <p:spPr>
          <a:xfrm>
            <a:off x="990600" y="762000"/>
            <a:ext cx="7024744" cy="648736"/>
          </a:xfrm>
        </p:spPr>
        <p:txBody>
          <a:bodyPr>
            <a:normAutofit fontScale="90000"/>
          </a:bodyPr>
          <a:lstStyle/>
          <a:p>
            <a:r>
              <a:rPr lang="en-US" altLang="en-US" dirty="0">
                <a:solidFill>
                  <a:srgbClr val="FF0000"/>
                </a:solidFill>
              </a:rPr>
              <a:t/>
            </a:r>
            <a:br>
              <a:rPr lang="en-US" altLang="en-US" dirty="0">
                <a:solidFill>
                  <a:srgbClr val="FF0000"/>
                </a:solidFill>
              </a:rPr>
            </a:br>
            <a:r>
              <a:rPr lang="en-US" altLang="en-US" sz="3600" dirty="0">
                <a:solidFill>
                  <a:srgbClr val="FF0000"/>
                </a:solidFill>
              </a:rPr>
              <a:t/>
            </a:r>
            <a:br>
              <a:rPr lang="en-US" altLang="en-US" sz="3600" dirty="0">
                <a:solidFill>
                  <a:srgbClr val="FF0000"/>
                </a:solidFill>
              </a:rPr>
            </a:br>
            <a:r>
              <a:rPr lang="en-US" altLang="en-US" sz="3600" b="1" dirty="0">
                <a:solidFill>
                  <a:schemeClr val="tx1"/>
                </a:solidFill>
              </a:rPr>
              <a:t>Coding by Time</a:t>
            </a:r>
            <a:endParaRPr lang="en-US" sz="3600" dirty="0">
              <a:solidFill>
                <a:schemeClr val="tx1"/>
              </a:solidFill>
            </a:endParaRPr>
          </a:p>
        </p:txBody>
      </p:sp>
      <p:sp>
        <p:nvSpPr>
          <p:cNvPr id="3" name="Content Placeholder 2"/>
          <p:cNvSpPr>
            <a:spLocks noGrp="1"/>
          </p:cNvSpPr>
          <p:nvPr>
            <p:ph idx="1"/>
          </p:nvPr>
        </p:nvSpPr>
        <p:spPr>
          <a:xfrm>
            <a:off x="838200" y="1835472"/>
            <a:ext cx="7848600" cy="4864873"/>
          </a:xfrm>
        </p:spPr>
        <p:txBody>
          <a:bodyPr>
            <a:normAutofit lnSpcReduction="10000"/>
          </a:bodyPr>
          <a:lstStyle/>
          <a:p>
            <a:pPr>
              <a:spcBef>
                <a:spcPts val="600"/>
              </a:spcBef>
              <a:buClr>
                <a:srgbClr val="000000"/>
              </a:buClr>
              <a:buSzPct val="100000"/>
              <a:buFont typeface="Arial" pitchFamily="34" charset="0"/>
              <a:buChar char="•"/>
            </a:pPr>
            <a:r>
              <a:rPr lang="en-US" altLang="en-US" dirty="0">
                <a:solidFill>
                  <a:srgbClr val="0A0A0A"/>
                </a:solidFill>
                <a:cs typeface="Arial" pitchFamily="34" charset="0"/>
                <a:sym typeface="Arial" pitchFamily="34" charset="0"/>
              </a:rPr>
              <a:t>When </a:t>
            </a:r>
            <a:r>
              <a:rPr lang="en-US" altLang="en-US" b="1" dirty="0">
                <a:solidFill>
                  <a:srgbClr val="0A0A0A"/>
                </a:solidFill>
                <a:cs typeface="Arial" pitchFamily="34" charset="0"/>
                <a:sym typeface="Arial" pitchFamily="34" charset="0"/>
              </a:rPr>
              <a:t>greater than 50% of the time on the </a:t>
            </a:r>
            <a:r>
              <a:rPr lang="en-US" altLang="en-US" b="1" i="1" dirty="0">
                <a:solidFill>
                  <a:srgbClr val="0A0A0A"/>
                </a:solidFill>
                <a:cs typeface="Arial" pitchFamily="34" charset="0"/>
                <a:sym typeface="Arial" pitchFamily="34" charset="0"/>
              </a:rPr>
              <a:t>floor/unit </a:t>
            </a:r>
            <a:r>
              <a:rPr lang="en-US" altLang="en-US" i="1" dirty="0" smtClean="0">
                <a:solidFill>
                  <a:srgbClr val="0A0A0A"/>
                </a:solidFill>
                <a:cs typeface="Arial" pitchFamily="34" charset="0"/>
                <a:sym typeface="Arial" pitchFamily="34" charset="0"/>
              </a:rPr>
              <a:t>(inpatient/nursing </a:t>
            </a:r>
            <a:r>
              <a:rPr lang="en-US" altLang="en-US" i="1" dirty="0">
                <a:solidFill>
                  <a:srgbClr val="0A0A0A"/>
                </a:solidFill>
                <a:cs typeface="Arial" pitchFamily="34" charset="0"/>
                <a:sym typeface="Arial" pitchFamily="34" charset="0"/>
              </a:rPr>
              <a:t>home) </a:t>
            </a:r>
            <a:r>
              <a:rPr lang="en-US" altLang="en-US" b="1" i="1" dirty="0">
                <a:solidFill>
                  <a:srgbClr val="0A0A0A"/>
                </a:solidFill>
                <a:cs typeface="Arial" pitchFamily="34" charset="0"/>
                <a:sym typeface="Arial" pitchFamily="34" charset="0"/>
              </a:rPr>
              <a:t>or face-to-face </a:t>
            </a:r>
            <a:r>
              <a:rPr lang="en-US" altLang="en-US" i="1" dirty="0">
                <a:solidFill>
                  <a:srgbClr val="0A0A0A"/>
                </a:solidFill>
                <a:cs typeface="Arial" pitchFamily="34" charset="0"/>
                <a:sym typeface="Arial" pitchFamily="34" charset="0"/>
              </a:rPr>
              <a:t>(outpatient) </a:t>
            </a:r>
            <a:r>
              <a:rPr lang="en-US" altLang="en-US" dirty="0">
                <a:solidFill>
                  <a:srgbClr val="0A0A0A"/>
                </a:solidFill>
                <a:cs typeface="Arial" pitchFamily="34" charset="0"/>
                <a:sym typeface="Arial" pitchFamily="34" charset="0"/>
              </a:rPr>
              <a:t>is spent on </a:t>
            </a:r>
            <a:r>
              <a:rPr lang="en-US" altLang="en-US" b="1" i="1" dirty="0">
                <a:solidFill>
                  <a:srgbClr val="0A0A0A"/>
                </a:solidFill>
                <a:cs typeface="Arial" pitchFamily="34" charset="0"/>
                <a:sym typeface="Arial" pitchFamily="34" charset="0"/>
              </a:rPr>
              <a:t>counseling and coordination of </a:t>
            </a:r>
            <a:r>
              <a:rPr lang="en-US" altLang="en-US" b="1" i="1" dirty="0" smtClean="0">
                <a:solidFill>
                  <a:srgbClr val="0A0A0A"/>
                </a:solidFill>
                <a:cs typeface="Arial" pitchFamily="34" charset="0"/>
                <a:sym typeface="Arial" pitchFamily="34" charset="0"/>
              </a:rPr>
              <a:t>care, </a:t>
            </a:r>
            <a:r>
              <a:rPr lang="en-US" altLang="en-US" b="1" u="sng" dirty="0">
                <a:solidFill>
                  <a:srgbClr val="0A0A0A"/>
                </a:solidFill>
                <a:cs typeface="Arial" pitchFamily="34" charset="0"/>
                <a:sym typeface="Arial" pitchFamily="34" charset="0"/>
              </a:rPr>
              <a:t>TIME</a:t>
            </a:r>
            <a:r>
              <a:rPr lang="en-US" altLang="en-US" b="1" dirty="0">
                <a:solidFill>
                  <a:srgbClr val="0A0A0A"/>
                </a:solidFill>
                <a:cs typeface="Arial" pitchFamily="34" charset="0"/>
                <a:sym typeface="Arial" pitchFamily="34" charset="0"/>
              </a:rPr>
              <a:t> </a:t>
            </a:r>
            <a:r>
              <a:rPr lang="en-US" altLang="en-US" dirty="0">
                <a:solidFill>
                  <a:srgbClr val="0A0A0A"/>
                </a:solidFill>
                <a:cs typeface="Arial" pitchFamily="34" charset="0"/>
                <a:sym typeface="Arial" pitchFamily="34" charset="0"/>
              </a:rPr>
              <a:t>is the </a:t>
            </a:r>
            <a:r>
              <a:rPr lang="en-US" altLang="en-US" b="1" i="1" dirty="0">
                <a:solidFill>
                  <a:srgbClr val="0A0A0A"/>
                </a:solidFill>
                <a:cs typeface="Arial" pitchFamily="34" charset="0"/>
                <a:sym typeface="Arial" pitchFamily="34" charset="0"/>
              </a:rPr>
              <a:t>sole determining factor</a:t>
            </a:r>
            <a:r>
              <a:rPr lang="en-US" altLang="en-US" i="1" dirty="0">
                <a:solidFill>
                  <a:srgbClr val="0A0A0A"/>
                </a:solidFill>
                <a:cs typeface="Arial" pitchFamily="34" charset="0"/>
                <a:sym typeface="Arial" pitchFamily="34" charset="0"/>
              </a:rPr>
              <a:t> </a:t>
            </a:r>
            <a:r>
              <a:rPr lang="en-US" altLang="en-US" dirty="0">
                <a:solidFill>
                  <a:srgbClr val="0A0A0A"/>
                </a:solidFill>
                <a:cs typeface="Arial" pitchFamily="34" charset="0"/>
                <a:sym typeface="Arial" pitchFamily="34" charset="0"/>
              </a:rPr>
              <a:t>of the </a:t>
            </a:r>
            <a:r>
              <a:rPr lang="en-US" altLang="en-US" dirty="0" smtClean="0">
                <a:solidFill>
                  <a:srgbClr val="0A0A0A"/>
                </a:solidFill>
                <a:cs typeface="Arial" pitchFamily="34" charset="0"/>
                <a:sym typeface="Arial" pitchFamily="34" charset="0"/>
              </a:rPr>
              <a:t>E/M </a:t>
            </a:r>
            <a:r>
              <a:rPr lang="en-US" altLang="en-US" dirty="0">
                <a:solidFill>
                  <a:srgbClr val="0A0A0A"/>
                </a:solidFill>
                <a:cs typeface="Arial" pitchFamily="34" charset="0"/>
                <a:sym typeface="Arial" pitchFamily="34" charset="0"/>
              </a:rPr>
              <a:t>code. </a:t>
            </a:r>
          </a:p>
          <a:p>
            <a:pPr>
              <a:spcBef>
                <a:spcPts val="600"/>
              </a:spcBef>
              <a:buClr>
                <a:srgbClr val="000000"/>
              </a:buClr>
              <a:buSzPct val="100000"/>
              <a:buFont typeface="Arial" pitchFamily="34" charset="0"/>
              <a:buChar char="•"/>
            </a:pPr>
            <a:r>
              <a:rPr lang="en-US" altLang="en-US" dirty="0">
                <a:solidFill>
                  <a:srgbClr val="0A0A0A"/>
                </a:solidFill>
                <a:cs typeface="Arial" pitchFamily="34" charset="0"/>
                <a:sym typeface="Arial" pitchFamily="34" charset="0"/>
              </a:rPr>
              <a:t>The provider must document the </a:t>
            </a:r>
            <a:r>
              <a:rPr lang="en-US" altLang="en-US" b="1" dirty="0">
                <a:solidFill>
                  <a:srgbClr val="0A0A0A"/>
                </a:solidFill>
                <a:cs typeface="Arial" pitchFamily="34" charset="0"/>
                <a:sym typeface="Arial" pitchFamily="34" charset="0"/>
              </a:rPr>
              <a:t>total time</a:t>
            </a:r>
            <a:r>
              <a:rPr lang="en-US" altLang="en-US" dirty="0">
                <a:solidFill>
                  <a:srgbClr val="0A0A0A"/>
                </a:solidFill>
                <a:cs typeface="Arial" pitchFamily="34" charset="0"/>
                <a:sym typeface="Arial" pitchFamily="34" charset="0"/>
              </a:rPr>
              <a:t> related to that patient on the floor/unit (inpatient/nursing home) or face-to face with the patient (outpatient) and must specify the </a:t>
            </a:r>
            <a:r>
              <a:rPr lang="en-US" altLang="en-US" b="1" dirty="0">
                <a:solidFill>
                  <a:srgbClr val="0A0A0A"/>
                </a:solidFill>
                <a:cs typeface="Arial" pitchFamily="34" charset="0"/>
                <a:sym typeface="Arial" pitchFamily="34" charset="0"/>
              </a:rPr>
              <a:t>time spent counseling and/or coordinating care</a:t>
            </a:r>
            <a:r>
              <a:rPr lang="en-US" altLang="en-US" dirty="0">
                <a:solidFill>
                  <a:srgbClr val="0A0A0A"/>
                </a:solidFill>
                <a:cs typeface="Arial" pitchFamily="34" charset="0"/>
                <a:sym typeface="Arial" pitchFamily="34" charset="0"/>
              </a:rPr>
              <a:t>, and </a:t>
            </a:r>
            <a:r>
              <a:rPr lang="en-US" altLang="en-US" dirty="0" smtClean="0">
                <a:solidFill>
                  <a:srgbClr val="0A0A0A"/>
                </a:solidFill>
                <a:cs typeface="Arial" pitchFamily="34" charset="0"/>
                <a:sym typeface="Arial" pitchFamily="34" charset="0"/>
              </a:rPr>
              <a:t>provide a </a:t>
            </a:r>
            <a:r>
              <a:rPr lang="en-US" altLang="en-US" b="1" dirty="0">
                <a:solidFill>
                  <a:srgbClr val="0A0A0A"/>
                </a:solidFill>
                <a:cs typeface="Arial" pitchFamily="34" charset="0"/>
                <a:sym typeface="Arial" pitchFamily="34" charset="0"/>
              </a:rPr>
              <a:t>summary of the encounter. </a:t>
            </a:r>
          </a:p>
          <a:p>
            <a:pPr>
              <a:spcBef>
                <a:spcPts val="500"/>
              </a:spcBef>
              <a:buClr>
                <a:srgbClr val="000000"/>
              </a:buClr>
              <a:buSzPct val="100000"/>
              <a:buFont typeface="Arial" pitchFamily="34" charset="0"/>
              <a:buChar char="•"/>
            </a:pPr>
            <a:r>
              <a:rPr lang="en-US" altLang="en-US" dirty="0">
                <a:solidFill>
                  <a:srgbClr val="0A0A0A"/>
                </a:solidFill>
                <a:cs typeface="Arial" pitchFamily="34" charset="0"/>
                <a:sym typeface="Arial" pitchFamily="34" charset="0"/>
              </a:rPr>
              <a:t>The key components: history, </a:t>
            </a:r>
            <a:r>
              <a:rPr lang="en-US" altLang="en-US" dirty="0" smtClean="0">
                <a:solidFill>
                  <a:srgbClr val="0A0A0A"/>
                </a:solidFill>
                <a:cs typeface="Arial" pitchFamily="34" charset="0"/>
                <a:sym typeface="Arial" pitchFamily="34" charset="0"/>
              </a:rPr>
              <a:t>exam, </a:t>
            </a:r>
            <a:r>
              <a:rPr lang="en-US" altLang="en-US" dirty="0">
                <a:solidFill>
                  <a:srgbClr val="0A0A0A"/>
                </a:solidFill>
                <a:cs typeface="Arial" pitchFamily="34" charset="0"/>
                <a:sym typeface="Arial" pitchFamily="34" charset="0"/>
              </a:rPr>
              <a:t>and medical decision making do not determine the code if TIME is used instead.</a:t>
            </a:r>
            <a:endParaRPr lang="en-US" altLang="en-US" dirty="0"/>
          </a:p>
          <a:p>
            <a:endParaRPr lang="en-US" dirty="0"/>
          </a:p>
        </p:txBody>
      </p:sp>
      <p:sp>
        <p:nvSpPr>
          <p:cNvPr id="4" name="Slide Number Placeholder 3"/>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95</a:t>
            </a:fld>
            <a:endParaRPr lang="en-US" dirty="0"/>
          </a:p>
        </p:txBody>
      </p:sp>
    </p:spTree>
    <p:extLst>
      <p:ext uri="{BB962C8B-B14F-4D97-AF65-F5344CB8AC3E}">
        <p14:creationId xmlns:p14="http://schemas.microsoft.com/office/powerpoint/2010/main" val="14401653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p:cNvSpPr>
          <p:nvPr/>
        </p:nvSpPr>
        <p:spPr bwMode="auto">
          <a:xfrm>
            <a:off x="8686801" y="6551613"/>
            <a:ext cx="301625"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fld id="{BFD151C1-BFA5-439B-9C16-EAE809335F18}" type="slidenum">
              <a:rPr lang="en-US" altLang="en-US" sz="1400">
                <a:solidFill>
                  <a:srgbClr val="464653"/>
                </a:solidFill>
              </a:rPr>
              <a:pPr eaLnBrk="1"/>
              <a:t>96</a:t>
            </a:fld>
            <a:endParaRPr lang="en-US" altLang="en-US" dirty="0"/>
          </a:p>
        </p:txBody>
      </p:sp>
      <p:sp>
        <p:nvSpPr>
          <p:cNvPr id="2" name="Title 1"/>
          <p:cNvSpPr>
            <a:spLocks noGrp="1"/>
          </p:cNvSpPr>
          <p:nvPr>
            <p:ph type="title"/>
          </p:nvPr>
        </p:nvSpPr>
        <p:spPr>
          <a:xfrm>
            <a:off x="1043490" y="1027665"/>
            <a:ext cx="7795711" cy="648736"/>
          </a:xfrm>
        </p:spPr>
        <p:txBody>
          <a:bodyPr>
            <a:noAutofit/>
          </a:bodyPr>
          <a:lstStyle/>
          <a:p>
            <a:r>
              <a:rPr lang="en-US" altLang="en-US" b="1" dirty="0">
                <a:solidFill>
                  <a:schemeClr val="tx1"/>
                </a:solidFill>
              </a:rPr>
              <a:t>Counseling and Coordination of </a:t>
            </a:r>
            <a:r>
              <a:rPr lang="en-US" altLang="en-US" b="1" dirty="0" smtClean="0">
                <a:solidFill>
                  <a:schemeClr val="tx1"/>
                </a:solidFill>
              </a:rPr>
              <a:t>Care</a:t>
            </a:r>
            <a:endParaRPr lang="en-US" dirty="0">
              <a:solidFill>
                <a:schemeClr val="tx1"/>
              </a:solidFill>
            </a:endParaRPr>
          </a:p>
        </p:txBody>
      </p:sp>
      <p:sp>
        <p:nvSpPr>
          <p:cNvPr id="3" name="Content Placeholder 2"/>
          <p:cNvSpPr>
            <a:spLocks noGrp="1"/>
          </p:cNvSpPr>
          <p:nvPr>
            <p:ph idx="1"/>
          </p:nvPr>
        </p:nvSpPr>
        <p:spPr>
          <a:xfrm>
            <a:off x="1048093" y="1835472"/>
            <a:ext cx="7791108" cy="4674072"/>
          </a:xfrm>
        </p:spPr>
        <p:txBody>
          <a:bodyPr/>
          <a:lstStyle/>
          <a:p>
            <a:pPr>
              <a:lnSpc>
                <a:spcPct val="90000"/>
              </a:lnSpc>
              <a:spcBef>
                <a:spcPts val="500"/>
              </a:spcBef>
              <a:buClr>
                <a:srgbClr val="000000"/>
              </a:buClr>
              <a:buSzPct val="100000"/>
              <a:buFont typeface="Arial" pitchFamily="34" charset="0"/>
              <a:buChar char="•"/>
            </a:pPr>
            <a:r>
              <a:rPr lang="en-US" altLang="en-US" dirty="0">
                <a:cs typeface="Arial" pitchFamily="34" charset="0"/>
                <a:sym typeface="Arial" pitchFamily="34" charset="0"/>
              </a:rPr>
              <a:t>Counseling </a:t>
            </a:r>
            <a:r>
              <a:rPr lang="en-US" altLang="en-US" dirty="0">
                <a:solidFill>
                  <a:srgbClr val="FF2E20"/>
                </a:solidFill>
                <a:cs typeface="Arial" pitchFamily="34" charset="0"/>
                <a:sym typeface="Arial" pitchFamily="34" charset="0"/>
              </a:rPr>
              <a:t>is defined as a discussion with the </a:t>
            </a:r>
            <a:r>
              <a:rPr lang="en-US" altLang="en-US" b="1" dirty="0">
                <a:solidFill>
                  <a:srgbClr val="FF2E20"/>
                </a:solidFill>
                <a:cs typeface="Arial" pitchFamily="34" charset="0"/>
                <a:sym typeface="Arial" pitchFamily="34" charset="0"/>
              </a:rPr>
              <a:t>patient</a:t>
            </a:r>
            <a:r>
              <a:rPr lang="en-US" altLang="en-US" dirty="0">
                <a:solidFill>
                  <a:srgbClr val="FF2E20"/>
                </a:solidFill>
                <a:cs typeface="Arial" pitchFamily="34" charset="0"/>
                <a:sym typeface="Arial" pitchFamily="34" charset="0"/>
              </a:rPr>
              <a:t> and/or </a:t>
            </a:r>
            <a:r>
              <a:rPr lang="en-US" altLang="en-US" b="1" dirty="0">
                <a:solidFill>
                  <a:srgbClr val="FF2E20"/>
                </a:solidFill>
                <a:cs typeface="Arial" pitchFamily="34" charset="0"/>
                <a:sym typeface="Arial" pitchFamily="34" charset="0"/>
              </a:rPr>
              <a:t>family</a:t>
            </a:r>
            <a:r>
              <a:rPr lang="en-US" altLang="en-US" dirty="0">
                <a:solidFill>
                  <a:srgbClr val="FF2E20"/>
                </a:solidFill>
                <a:cs typeface="Arial" pitchFamily="34" charset="0"/>
                <a:sym typeface="Arial" pitchFamily="34" charset="0"/>
              </a:rPr>
              <a:t> or </a:t>
            </a:r>
            <a:r>
              <a:rPr lang="en-US" altLang="en-US" b="1" dirty="0">
                <a:solidFill>
                  <a:srgbClr val="FF2E20"/>
                </a:solidFill>
                <a:cs typeface="Arial" pitchFamily="34" charset="0"/>
                <a:sym typeface="Arial" pitchFamily="34" charset="0"/>
              </a:rPr>
              <a:t>other care giver</a:t>
            </a:r>
            <a:r>
              <a:rPr lang="en-US" altLang="en-US" dirty="0">
                <a:solidFill>
                  <a:srgbClr val="FF2E20"/>
                </a:solidFill>
                <a:cs typeface="Arial" pitchFamily="34" charset="0"/>
                <a:sym typeface="Arial" pitchFamily="34" charset="0"/>
              </a:rPr>
              <a:t> concerning one or more of the following:</a:t>
            </a:r>
            <a:r>
              <a:rPr lang="en-US" altLang="en-US" dirty="0">
                <a:cs typeface="Arial" pitchFamily="34" charset="0"/>
                <a:sym typeface="Arial" pitchFamily="34" charset="0"/>
              </a:rPr>
              <a:t> </a:t>
            </a:r>
            <a:r>
              <a:rPr lang="en-US" altLang="en-US" dirty="0">
                <a:solidFill>
                  <a:srgbClr val="3C40B4"/>
                </a:solidFill>
                <a:cs typeface="Arial" pitchFamily="34" charset="0"/>
                <a:sym typeface="Arial" pitchFamily="34" charset="0"/>
              </a:rPr>
              <a:t>diagnostic results, prognosis, risks and benefits of treatment, instructions for management, compliance issues, risk factor reduction, patient and family education.</a:t>
            </a:r>
            <a:endParaRPr lang="en-US" altLang="en-US" dirty="0">
              <a:cs typeface="Arial" pitchFamily="34" charset="0"/>
              <a:sym typeface="Arial" pitchFamily="34" charset="0"/>
            </a:endParaRPr>
          </a:p>
          <a:p>
            <a:pPr>
              <a:lnSpc>
                <a:spcPct val="90000"/>
              </a:lnSpc>
              <a:spcBef>
                <a:spcPts val="700"/>
              </a:spcBef>
              <a:buNone/>
            </a:pPr>
            <a:endParaRPr lang="en-US" altLang="en-US" dirty="0">
              <a:cs typeface="Arial" pitchFamily="34" charset="0"/>
              <a:sym typeface="Arial" pitchFamily="34" charset="0"/>
            </a:endParaRPr>
          </a:p>
          <a:p>
            <a:pPr>
              <a:lnSpc>
                <a:spcPct val="90000"/>
              </a:lnSpc>
              <a:spcBef>
                <a:spcPts val="500"/>
              </a:spcBef>
              <a:buClr>
                <a:srgbClr val="000000"/>
              </a:buClr>
              <a:buSzPct val="100000"/>
              <a:buFont typeface="Arial" pitchFamily="34" charset="0"/>
              <a:buChar char="•"/>
            </a:pPr>
            <a:r>
              <a:rPr lang="en-US" altLang="en-US" dirty="0">
                <a:cs typeface="Arial" pitchFamily="34" charset="0"/>
                <a:sym typeface="Arial" pitchFamily="34" charset="0"/>
              </a:rPr>
              <a:t>Coordination of care </a:t>
            </a:r>
            <a:r>
              <a:rPr lang="en-US" altLang="en-US" dirty="0">
                <a:solidFill>
                  <a:srgbClr val="FF3A23"/>
                </a:solidFill>
                <a:cs typeface="Arial" pitchFamily="34" charset="0"/>
                <a:sym typeface="Arial" pitchFamily="34" charset="0"/>
              </a:rPr>
              <a:t>is defined as discussions</a:t>
            </a:r>
            <a:r>
              <a:rPr lang="en-US" altLang="en-US" dirty="0">
                <a:cs typeface="Arial" pitchFamily="34" charset="0"/>
                <a:sym typeface="Arial" pitchFamily="34" charset="0"/>
              </a:rPr>
              <a:t> about the patient’s care </a:t>
            </a:r>
            <a:r>
              <a:rPr lang="en-US" altLang="en-US" dirty="0">
                <a:solidFill>
                  <a:srgbClr val="27299C"/>
                </a:solidFill>
                <a:cs typeface="Arial" pitchFamily="34" charset="0"/>
                <a:sym typeface="Arial" pitchFamily="34" charset="0"/>
              </a:rPr>
              <a:t>with other providers or agencies</a:t>
            </a:r>
            <a:endParaRPr lang="en-US" dirty="0"/>
          </a:p>
        </p:txBody>
      </p:sp>
    </p:spTree>
    <p:extLst>
      <p:ext uri="{BB962C8B-B14F-4D97-AF65-F5344CB8AC3E}">
        <p14:creationId xmlns:p14="http://schemas.microsoft.com/office/powerpoint/2010/main" val="1089052477"/>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lIns="0" tIns="0" rIns="0" bIns="0">
            <a:normAutofit/>
          </a:bodyPr>
          <a:lstStyle/>
          <a:p>
            <a:pPr defTabSz="914400" eaLnBrk="1"/>
            <a:r>
              <a:rPr lang="en-US" altLang="en-US" b="1" dirty="0" smtClean="0">
                <a:solidFill>
                  <a:schemeClr val="tx1"/>
                </a:solidFill>
                <a:ea typeface="Bookman Old Style" pitchFamily="18" charset="0"/>
                <a:cs typeface="Bookman Old Style" pitchFamily="18" charset="0"/>
                <a:sym typeface="Bookman Old Style" pitchFamily="18" charset="0"/>
              </a:rPr>
              <a:t>Basing code on time in LTC</a:t>
            </a:r>
            <a:endParaRPr lang="en-US" altLang="en-US" dirty="0" smtClean="0">
              <a:solidFill>
                <a:schemeClr val="tx1"/>
              </a:solidFill>
            </a:endParaRPr>
          </a:p>
        </p:txBody>
      </p:sp>
      <p:sp>
        <p:nvSpPr>
          <p:cNvPr id="2" name="Rectangle 3"/>
          <p:cNvSpPr>
            <a:spLocks noGrp="1" noChangeArrowheads="1"/>
          </p:cNvSpPr>
          <p:nvPr>
            <p:ph idx="1"/>
          </p:nvPr>
        </p:nvSpPr>
        <p:spPr>
          <a:xfrm>
            <a:off x="914401" y="1828800"/>
            <a:ext cx="7943508" cy="4267200"/>
          </a:xfrm>
        </p:spPr>
        <p:txBody>
          <a:bodyPr lIns="0" tIns="0" rIns="0" bIns="0">
            <a:normAutofit/>
          </a:bodyPr>
          <a:lstStyle/>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Remember that for nursing facility as well as inpatient hospital we go by floor or unit time, not face-to-face time</a:t>
            </a:r>
          </a:p>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Face-to-face time in the ALF</a:t>
            </a:r>
          </a:p>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Remember to document total time and time spent on counseling and coordination of care</a:t>
            </a:r>
          </a:p>
          <a:p>
            <a:pPr marL="273050" indent="-273050" defTabSz="914400" eaLnBrk="1">
              <a:spcBef>
                <a:spcPts val="600"/>
              </a:spcBef>
              <a:buClr>
                <a:srgbClr val="727CA3"/>
              </a:buClr>
              <a:buSzPct val="76000"/>
              <a:buFont typeface="Wingdings 3" pitchFamily="18" charset="2"/>
              <a:buChar char=""/>
            </a:pPr>
            <a:r>
              <a:rPr lang="en-US" altLang="en-US" dirty="0" smtClean="0">
                <a:ea typeface="Gill Sans MT" pitchFamily="34" charset="0"/>
                <a:cs typeface="Gill Sans MT" pitchFamily="34" charset="0"/>
                <a:sym typeface="Gill Sans MT" pitchFamily="34" charset="0"/>
              </a:rPr>
              <a:t>Remember what C&amp;C is and what C&amp;C is not.  Failure to do so may negate your use of C&amp;C and code then falls back to the elements of </a:t>
            </a:r>
            <a:r>
              <a:rPr lang="en-US" altLang="en-US" dirty="0" err="1" smtClean="0">
                <a:ea typeface="Gill Sans MT" pitchFamily="34" charset="0"/>
                <a:cs typeface="Gill Sans MT" pitchFamily="34" charset="0"/>
                <a:sym typeface="Gill Sans MT" pitchFamily="34" charset="0"/>
              </a:rPr>
              <a:t>Hx</a:t>
            </a:r>
            <a:r>
              <a:rPr lang="en-US" altLang="en-US" dirty="0" smtClean="0">
                <a:ea typeface="Gill Sans MT" pitchFamily="34" charset="0"/>
                <a:cs typeface="Gill Sans MT" pitchFamily="34" charset="0"/>
                <a:sym typeface="Gill Sans MT" pitchFamily="34" charset="0"/>
              </a:rPr>
              <a:t>, Exam, and MDM</a:t>
            </a:r>
            <a:endParaRPr lang="en-US" altLang="en-US" dirty="0" smtClean="0"/>
          </a:p>
        </p:txBody>
      </p:sp>
      <p:sp>
        <p:nvSpPr>
          <p:cNvPr id="3" name="Slide Number Placeholder 2"/>
          <p:cNvSpPr>
            <a:spLocks noGrp="1"/>
          </p:cNvSpPr>
          <p:nvPr>
            <p:ph type="sldNum" sz="quarter" idx="10"/>
          </p:nvPr>
        </p:nvSpPr>
        <p:spPr/>
        <p:txBody>
          <a:bodyPr/>
          <a:lstStyle/>
          <a:p>
            <a:pPr marL="0" indent="0">
              <a:buFont typeface="Century Gothic" panose="020B0502020202020204" pitchFamily="34" charset="0"/>
              <a:buNone/>
            </a:pPr>
            <a:fld id="{635129E1-FEAC-4B1D-80D4-E402756DF25B}" type="slidenum">
              <a:rPr lang="en-US" smtClean="0"/>
              <a:pPr marL="0" indent="0">
                <a:buFont typeface="Century Gothic" panose="020B0502020202020204" pitchFamily="34" charset="0"/>
                <a:buNone/>
              </a:pPr>
              <a:t>97</a:t>
            </a:fld>
            <a:endParaRPr lang="en-US" dirty="0"/>
          </a:p>
        </p:txBody>
      </p:sp>
    </p:spTree>
    <p:extLst>
      <p:ext uri="{BB962C8B-B14F-4D97-AF65-F5344CB8AC3E}">
        <p14:creationId xmlns:p14="http://schemas.microsoft.com/office/powerpoint/2010/main" val="2240221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p:cNvSpPr>
          <p:nvPr/>
        </p:nvSpPr>
        <p:spPr bwMode="auto">
          <a:xfrm>
            <a:off x="8604252" y="6554787"/>
            <a:ext cx="301625"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fld id="{A19FC3CA-2EAE-409D-9177-D36102E7D6D1}" type="slidenum">
              <a:rPr lang="en-US" altLang="en-US" sz="1400">
                <a:solidFill>
                  <a:srgbClr val="464653"/>
                </a:solidFill>
              </a:rPr>
              <a:pPr eaLnBrk="1"/>
              <a:t>98</a:t>
            </a:fld>
            <a:endParaRPr lang="en-US" altLang="en-US"/>
          </a:p>
        </p:txBody>
      </p:sp>
      <p:sp>
        <p:nvSpPr>
          <p:cNvPr id="3" name="Title 2"/>
          <p:cNvSpPr>
            <a:spLocks noGrp="1"/>
          </p:cNvSpPr>
          <p:nvPr>
            <p:ph type="title"/>
          </p:nvPr>
        </p:nvSpPr>
        <p:spPr/>
        <p:txBody>
          <a:bodyPr>
            <a:normAutofit fontScale="90000"/>
          </a:bodyPr>
          <a:lstStyle/>
          <a:p>
            <a:r>
              <a:rPr lang="en-US" altLang="en-US" b="1" dirty="0">
                <a:solidFill>
                  <a:schemeClr val="tx1"/>
                </a:solidFill>
              </a:rPr>
              <a:t>Chronic Care Management Services</a:t>
            </a:r>
            <a:endParaRPr lang="en-US" dirty="0"/>
          </a:p>
        </p:txBody>
      </p:sp>
      <p:sp>
        <p:nvSpPr>
          <p:cNvPr id="4" name="Content Placeholder 3"/>
          <p:cNvSpPr>
            <a:spLocks noGrp="1"/>
          </p:cNvSpPr>
          <p:nvPr>
            <p:ph idx="1"/>
          </p:nvPr>
        </p:nvSpPr>
        <p:spPr/>
        <p:txBody>
          <a:bodyPr/>
          <a:lstStyle/>
          <a:p>
            <a:pPr marL="68580" indent="0">
              <a:buNone/>
            </a:pPr>
            <a:r>
              <a:rPr lang="en-US" altLang="en-US" dirty="0"/>
              <a:t>At the time this presentation was submitted Chronic Care Management was being discussed in detail at both the RUC and CPT.  The following information was current as of the date of submission.  We will be provide an update at the May presentation</a:t>
            </a:r>
            <a:endParaRPr lang="en-US" dirty="0"/>
          </a:p>
        </p:txBody>
      </p:sp>
    </p:spTree>
    <p:extLst>
      <p:ext uri="{BB962C8B-B14F-4D97-AF65-F5344CB8AC3E}">
        <p14:creationId xmlns:p14="http://schemas.microsoft.com/office/powerpoint/2010/main" val="628993692"/>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
          <p:cNvSpPr>
            <a:spLocks/>
          </p:cNvSpPr>
          <p:nvPr/>
        </p:nvSpPr>
        <p:spPr bwMode="auto">
          <a:xfrm>
            <a:off x="8610601" y="6554787"/>
            <a:ext cx="301625" cy="306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Gill Sans MT" pitchFamily="34" charset="0"/>
                <a:ea typeface="Gill Sans MT" pitchFamily="34" charset="0"/>
                <a:cs typeface="Gill Sans MT" pitchFamily="34" charset="0"/>
                <a:sym typeface="Gill Sans MT" pitchFamily="34" charset="0"/>
              </a:defRPr>
            </a:lvl1pPr>
            <a:lvl2pPr marL="742950" indent="-285750">
              <a:defRPr>
                <a:solidFill>
                  <a:srgbClr val="000000"/>
                </a:solidFill>
                <a:latin typeface="Gill Sans MT" pitchFamily="34" charset="0"/>
                <a:ea typeface="Gill Sans MT" pitchFamily="34" charset="0"/>
                <a:cs typeface="Gill Sans MT" pitchFamily="34" charset="0"/>
                <a:sym typeface="Gill Sans MT" pitchFamily="34" charset="0"/>
              </a:defRPr>
            </a:lvl2pPr>
            <a:lvl3pPr marL="1143000" indent="-228600">
              <a:defRPr>
                <a:solidFill>
                  <a:srgbClr val="000000"/>
                </a:solidFill>
                <a:latin typeface="Gill Sans MT" pitchFamily="34" charset="0"/>
                <a:ea typeface="Gill Sans MT" pitchFamily="34" charset="0"/>
                <a:cs typeface="Gill Sans MT" pitchFamily="34" charset="0"/>
                <a:sym typeface="Gill Sans MT" pitchFamily="34" charset="0"/>
              </a:defRPr>
            </a:lvl3pPr>
            <a:lvl4pPr marL="1600200" indent="-228600">
              <a:defRPr>
                <a:solidFill>
                  <a:srgbClr val="000000"/>
                </a:solidFill>
                <a:latin typeface="Gill Sans MT" pitchFamily="34" charset="0"/>
                <a:ea typeface="Gill Sans MT" pitchFamily="34" charset="0"/>
                <a:cs typeface="Gill Sans MT" pitchFamily="34" charset="0"/>
                <a:sym typeface="Gill Sans MT" pitchFamily="34" charset="0"/>
              </a:defRPr>
            </a:lvl4pPr>
            <a:lvl5pPr marL="2057400" indent="-228600">
              <a:defRPr>
                <a:solidFill>
                  <a:srgbClr val="000000"/>
                </a:solidFill>
                <a:latin typeface="Gill Sans MT" pitchFamily="34" charset="0"/>
                <a:ea typeface="Gill Sans MT" pitchFamily="34" charset="0"/>
                <a:cs typeface="Gill Sans MT" pitchFamily="34" charset="0"/>
                <a:sym typeface="Gill Sans MT" pitchFamily="34" charset="0"/>
              </a:defRPr>
            </a:lvl5pPr>
            <a:lvl6pPr marL="25146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6pPr>
            <a:lvl7pPr marL="29718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7pPr>
            <a:lvl8pPr marL="34290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8pPr>
            <a:lvl9pPr marL="3886200" indent="-228600" eaLnBrk="0" fontAlgn="base" hangingPunct="0">
              <a:spcBef>
                <a:spcPct val="0"/>
              </a:spcBef>
              <a:spcAft>
                <a:spcPct val="0"/>
              </a:spcAft>
              <a:defRPr>
                <a:solidFill>
                  <a:srgbClr val="000000"/>
                </a:solidFill>
                <a:latin typeface="Gill Sans MT" pitchFamily="34" charset="0"/>
                <a:ea typeface="Gill Sans MT" pitchFamily="34" charset="0"/>
                <a:cs typeface="Gill Sans MT" pitchFamily="34" charset="0"/>
                <a:sym typeface="Gill Sans MT" pitchFamily="34" charset="0"/>
              </a:defRPr>
            </a:lvl9pPr>
          </a:lstStyle>
          <a:p>
            <a:pPr eaLnBrk="1"/>
            <a:fld id="{A0251F16-3556-4075-8C5B-CD14CFE2847F}" type="slidenum">
              <a:rPr lang="en-US" altLang="en-US" sz="1400">
                <a:solidFill>
                  <a:srgbClr val="464653"/>
                </a:solidFill>
              </a:rPr>
              <a:pPr eaLnBrk="1"/>
              <a:t>99</a:t>
            </a:fld>
            <a:endParaRPr lang="en-US" altLang="en-US" dirty="0"/>
          </a:p>
        </p:txBody>
      </p:sp>
      <p:pic>
        <p:nvPicPr>
          <p:cNvPr id="26627" name="Picture 2" descr="imag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51000"/>
            <a:ext cx="7086600"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normAutofit/>
          </a:bodyPr>
          <a:lstStyle/>
          <a:p>
            <a:r>
              <a:rPr lang="en-US" altLang="en-US" b="1" dirty="0" smtClean="0">
                <a:solidFill>
                  <a:schemeClr val="tx1"/>
                </a:solidFill>
              </a:rPr>
              <a:t>CCC Codes</a:t>
            </a:r>
            <a:endParaRPr lang="en-US" dirty="0">
              <a:solidFill>
                <a:schemeClr val="tx1"/>
              </a:solidFill>
            </a:endParaRPr>
          </a:p>
        </p:txBody>
      </p:sp>
    </p:spTree>
    <p:extLst>
      <p:ext uri="{BB962C8B-B14F-4D97-AF65-F5344CB8AC3E}">
        <p14:creationId xmlns:p14="http://schemas.microsoft.com/office/powerpoint/2010/main" val="156000252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 Master Template_BY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CPT Train the Trainers UPDATE</Template>
  <TotalTime>6914</TotalTime>
  <Words>6091</Words>
  <Application>Microsoft Office PowerPoint</Application>
  <PresentationFormat>On-screen Show (4:3)</PresentationFormat>
  <Paragraphs>1428</Paragraphs>
  <Slides>130</Slides>
  <Notes>67</Notes>
  <HiddenSlides>2</HiddenSlides>
  <MMClips>0</MMClips>
  <ScaleCrop>false</ScaleCrop>
  <HeadingPairs>
    <vt:vector size="4" baseType="variant">
      <vt:variant>
        <vt:lpstr>Theme</vt:lpstr>
      </vt:variant>
      <vt:variant>
        <vt:i4>2</vt:i4>
      </vt:variant>
      <vt:variant>
        <vt:lpstr>Slide Titles</vt:lpstr>
      </vt:variant>
      <vt:variant>
        <vt:i4>130</vt:i4>
      </vt:variant>
    </vt:vector>
  </HeadingPairs>
  <TitlesOfParts>
    <vt:vector size="132" baseType="lpstr">
      <vt:lpstr>BOT Master Template_BY2</vt:lpstr>
      <vt:lpstr>Custom Design</vt:lpstr>
      <vt:lpstr>CPT Coding for  Psychiatric Care in 2014 </vt:lpstr>
      <vt:lpstr>Presenter - Ronald Burd, MD DFAPA</vt:lpstr>
      <vt:lpstr>Housekeeping</vt:lpstr>
      <vt:lpstr>Disclaimer</vt:lpstr>
      <vt:lpstr>Disclosure</vt:lpstr>
      <vt:lpstr>Overview of course</vt:lpstr>
      <vt:lpstr>CMS/CPT for 2014</vt:lpstr>
      <vt:lpstr>Psych Diagnostic Evaluation (90791) Psych Diag Eval w/ Med Srvcs (90792)</vt:lpstr>
      <vt:lpstr>Illustration of 25 - 30 minute face-to-face outpatient visit</vt:lpstr>
      <vt:lpstr>CPT coding and documentation –  Whose job is it?</vt:lpstr>
      <vt:lpstr>Purposes of Documentation</vt:lpstr>
      <vt:lpstr>Coding structure for Psychiatric Care</vt:lpstr>
      <vt:lpstr>Procedure Codes</vt:lpstr>
      <vt:lpstr>Questions?</vt:lpstr>
      <vt:lpstr>E/M Code Selection and Documentation</vt:lpstr>
      <vt:lpstr>Presenter – Jeremy S. Musher, MD, DFAPA</vt:lpstr>
      <vt:lpstr>Disclosure</vt:lpstr>
      <vt:lpstr>PowerPoint Presentation</vt:lpstr>
      <vt:lpstr>Additional Documentation Requirements</vt:lpstr>
      <vt:lpstr>CPT Coding Choices for Psychiatrists</vt:lpstr>
      <vt:lpstr>E/M Codes</vt:lpstr>
      <vt:lpstr>E/M Codes</vt:lpstr>
      <vt:lpstr>DOCUMENTING “BY THE ELEMENTS”</vt:lpstr>
      <vt:lpstr>E/M Codes</vt:lpstr>
      <vt:lpstr>     HISTORY ELEMENTS</vt:lpstr>
      <vt:lpstr>Determining Level of Complexity HISTORY</vt:lpstr>
      <vt:lpstr>Psychiatry Specialty EXAM </vt:lpstr>
      <vt:lpstr>Psychiatry Specialty EXAM </vt:lpstr>
      <vt:lpstr>Determining Level of Complexity EXAM</vt:lpstr>
      <vt:lpstr>Medical Decision-Making</vt:lpstr>
      <vt:lpstr>Determining Level of Complexity MEDICAL DECISION MAKING The following table shows the progression of the elements required for each level of medical decision making. To qualify for a given type of decision-making, two of the three elements in the table must either meet or exceed the requirements for that type of decision making.</vt:lpstr>
      <vt:lpstr>PowerPoint Presentation</vt:lpstr>
      <vt:lpstr>E/M Codes</vt:lpstr>
      <vt:lpstr>E/M: PUTTING IT ALL TOGETHER</vt:lpstr>
      <vt:lpstr>Billing Code: 99205</vt:lpstr>
      <vt:lpstr>PowerPoint Presentation</vt:lpstr>
      <vt:lpstr>PowerPoint Presentation</vt:lpstr>
      <vt:lpstr>PowerPoint Presentation</vt:lpstr>
      <vt:lpstr>PowerPoint Presentation</vt:lpstr>
      <vt:lpstr>PowerPoint Presentation</vt:lpstr>
      <vt:lpstr>E/M and Psychotherapy</vt:lpstr>
      <vt:lpstr>PowerPoint Presentation</vt:lpstr>
      <vt:lpstr>HOW DO YOU CODE AND DOCUMENT E/M + PSYCHOTHERAPY?</vt:lpstr>
      <vt:lpstr>HOW DO YOU CODE AND DOCUMENT E/M + PSYCHOTHERAPY? (Cont’d)</vt:lpstr>
      <vt:lpstr>99214 Example:  E/M + Psychotherapy Add On  The psychotherapy service must be “significant and separately identifiable” </vt:lpstr>
      <vt:lpstr>PowerPoint Presentation</vt:lpstr>
      <vt:lpstr>Weekly Psychotherapy with E/M**</vt:lpstr>
      <vt:lpstr>Time to Practice What You’ve Learned</vt:lpstr>
      <vt:lpstr>PowerPoint Presentation</vt:lpstr>
      <vt:lpstr>SAMPLE  Progress Note</vt:lpstr>
      <vt:lpstr>SAMPLE  Progress Note (cont’d)</vt:lpstr>
      <vt:lpstr>Psychotherapy for Crisis</vt:lpstr>
      <vt:lpstr>Crisis</vt:lpstr>
      <vt:lpstr>Psychotherapy for Crisis (90839, +90840)</vt:lpstr>
      <vt:lpstr>Psychotherapy for Crisis</vt:lpstr>
      <vt:lpstr>Psychotherapy for Crisis Example:</vt:lpstr>
      <vt:lpstr>PowerPoint Presentation</vt:lpstr>
      <vt:lpstr>HCPCS Codes</vt:lpstr>
      <vt:lpstr>Questions?</vt:lpstr>
      <vt:lpstr>Practical E/M Coding Guidance</vt:lpstr>
      <vt:lpstr>E/M Codes for Outpatient Follow-Up</vt:lpstr>
      <vt:lpstr>Level of Service Outpatient, Consultations (Outpt &amp; Inpt) and ER</vt:lpstr>
      <vt:lpstr>Risk of Complications </vt:lpstr>
      <vt:lpstr>Problem Points</vt:lpstr>
      <vt:lpstr>Elements of the HPI</vt:lpstr>
      <vt:lpstr>“Magic Formula” for HPI</vt:lpstr>
      <vt:lpstr> </vt:lpstr>
      <vt:lpstr>Level of Service Outpatient, Consultations (Outpt &amp;Inpt) and ER</vt:lpstr>
      <vt:lpstr>99213</vt:lpstr>
      <vt:lpstr>99213 note (History)</vt:lpstr>
      <vt:lpstr>99213 note (Exam)</vt:lpstr>
      <vt:lpstr>99212</vt:lpstr>
      <vt:lpstr>99212 note (History)</vt:lpstr>
      <vt:lpstr>99212 note (Exam)</vt:lpstr>
      <vt:lpstr>99214</vt:lpstr>
      <vt:lpstr>99214 note (History)</vt:lpstr>
      <vt:lpstr>99214 note (Exam)</vt:lpstr>
      <vt:lpstr>E/M Coding</vt:lpstr>
      <vt:lpstr>Level of Service Outpatient, Consultations (Outpt &amp;Inpt) and ER</vt:lpstr>
      <vt:lpstr>Level of Service Hospital Care</vt:lpstr>
      <vt:lpstr>Psychiatry Audit Worksheet for E/M Services</vt:lpstr>
      <vt:lpstr>Questions?</vt:lpstr>
      <vt:lpstr>Special Settings/ Circumstances </vt:lpstr>
      <vt:lpstr>Presenter – Allan Anderson, MD, CMD, DFAPA</vt:lpstr>
      <vt:lpstr>Disclosure</vt:lpstr>
      <vt:lpstr>Coding for special situations</vt:lpstr>
      <vt:lpstr>Long-Term Care Coding</vt:lpstr>
      <vt:lpstr>Nursing Facility Codes</vt:lpstr>
      <vt:lpstr>ALF Codes</vt:lpstr>
      <vt:lpstr>Comparing NF to ALF - Initial visit</vt:lpstr>
      <vt:lpstr>Comparing NF and ALF - Subsequent visit</vt:lpstr>
      <vt:lpstr>ALF and Nursing Facility Codes</vt:lpstr>
      <vt:lpstr>99308 and 99335</vt:lpstr>
      <vt:lpstr>Rarely Used by Psychiatrists</vt:lpstr>
      <vt:lpstr>  Coding by Time</vt:lpstr>
      <vt:lpstr>Counseling and Coordination of Care</vt:lpstr>
      <vt:lpstr>Basing code on time in LTC</vt:lpstr>
      <vt:lpstr>Chronic Care Management Services</vt:lpstr>
      <vt:lpstr>CCC Codes</vt:lpstr>
      <vt:lpstr>Chronic Care Management Services</vt:lpstr>
      <vt:lpstr>Transitional Care Management Codes</vt:lpstr>
      <vt:lpstr>TCM Codes</vt:lpstr>
      <vt:lpstr>Interprofessional Telephone/Internet Consultations – NEW in 2014</vt:lpstr>
      <vt:lpstr>Interprofessional Telephone/Internet Consultations</vt:lpstr>
      <vt:lpstr>Interprofessional Telephone/Internet Consultations</vt:lpstr>
      <vt:lpstr>“Incident To”</vt:lpstr>
      <vt:lpstr>Use of “Incident to”</vt:lpstr>
      <vt:lpstr>PowerPoint Presentation</vt:lpstr>
      <vt:lpstr>“Incident To” Issues</vt:lpstr>
      <vt:lpstr>Questions?</vt:lpstr>
      <vt:lpstr>Interactive Complexity</vt:lpstr>
      <vt:lpstr>Four specific communication factors </vt:lpstr>
      <vt:lpstr>PowerPoint Presentation</vt:lpstr>
      <vt:lpstr>The Communication Factors</vt:lpstr>
      <vt:lpstr>Maladaptive Communication</vt:lpstr>
      <vt:lpstr>Caregiver Emotions or Behavior</vt:lpstr>
      <vt:lpstr>Sentinel Event</vt:lpstr>
      <vt:lpstr>Language Barriers and disabilities</vt:lpstr>
      <vt:lpstr>Psychotherapy Time with 90785</vt:lpstr>
      <vt:lpstr>Questions?</vt:lpstr>
      <vt:lpstr>Payer Issues/ APA Efforts</vt:lpstr>
      <vt:lpstr>Presenter – David Nace, MD</vt:lpstr>
      <vt:lpstr>Feedback Through the APA Helpline</vt:lpstr>
      <vt:lpstr>APA Activities</vt:lpstr>
      <vt:lpstr>Questions?</vt:lpstr>
      <vt:lpstr>APA Resources/ Additional Assistance</vt:lpstr>
      <vt:lpstr>Where to learn more</vt:lpstr>
      <vt:lpstr>Contact APA for Additional Help</vt:lpstr>
      <vt:lpstr>Questions?</vt:lpstr>
      <vt:lpstr>Thank you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Coding Changes for 2013</dc:title>
  <dc:creator>byowell</dc:creator>
  <cp:lastModifiedBy>Becky Yowell</cp:lastModifiedBy>
  <cp:revision>302</cp:revision>
  <cp:lastPrinted>2014-02-11T14:25:18Z</cp:lastPrinted>
  <dcterms:created xsi:type="dcterms:W3CDTF">2014-02-02T00:20:43Z</dcterms:created>
  <dcterms:modified xsi:type="dcterms:W3CDTF">2014-02-28T19:34:45Z</dcterms:modified>
</cp:coreProperties>
</file>